
<file path=[Content_Types].xml><?xml version="1.0" encoding="utf-8"?>
<Types xmlns="http://schemas.openxmlformats.org/package/2006/content-types">
  <Default Extension="png" ContentType="image/png"/>
  <Default Extension="svg" ContentType="image/svg+xml"/>
  <Default Extension="tmp"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2.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3.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heme/themeOverride2.xml" ContentType="application/vnd.openxmlformats-officedocument.themeOverr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39"/>
  </p:notesMasterIdLst>
  <p:sldIdLst>
    <p:sldId id="258" r:id="rId2"/>
    <p:sldId id="1830" r:id="rId3"/>
    <p:sldId id="1814" r:id="rId4"/>
    <p:sldId id="1796" r:id="rId5"/>
    <p:sldId id="1834" r:id="rId6"/>
    <p:sldId id="1738" r:id="rId7"/>
    <p:sldId id="1737" r:id="rId8"/>
    <p:sldId id="1828" r:id="rId9"/>
    <p:sldId id="1831" r:id="rId10"/>
    <p:sldId id="1823" r:id="rId11"/>
    <p:sldId id="1792" r:id="rId12"/>
    <p:sldId id="1724" r:id="rId13"/>
    <p:sldId id="1736" r:id="rId14"/>
    <p:sldId id="1727" r:id="rId15"/>
    <p:sldId id="285" r:id="rId16"/>
    <p:sldId id="1832" r:id="rId17"/>
    <p:sldId id="1822" r:id="rId18"/>
    <p:sldId id="1784" r:id="rId19"/>
    <p:sldId id="1799" r:id="rId20"/>
    <p:sldId id="1811" r:id="rId21"/>
    <p:sldId id="1790" r:id="rId22"/>
    <p:sldId id="1749" r:id="rId23"/>
    <p:sldId id="1782" r:id="rId24"/>
    <p:sldId id="1777" r:id="rId25"/>
    <p:sldId id="1783" r:id="rId26"/>
    <p:sldId id="1824" r:id="rId27"/>
    <p:sldId id="1741" r:id="rId28"/>
    <p:sldId id="1742" r:id="rId29"/>
    <p:sldId id="1743" r:id="rId30"/>
    <p:sldId id="1825" r:id="rId31"/>
    <p:sldId id="1829" r:id="rId32"/>
    <p:sldId id="1731" r:id="rId33"/>
    <p:sldId id="1826" r:id="rId34"/>
    <p:sldId id="1827" r:id="rId35"/>
    <p:sldId id="1735" r:id="rId36"/>
    <p:sldId id="1833" r:id="rId37"/>
    <p:sldId id="261" r:id="rId38"/>
  </p:sldIdLst>
  <p:sldSz cx="12192000" cy="6858000"/>
  <p:notesSz cx="6858000" cy="9144000"/>
  <p:custDataLst>
    <p:tags r:id="rId40"/>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B9ED2"/>
    <a:srgbClr val="182452"/>
    <a:srgbClr val="182554"/>
    <a:srgbClr val="1A2554"/>
    <a:srgbClr val="232426"/>
    <a:srgbClr val="495ADB"/>
    <a:srgbClr val="544DD7"/>
    <a:srgbClr val="08071F"/>
    <a:srgbClr val="15889C"/>
    <a:srgbClr val="DF273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61" autoAdjust="0"/>
    <p:restoredTop sz="82931" autoAdjust="0"/>
  </p:normalViewPr>
  <p:slideViewPr>
    <p:cSldViewPr snapToGrid="0">
      <p:cViewPr varScale="1">
        <p:scale>
          <a:sx n="60" d="100"/>
          <a:sy n="60" d="100"/>
        </p:scale>
        <p:origin x="1014" y="60"/>
      </p:cViewPr>
      <p:guideLst/>
    </p:cSldViewPr>
  </p:slideViewPr>
  <p:notesTextViewPr>
    <p:cViewPr>
      <p:scale>
        <a:sx n="3" d="2"/>
        <a:sy n="3" d="2"/>
      </p:scale>
      <p:origin x="0" y="0"/>
    </p:cViewPr>
  </p:notesTextViewPr>
  <p:sorterViewPr>
    <p:cViewPr>
      <p:scale>
        <a:sx n="125" d="100"/>
        <a:sy n="125"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tags" Target="tags/tag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6D8963-CFCD-4740-AF60-049850373CDF}" type="datetimeFigureOut">
              <a:rPr lang="zh-CN" altLang="en-US" smtClean="0"/>
              <a:t>2019/4/14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9E6FDB6-6D2B-46C1-9FA1-D82906A37C3A}" type="slidenum">
              <a:rPr lang="zh-CN" altLang="en-US" smtClean="0"/>
              <a:t>‹#›</a:t>
            </a:fld>
            <a:endParaRPr lang="zh-CN" altLang="en-US"/>
          </a:p>
        </p:txBody>
      </p:sp>
    </p:spTree>
    <p:extLst>
      <p:ext uri="{BB962C8B-B14F-4D97-AF65-F5344CB8AC3E}">
        <p14:creationId xmlns:p14="http://schemas.microsoft.com/office/powerpoint/2010/main" val="21849815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9E6FDB6-6D2B-46C1-9FA1-D82906A37C3A}" type="slidenum">
              <a:rPr lang="zh-CN" altLang="en-US" smtClean="0"/>
              <a:t>2</a:t>
            </a:fld>
            <a:endParaRPr lang="zh-CN" altLang="en-US"/>
          </a:p>
        </p:txBody>
      </p:sp>
    </p:spTree>
    <p:extLst>
      <p:ext uri="{BB962C8B-B14F-4D97-AF65-F5344CB8AC3E}">
        <p14:creationId xmlns:p14="http://schemas.microsoft.com/office/powerpoint/2010/main" val="16876520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u="none" strike="noStrike" kern="1200" baseline="0" dirty="0">
                <a:solidFill>
                  <a:schemeClr val="tx1"/>
                </a:solidFill>
                <a:latin typeface="+mn-lt"/>
                <a:ea typeface="+mn-ea"/>
                <a:cs typeface="+mn-cs"/>
              </a:rPr>
              <a:t>在发展特点上，一方面，供应链管理领域具有参与方种类多样，业务</a:t>
            </a:r>
          </a:p>
          <a:p>
            <a:r>
              <a:rPr lang="zh-CN" altLang="en-US" sz="1200" b="0" i="0" u="none" strike="noStrike" kern="1200" baseline="0" dirty="0">
                <a:solidFill>
                  <a:schemeClr val="tx1"/>
                </a:solidFill>
                <a:latin typeface="+mn-lt"/>
                <a:ea typeface="+mn-ea"/>
                <a:cs typeface="+mn-cs"/>
              </a:rPr>
              <a:t>模式复杂的特点，因此协同多方参与是应用实施效果的重要保障；另一方</a:t>
            </a:r>
          </a:p>
          <a:p>
            <a:r>
              <a:rPr lang="zh-CN" altLang="en-US" sz="1200" b="0" i="0" u="none" strike="noStrike" kern="1200" baseline="0" dirty="0">
                <a:solidFill>
                  <a:schemeClr val="tx1"/>
                </a:solidFill>
                <a:latin typeface="+mn-lt"/>
                <a:ea typeface="+mn-ea"/>
                <a:cs typeface="+mn-cs"/>
              </a:rPr>
              <a:t>面，在防伪溯源和物流等领域，与实体产品的深度耦合是实现区块链价值</a:t>
            </a:r>
          </a:p>
          <a:p>
            <a:r>
              <a:rPr lang="zh-CN" altLang="en-US" sz="1200" b="0" i="0" u="none" strike="noStrike" kern="1200" baseline="0" dirty="0">
                <a:solidFill>
                  <a:schemeClr val="tx1"/>
                </a:solidFill>
                <a:latin typeface="+mn-lt"/>
                <a:ea typeface="+mn-ea"/>
                <a:cs typeface="+mn-cs"/>
              </a:rPr>
              <a:t>的保障，因此更注重与物联网、人工智能等技术的融合发展。</a:t>
            </a:r>
            <a:endParaRPr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t>18</a:t>
            </a:fld>
            <a:endParaRPr lang="zh-CN" altLang="en-US"/>
          </a:p>
        </p:txBody>
      </p:sp>
    </p:spTree>
    <p:extLst>
      <p:ext uri="{BB962C8B-B14F-4D97-AF65-F5344CB8AC3E}">
        <p14:creationId xmlns:p14="http://schemas.microsoft.com/office/powerpoint/2010/main" val="6858655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1" dirty="0">
                <a:solidFill>
                  <a:srgbClr val="24292E"/>
                </a:solidFill>
                <a:latin typeface="-apple-system"/>
              </a:rPr>
              <a:t>通过中外研报的对比，评价标准（王庚劼）</a:t>
            </a:r>
            <a:endParaRPr lang="zh-CN" altLang="en-US" dirty="0">
              <a:solidFill>
                <a:srgbClr val="24292E"/>
              </a:solidFill>
              <a:latin typeface="-apple-system"/>
            </a:endParaRPr>
          </a:p>
          <a:p>
            <a:pPr>
              <a:buFont typeface="+mj-lt"/>
              <a:buAutoNum type="arabicPeriod"/>
            </a:pPr>
            <a:r>
              <a:rPr lang="zh-CN" altLang="en-US" dirty="0">
                <a:solidFill>
                  <a:srgbClr val="24292E"/>
                </a:solidFill>
                <a:latin typeface="-apple-system"/>
              </a:rPr>
              <a:t>商业本质逻辑（区块链实施成本</a:t>
            </a:r>
            <a:r>
              <a:rPr lang="en-US" altLang="zh-CN" dirty="0">
                <a:solidFill>
                  <a:srgbClr val="24292E"/>
                </a:solidFill>
                <a:latin typeface="-apple-system"/>
              </a:rPr>
              <a:t>vs</a:t>
            </a:r>
            <a:r>
              <a:rPr lang="zh-CN" altLang="en-US" dirty="0">
                <a:solidFill>
                  <a:srgbClr val="24292E"/>
                </a:solidFill>
                <a:latin typeface="-apple-system"/>
              </a:rPr>
              <a:t>运行后收益）</a:t>
            </a:r>
          </a:p>
          <a:p>
            <a:pPr>
              <a:buFont typeface="+mj-lt"/>
              <a:buAutoNum type="arabicPeriod"/>
            </a:pPr>
            <a:r>
              <a:rPr lang="zh-CN" altLang="en-US" dirty="0">
                <a:solidFill>
                  <a:srgbClr val="24292E"/>
                </a:solidFill>
                <a:latin typeface="-apple-system"/>
              </a:rPr>
              <a:t>业务壁垒（区块链落地场景是否涉及协作，解决数据源头造假的问题，把控行业标准）</a:t>
            </a:r>
          </a:p>
          <a:p>
            <a:pPr>
              <a:buFont typeface="+mj-lt"/>
              <a:buAutoNum type="arabicPeriod"/>
            </a:pPr>
            <a:r>
              <a:rPr lang="zh-CN" altLang="en-US" dirty="0">
                <a:solidFill>
                  <a:srgbClr val="24292E"/>
                </a:solidFill>
                <a:latin typeface="-apple-system"/>
              </a:rPr>
              <a:t>技术壁垒（区块链底层技术）</a:t>
            </a:r>
          </a:p>
          <a:p>
            <a:pPr>
              <a:buFont typeface="+mj-lt"/>
              <a:buAutoNum type="arabicPeriod"/>
            </a:pPr>
            <a:r>
              <a:rPr lang="zh-CN" altLang="en-US" dirty="0">
                <a:solidFill>
                  <a:srgbClr val="24292E"/>
                </a:solidFill>
                <a:latin typeface="-apple-system"/>
              </a:rPr>
              <a:t>创始团队</a:t>
            </a:r>
          </a:p>
          <a:p>
            <a:pPr>
              <a:buFont typeface="+mj-lt"/>
              <a:buAutoNum type="arabicPeriod"/>
            </a:pPr>
            <a:r>
              <a:rPr lang="zh-CN" altLang="en-US" dirty="0">
                <a:solidFill>
                  <a:srgbClr val="24292E"/>
                </a:solidFill>
                <a:latin typeface="-apple-system"/>
              </a:rPr>
              <a:t>投资 </a:t>
            </a:r>
            <a:r>
              <a:rPr lang="en-US" altLang="zh-CN" dirty="0">
                <a:solidFill>
                  <a:srgbClr val="24292E"/>
                </a:solidFill>
                <a:latin typeface="-apple-system"/>
              </a:rPr>
              <a:t>or </a:t>
            </a:r>
            <a:r>
              <a:rPr lang="zh-CN" altLang="en-US" dirty="0">
                <a:solidFill>
                  <a:srgbClr val="24292E"/>
                </a:solidFill>
                <a:latin typeface="-apple-system"/>
              </a:rPr>
              <a:t>站台大佬</a:t>
            </a:r>
            <a:endParaRPr lang="zh-CN" altLang="en-US" b="0" i="0" dirty="0">
              <a:solidFill>
                <a:srgbClr val="24292E"/>
              </a:solidFill>
              <a:effectLst/>
              <a:latin typeface="-apple-system"/>
            </a:endParaRPr>
          </a:p>
          <a:p>
            <a:endParaRPr kumimoji="1"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t>20</a:t>
            </a:fld>
            <a:endParaRPr lang="zh-CN" altLang="en-US"/>
          </a:p>
        </p:txBody>
      </p:sp>
    </p:spTree>
    <p:extLst>
      <p:ext uri="{BB962C8B-B14F-4D97-AF65-F5344CB8AC3E}">
        <p14:creationId xmlns:p14="http://schemas.microsoft.com/office/powerpoint/2010/main" val="12620388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1" dirty="0">
                <a:solidFill>
                  <a:srgbClr val="24292E"/>
                </a:solidFill>
                <a:latin typeface="-apple-system"/>
              </a:rPr>
              <a:t>通过中外研报的对比，评价标准（王庚劼）</a:t>
            </a:r>
            <a:endParaRPr lang="zh-CN" altLang="en-US" dirty="0">
              <a:solidFill>
                <a:srgbClr val="24292E"/>
              </a:solidFill>
              <a:latin typeface="-apple-system"/>
            </a:endParaRPr>
          </a:p>
          <a:p>
            <a:pPr>
              <a:buFont typeface="+mj-lt"/>
              <a:buAutoNum type="arabicPeriod"/>
            </a:pPr>
            <a:r>
              <a:rPr lang="zh-CN" altLang="en-US" dirty="0">
                <a:solidFill>
                  <a:srgbClr val="24292E"/>
                </a:solidFill>
                <a:latin typeface="-apple-system"/>
              </a:rPr>
              <a:t>商业本质逻辑（区块链实施成本</a:t>
            </a:r>
            <a:r>
              <a:rPr lang="en-US" altLang="zh-CN" dirty="0">
                <a:solidFill>
                  <a:srgbClr val="24292E"/>
                </a:solidFill>
                <a:latin typeface="-apple-system"/>
              </a:rPr>
              <a:t>vs</a:t>
            </a:r>
            <a:r>
              <a:rPr lang="zh-CN" altLang="en-US" dirty="0">
                <a:solidFill>
                  <a:srgbClr val="24292E"/>
                </a:solidFill>
                <a:latin typeface="-apple-system"/>
              </a:rPr>
              <a:t>运行后收益）</a:t>
            </a:r>
          </a:p>
          <a:p>
            <a:pPr>
              <a:buFont typeface="+mj-lt"/>
              <a:buAutoNum type="arabicPeriod"/>
            </a:pPr>
            <a:r>
              <a:rPr lang="zh-CN" altLang="en-US" dirty="0">
                <a:solidFill>
                  <a:srgbClr val="24292E"/>
                </a:solidFill>
                <a:latin typeface="-apple-system"/>
              </a:rPr>
              <a:t>业务壁垒（区块链落地场景是否涉及协作，解决数据源头造假的问题，把控行业标准）</a:t>
            </a:r>
          </a:p>
          <a:p>
            <a:pPr>
              <a:buFont typeface="+mj-lt"/>
              <a:buAutoNum type="arabicPeriod"/>
            </a:pPr>
            <a:r>
              <a:rPr lang="zh-CN" altLang="en-US" dirty="0">
                <a:solidFill>
                  <a:srgbClr val="24292E"/>
                </a:solidFill>
                <a:latin typeface="-apple-system"/>
              </a:rPr>
              <a:t>技术壁垒（区块链底层技术）</a:t>
            </a:r>
          </a:p>
          <a:p>
            <a:pPr>
              <a:buFont typeface="+mj-lt"/>
              <a:buAutoNum type="arabicPeriod"/>
            </a:pPr>
            <a:r>
              <a:rPr lang="zh-CN" altLang="en-US" dirty="0">
                <a:solidFill>
                  <a:srgbClr val="24292E"/>
                </a:solidFill>
                <a:latin typeface="-apple-system"/>
              </a:rPr>
              <a:t>创始团队</a:t>
            </a:r>
          </a:p>
          <a:p>
            <a:pPr>
              <a:buFont typeface="+mj-lt"/>
              <a:buAutoNum type="arabicPeriod"/>
            </a:pPr>
            <a:r>
              <a:rPr lang="zh-CN" altLang="en-US" dirty="0">
                <a:solidFill>
                  <a:srgbClr val="24292E"/>
                </a:solidFill>
                <a:latin typeface="-apple-system"/>
              </a:rPr>
              <a:t>投资 </a:t>
            </a:r>
            <a:r>
              <a:rPr lang="en-US" altLang="zh-CN" dirty="0">
                <a:solidFill>
                  <a:srgbClr val="24292E"/>
                </a:solidFill>
                <a:latin typeface="-apple-system"/>
              </a:rPr>
              <a:t>or </a:t>
            </a:r>
            <a:r>
              <a:rPr lang="zh-CN" altLang="en-US" dirty="0">
                <a:solidFill>
                  <a:srgbClr val="24292E"/>
                </a:solidFill>
                <a:latin typeface="-apple-system"/>
              </a:rPr>
              <a:t>站台大佬</a:t>
            </a:r>
            <a:endParaRPr lang="zh-CN" altLang="en-US" b="0" i="0" dirty="0">
              <a:solidFill>
                <a:srgbClr val="24292E"/>
              </a:solidFill>
              <a:effectLst/>
              <a:latin typeface="-apple-system"/>
            </a:endParaRPr>
          </a:p>
          <a:p>
            <a:endParaRPr kumimoji="1"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t>21</a:t>
            </a:fld>
            <a:endParaRPr lang="zh-CN" altLang="en-US"/>
          </a:p>
        </p:txBody>
      </p:sp>
    </p:spTree>
    <p:extLst>
      <p:ext uri="{BB962C8B-B14F-4D97-AF65-F5344CB8AC3E}">
        <p14:creationId xmlns:p14="http://schemas.microsoft.com/office/powerpoint/2010/main" val="31227772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t>29</a:t>
            </a:fld>
            <a:endParaRPr lang="zh-CN" altLang="en-US"/>
          </a:p>
        </p:txBody>
      </p:sp>
    </p:spTree>
    <p:extLst>
      <p:ext uri="{BB962C8B-B14F-4D97-AF65-F5344CB8AC3E}">
        <p14:creationId xmlns:p14="http://schemas.microsoft.com/office/powerpoint/2010/main" val="26585336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9E6FDB6-6D2B-46C1-9FA1-D82906A37C3A}" type="slidenum">
              <a:rPr lang="zh-CN" altLang="en-US" smtClean="0"/>
              <a:t>36</a:t>
            </a:fld>
            <a:endParaRPr lang="zh-CN" altLang="en-US"/>
          </a:p>
        </p:txBody>
      </p:sp>
    </p:spTree>
    <p:extLst>
      <p:ext uri="{BB962C8B-B14F-4D97-AF65-F5344CB8AC3E}">
        <p14:creationId xmlns:p14="http://schemas.microsoft.com/office/powerpoint/2010/main" val="12693591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9E6FDB6-6D2B-46C1-9FA1-D82906A37C3A}" type="slidenum">
              <a:rPr lang="zh-CN" altLang="en-US" smtClean="0"/>
              <a:t>4</a:t>
            </a:fld>
            <a:endParaRPr lang="zh-CN" altLang="en-US"/>
          </a:p>
        </p:txBody>
      </p:sp>
    </p:spTree>
    <p:extLst>
      <p:ext uri="{BB962C8B-B14F-4D97-AF65-F5344CB8AC3E}">
        <p14:creationId xmlns:p14="http://schemas.microsoft.com/office/powerpoint/2010/main" val="41476185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内容能不能突出以下</a:t>
            </a:r>
            <a:r>
              <a:rPr lang="en-US" altLang="zh-CN" dirty="0"/>
              <a:t>BTC</a:t>
            </a:r>
            <a:r>
              <a:rPr lang="zh-CN" altLang="en-US" dirty="0"/>
              <a:t>兑换美元的价格的震撼效果</a:t>
            </a:r>
            <a:endParaRPr lang="en-US" altLang="zh-CN" dirty="0"/>
          </a:p>
          <a:p>
            <a:r>
              <a:rPr lang="zh-CN" altLang="en-US" dirty="0"/>
              <a:t>最右边两个的图标换一下</a:t>
            </a:r>
          </a:p>
        </p:txBody>
      </p:sp>
      <p:sp>
        <p:nvSpPr>
          <p:cNvPr id="4" name="灯片编号占位符 3"/>
          <p:cNvSpPr>
            <a:spLocks noGrp="1"/>
          </p:cNvSpPr>
          <p:nvPr>
            <p:ph type="sldNum" sz="quarter" idx="10"/>
          </p:nvPr>
        </p:nvSpPr>
        <p:spPr/>
        <p:txBody>
          <a:bodyPr/>
          <a:lstStyle/>
          <a:p>
            <a:fld id="{E9E6FDB6-6D2B-46C1-9FA1-D82906A37C3A}" type="slidenum">
              <a:rPr lang="zh-CN" altLang="en-US" smtClean="0"/>
              <a:t>5</a:t>
            </a:fld>
            <a:endParaRPr lang="zh-CN" altLang="en-US"/>
          </a:p>
        </p:txBody>
      </p:sp>
    </p:spTree>
    <p:extLst>
      <p:ext uri="{BB962C8B-B14F-4D97-AF65-F5344CB8AC3E}">
        <p14:creationId xmlns:p14="http://schemas.microsoft.com/office/powerpoint/2010/main" val="21434582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感觉那些块块有点喧宾夺主</a:t>
            </a:r>
          </a:p>
        </p:txBody>
      </p:sp>
      <p:sp>
        <p:nvSpPr>
          <p:cNvPr id="4" name="灯片编号占位符 3"/>
          <p:cNvSpPr>
            <a:spLocks noGrp="1"/>
          </p:cNvSpPr>
          <p:nvPr>
            <p:ph type="sldNum" sz="quarter" idx="5"/>
          </p:nvPr>
        </p:nvSpPr>
        <p:spPr/>
        <p:txBody>
          <a:bodyPr/>
          <a:lstStyle/>
          <a:p>
            <a:fld id="{E9E6FDB6-6D2B-46C1-9FA1-D82906A37C3A}" type="slidenum">
              <a:rPr lang="zh-CN" altLang="en-US" smtClean="0"/>
              <a:t>7</a:t>
            </a:fld>
            <a:endParaRPr lang="zh-CN" altLang="en-US"/>
          </a:p>
        </p:txBody>
      </p:sp>
    </p:spTree>
    <p:extLst>
      <p:ext uri="{BB962C8B-B14F-4D97-AF65-F5344CB8AC3E}">
        <p14:creationId xmlns:p14="http://schemas.microsoft.com/office/powerpoint/2010/main" val="5418649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t>8</a:t>
            </a:fld>
            <a:endParaRPr lang="zh-CN" altLang="en-US"/>
          </a:p>
        </p:txBody>
      </p:sp>
    </p:spTree>
    <p:extLst>
      <p:ext uri="{BB962C8B-B14F-4D97-AF65-F5344CB8AC3E}">
        <p14:creationId xmlns:p14="http://schemas.microsoft.com/office/powerpoint/2010/main" val="14260464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区块链全局认识部分还需要根据知识图谱的分析，通过学术焦点，来验证发展阶段和关键技术</a:t>
            </a:r>
          </a:p>
        </p:txBody>
      </p:sp>
      <p:sp>
        <p:nvSpPr>
          <p:cNvPr id="4" name="灯片编号占位符 3"/>
          <p:cNvSpPr>
            <a:spLocks noGrp="1"/>
          </p:cNvSpPr>
          <p:nvPr>
            <p:ph type="sldNum" sz="quarter" idx="10"/>
          </p:nvPr>
        </p:nvSpPr>
        <p:spPr/>
        <p:txBody>
          <a:bodyPr/>
          <a:lstStyle/>
          <a:p>
            <a:fld id="{E9E6FDB6-6D2B-46C1-9FA1-D82906A37C3A}" type="slidenum">
              <a:rPr lang="zh-CN" altLang="en-US" smtClean="0"/>
              <a:t>9</a:t>
            </a:fld>
            <a:endParaRPr lang="zh-CN" altLang="en-US"/>
          </a:p>
        </p:txBody>
      </p:sp>
    </p:spTree>
    <p:extLst>
      <p:ext uri="{BB962C8B-B14F-4D97-AF65-F5344CB8AC3E}">
        <p14:creationId xmlns:p14="http://schemas.microsoft.com/office/powerpoint/2010/main" val="29120679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区块链全局认识部分还需要根据知识图谱的分析，通过学术焦点，来验证发展阶段和关键技术</a:t>
            </a:r>
          </a:p>
        </p:txBody>
      </p:sp>
      <p:sp>
        <p:nvSpPr>
          <p:cNvPr id="4" name="灯片编号占位符 3"/>
          <p:cNvSpPr>
            <a:spLocks noGrp="1"/>
          </p:cNvSpPr>
          <p:nvPr>
            <p:ph type="sldNum" sz="quarter" idx="10"/>
          </p:nvPr>
        </p:nvSpPr>
        <p:spPr/>
        <p:txBody>
          <a:bodyPr/>
          <a:lstStyle/>
          <a:p>
            <a:fld id="{E9E6FDB6-6D2B-46C1-9FA1-D82906A37C3A}" type="slidenum">
              <a:rPr lang="zh-CN" altLang="en-US" smtClean="0"/>
              <a:t>11</a:t>
            </a:fld>
            <a:endParaRPr lang="zh-CN" altLang="en-US"/>
          </a:p>
        </p:txBody>
      </p:sp>
    </p:spTree>
    <p:extLst>
      <p:ext uri="{BB962C8B-B14F-4D97-AF65-F5344CB8AC3E}">
        <p14:creationId xmlns:p14="http://schemas.microsoft.com/office/powerpoint/2010/main" val="10256511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000" b="1" i="0" kern="1200" dirty="0">
                <a:solidFill>
                  <a:schemeClr val="tx1"/>
                </a:solidFill>
                <a:effectLst/>
                <a:latin typeface="+mn-lt"/>
                <a:ea typeface="+mn-ea"/>
                <a:cs typeface="+mn-cs"/>
              </a:rPr>
              <a:t>数据源</a:t>
            </a:r>
          </a:p>
          <a:p>
            <a:r>
              <a:rPr lang="zh-CN" altLang="en-US" sz="1000" b="1" i="0" kern="1200" dirty="0">
                <a:solidFill>
                  <a:schemeClr val="tx1"/>
                </a:solidFill>
                <a:effectLst/>
                <a:latin typeface="+mn-lt"/>
                <a:ea typeface="+mn-ea"/>
                <a:cs typeface="+mn-cs"/>
              </a:rPr>
              <a:t>国内文献</a:t>
            </a:r>
            <a:r>
              <a:rPr lang="zh-CN" altLang="en-US" sz="1000" b="0" i="0" kern="1200" dirty="0">
                <a:solidFill>
                  <a:schemeClr val="tx1"/>
                </a:solidFill>
                <a:effectLst/>
                <a:latin typeface="+mn-lt"/>
                <a:ea typeface="+mn-ea"/>
                <a:cs typeface="+mn-cs"/>
              </a:rPr>
              <a:t>，选择硕博学位论文和</a:t>
            </a:r>
            <a:r>
              <a:rPr lang="en-US" altLang="zh-CN" sz="1000" b="0" i="0" kern="1200" dirty="0">
                <a:solidFill>
                  <a:schemeClr val="tx1"/>
                </a:solidFill>
                <a:effectLst/>
                <a:latin typeface="+mn-lt"/>
                <a:ea typeface="+mn-ea"/>
                <a:cs typeface="+mn-cs"/>
              </a:rPr>
              <a:t>SCI</a:t>
            </a:r>
            <a:r>
              <a:rPr lang="zh-CN" altLang="en-US" sz="1000" b="0" i="0" kern="1200" dirty="0">
                <a:solidFill>
                  <a:schemeClr val="tx1"/>
                </a:solidFill>
                <a:effectLst/>
                <a:latin typeface="+mn-lt"/>
                <a:ea typeface="+mn-ea"/>
                <a:cs typeface="+mn-cs"/>
              </a:rPr>
              <a:t>来源期刊、</a:t>
            </a:r>
            <a:r>
              <a:rPr lang="en-US" altLang="zh-CN" sz="1000" b="0" i="0" kern="1200" dirty="0">
                <a:solidFill>
                  <a:schemeClr val="tx1"/>
                </a:solidFill>
                <a:effectLst/>
                <a:latin typeface="+mn-lt"/>
                <a:ea typeface="+mn-ea"/>
                <a:cs typeface="+mn-cs"/>
              </a:rPr>
              <a:t>EI</a:t>
            </a:r>
            <a:r>
              <a:rPr lang="zh-CN" altLang="en-US" sz="1000" b="0" i="0" kern="1200" dirty="0">
                <a:solidFill>
                  <a:schemeClr val="tx1"/>
                </a:solidFill>
                <a:effectLst/>
                <a:latin typeface="+mn-lt"/>
                <a:ea typeface="+mn-ea"/>
                <a:cs typeface="+mn-cs"/>
              </a:rPr>
              <a:t>期刊、核心期刊、</a:t>
            </a:r>
            <a:r>
              <a:rPr lang="en-US" altLang="zh-CN" sz="1000" b="0" i="0" kern="1200" dirty="0">
                <a:solidFill>
                  <a:schemeClr val="tx1"/>
                </a:solidFill>
                <a:effectLst/>
                <a:latin typeface="+mn-lt"/>
                <a:ea typeface="+mn-ea"/>
                <a:cs typeface="+mn-cs"/>
              </a:rPr>
              <a:t>CSSCI</a:t>
            </a:r>
            <a:r>
              <a:rPr lang="zh-CN" altLang="en-US" sz="1000" b="0" i="0" kern="1200" dirty="0">
                <a:solidFill>
                  <a:schemeClr val="tx1"/>
                </a:solidFill>
                <a:effectLst/>
                <a:latin typeface="+mn-lt"/>
                <a:ea typeface="+mn-ea"/>
                <a:cs typeface="+mn-cs"/>
              </a:rPr>
              <a:t>期刊、</a:t>
            </a:r>
            <a:r>
              <a:rPr lang="en-US" altLang="zh-CN" sz="1000" b="0" i="0" kern="1200" dirty="0">
                <a:solidFill>
                  <a:schemeClr val="tx1"/>
                </a:solidFill>
                <a:effectLst/>
                <a:latin typeface="+mn-lt"/>
                <a:ea typeface="+mn-ea"/>
                <a:cs typeface="+mn-cs"/>
              </a:rPr>
              <a:t>CSCD</a:t>
            </a:r>
            <a:r>
              <a:rPr lang="zh-CN" altLang="en-US" sz="1000" b="0" i="0" kern="1200" dirty="0">
                <a:solidFill>
                  <a:schemeClr val="tx1"/>
                </a:solidFill>
                <a:effectLst/>
                <a:latin typeface="+mn-lt"/>
                <a:ea typeface="+mn-ea"/>
                <a:cs typeface="+mn-cs"/>
              </a:rPr>
              <a:t>期刊，结合人工筛选，截止</a:t>
            </a:r>
            <a:r>
              <a:rPr lang="en-US" altLang="zh-CN" sz="1000" b="0" i="0" kern="1200" dirty="0">
                <a:solidFill>
                  <a:schemeClr val="tx1"/>
                </a:solidFill>
                <a:effectLst/>
                <a:latin typeface="+mn-lt"/>
                <a:ea typeface="+mn-ea"/>
                <a:cs typeface="+mn-cs"/>
              </a:rPr>
              <a:t>2019</a:t>
            </a:r>
            <a:r>
              <a:rPr lang="zh-CN" altLang="en-US" sz="1000" b="0" i="0" kern="1200" dirty="0">
                <a:solidFill>
                  <a:schemeClr val="tx1"/>
                </a:solidFill>
                <a:effectLst/>
                <a:latin typeface="+mn-lt"/>
                <a:ea typeface="+mn-ea"/>
                <a:cs typeface="+mn-cs"/>
              </a:rPr>
              <a:t>年</a:t>
            </a:r>
            <a:r>
              <a:rPr lang="en-US" altLang="zh-CN" sz="1000" b="0" i="0" kern="1200" dirty="0">
                <a:solidFill>
                  <a:schemeClr val="tx1"/>
                </a:solidFill>
                <a:effectLst/>
                <a:latin typeface="+mn-lt"/>
                <a:ea typeface="+mn-ea"/>
                <a:cs typeface="+mn-cs"/>
              </a:rPr>
              <a:t>3</a:t>
            </a:r>
            <a:r>
              <a:rPr lang="zh-CN" altLang="en-US" sz="1000" b="0" i="0" kern="1200" dirty="0">
                <a:solidFill>
                  <a:schemeClr val="tx1"/>
                </a:solidFill>
                <a:effectLst/>
                <a:latin typeface="+mn-lt"/>
                <a:ea typeface="+mn-ea"/>
                <a:cs typeface="+mn-cs"/>
              </a:rPr>
              <a:t>月</a:t>
            </a:r>
            <a:r>
              <a:rPr lang="en-US" altLang="zh-CN" sz="1000" b="0" i="0" kern="1200" dirty="0">
                <a:solidFill>
                  <a:schemeClr val="tx1"/>
                </a:solidFill>
                <a:effectLst/>
                <a:latin typeface="+mn-lt"/>
                <a:ea typeface="+mn-ea"/>
                <a:cs typeface="+mn-cs"/>
              </a:rPr>
              <a:t>31</a:t>
            </a:r>
            <a:r>
              <a:rPr lang="zh-CN" altLang="en-US" sz="1000" b="0" i="0" kern="1200" dirty="0">
                <a:solidFill>
                  <a:schemeClr val="tx1"/>
                </a:solidFill>
                <a:effectLst/>
                <a:latin typeface="+mn-lt"/>
                <a:ea typeface="+mn-ea"/>
                <a:cs typeface="+mn-cs"/>
              </a:rPr>
              <a:t>日，共得到</a:t>
            </a:r>
            <a:r>
              <a:rPr lang="en-US" altLang="zh-CN" sz="1000" b="0" i="0" kern="1200" dirty="0">
                <a:solidFill>
                  <a:schemeClr val="tx1"/>
                </a:solidFill>
                <a:effectLst/>
                <a:latin typeface="+mn-lt"/>
                <a:ea typeface="+mn-ea"/>
                <a:cs typeface="+mn-cs"/>
              </a:rPr>
              <a:t>1019</a:t>
            </a:r>
            <a:r>
              <a:rPr lang="zh-CN" altLang="en-US" sz="1000" b="0" i="0" kern="1200" dirty="0">
                <a:solidFill>
                  <a:schemeClr val="tx1"/>
                </a:solidFill>
                <a:effectLst/>
                <a:latin typeface="+mn-lt"/>
                <a:ea typeface="+mn-ea"/>
                <a:cs typeface="+mn-cs"/>
              </a:rPr>
              <a:t>篇学术文献，对文献进行分析，样本文献时间区间为 </a:t>
            </a:r>
            <a:r>
              <a:rPr lang="en-US" altLang="zh-CN" sz="1000" b="0" i="0" kern="1200" dirty="0">
                <a:solidFill>
                  <a:schemeClr val="tx1"/>
                </a:solidFill>
                <a:effectLst/>
                <a:latin typeface="+mn-lt"/>
                <a:ea typeface="+mn-ea"/>
                <a:cs typeface="+mn-cs"/>
              </a:rPr>
              <a:t>2014</a:t>
            </a:r>
            <a:r>
              <a:rPr lang="zh-CN" altLang="en-US" sz="1000" b="0" i="0" kern="1200" dirty="0">
                <a:solidFill>
                  <a:schemeClr val="tx1"/>
                </a:solidFill>
                <a:effectLst/>
                <a:latin typeface="+mn-lt"/>
                <a:ea typeface="+mn-ea"/>
                <a:cs typeface="+mn-cs"/>
              </a:rPr>
              <a:t>至</a:t>
            </a:r>
            <a:r>
              <a:rPr lang="en-US" altLang="zh-CN" sz="1000" b="0" i="0" kern="1200" dirty="0">
                <a:solidFill>
                  <a:schemeClr val="tx1"/>
                </a:solidFill>
                <a:effectLst/>
                <a:latin typeface="+mn-lt"/>
                <a:ea typeface="+mn-ea"/>
                <a:cs typeface="+mn-cs"/>
              </a:rPr>
              <a:t>2019</a:t>
            </a:r>
            <a:r>
              <a:rPr lang="zh-CN" altLang="en-US" sz="1000" b="0" i="0" kern="1200" dirty="0">
                <a:solidFill>
                  <a:schemeClr val="tx1"/>
                </a:solidFill>
                <a:effectLst/>
                <a:latin typeface="+mn-lt"/>
                <a:ea typeface="+mn-ea"/>
                <a:cs typeface="+mn-cs"/>
              </a:rPr>
              <a:t>年。</a:t>
            </a:r>
          </a:p>
          <a:p>
            <a:r>
              <a:rPr lang="zh-CN" altLang="en-US" sz="1000" b="1" i="0" kern="1200" dirty="0">
                <a:solidFill>
                  <a:schemeClr val="tx1"/>
                </a:solidFill>
                <a:effectLst/>
                <a:latin typeface="+mn-lt"/>
                <a:ea typeface="+mn-ea"/>
                <a:cs typeface="+mn-cs"/>
              </a:rPr>
              <a:t>国际文献</a:t>
            </a:r>
            <a:endParaRPr lang="zh-CN" altLang="en-US" sz="1000" b="0" i="0" kern="1200" dirty="0">
              <a:solidFill>
                <a:schemeClr val="tx1"/>
              </a:solidFill>
              <a:effectLst/>
              <a:latin typeface="+mn-lt"/>
              <a:ea typeface="+mn-ea"/>
              <a:cs typeface="+mn-cs"/>
            </a:endParaRPr>
          </a:p>
          <a:p>
            <a:r>
              <a:rPr lang="zh-CN" altLang="en-US" sz="1000" b="0" i="0" kern="1200" dirty="0">
                <a:solidFill>
                  <a:schemeClr val="tx1"/>
                </a:solidFill>
                <a:effectLst/>
                <a:latin typeface="+mn-lt"/>
                <a:ea typeface="+mn-ea"/>
                <a:cs typeface="+mn-cs"/>
              </a:rPr>
              <a:t>在 </a:t>
            </a:r>
            <a:r>
              <a:rPr lang="en-US" altLang="zh-CN" sz="1000" b="0" i="0" kern="1200" dirty="0">
                <a:solidFill>
                  <a:schemeClr val="tx1"/>
                </a:solidFill>
                <a:effectLst/>
                <a:latin typeface="+mn-lt"/>
                <a:ea typeface="+mn-ea"/>
                <a:cs typeface="+mn-cs"/>
              </a:rPr>
              <a:t>web of science </a:t>
            </a:r>
            <a:r>
              <a:rPr lang="zh-CN" altLang="en-US" sz="1000" b="0" i="0" kern="1200" dirty="0">
                <a:solidFill>
                  <a:schemeClr val="tx1"/>
                </a:solidFill>
                <a:effectLst/>
                <a:latin typeface="+mn-lt"/>
                <a:ea typeface="+mn-ea"/>
                <a:cs typeface="+mn-cs"/>
              </a:rPr>
              <a:t>平台上，以 </a:t>
            </a:r>
            <a:r>
              <a:rPr lang="en-US" altLang="zh-CN" sz="1000" b="0" i="0" kern="1200" dirty="0">
                <a:solidFill>
                  <a:schemeClr val="tx1"/>
                </a:solidFill>
                <a:effectLst/>
                <a:latin typeface="+mn-lt"/>
                <a:ea typeface="+mn-ea"/>
                <a:cs typeface="+mn-cs"/>
              </a:rPr>
              <a:t>web of science </a:t>
            </a:r>
            <a:r>
              <a:rPr lang="zh-CN" altLang="en-US" sz="1000" b="0" i="0" kern="1200" dirty="0">
                <a:solidFill>
                  <a:schemeClr val="tx1"/>
                </a:solidFill>
                <a:effectLst/>
                <a:latin typeface="+mn-lt"/>
                <a:ea typeface="+mn-ea"/>
                <a:cs typeface="+mn-cs"/>
              </a:rPr>
              <a:t>核心文献为数据源，检索 </a:t>
            </a:r>
            <a:r>
              <a:rPr lang="en-US" altLang="zh-CN" sz="1000" b="0" i="0" kern="1200" dirty="0">
                <a:solidFill>
                  <a:schemeClr val="tx1"/>
                </a:solidFill>
                <a:effectLst/>
                <a:latin typeface="+mn-lt"/>
                <a:ea typeface="+mn-ea"/>
                <a:cs typeface="+mn-cs"/>
              </a:rPr>
              <a:t>blockchain </a:t>
            </a:r>
            <a:r>
              <a:rPr lang="zh-CN" altLang="en-US" sz="1000" b="0" i="0" kern="1200" dirty="0">
                <a:solidFill>
                  <a:schemeClr val="tx1"/>
                </a:solidFill>
                <a:effectLst/>
                <a:latin typeface="+mn-lt"/>
                <a:ea typeface="+mn-ea"/>
                <a:cs typeface="+mn-cs"/>
              </a:rPr>
              <a:t>主题词，截止</a:t>
            </a:r>
            <a:r>
              <a:rPr lang="en-US" altLang="zh-CN" sz="1000" b="0" i="0" kern="1200" dirty="0">
                <a:solidFill>
                  <a:schemeClr val="tx1"/>
                </a:solidFill>
                <a:effectLst/>
                <a:latin typeface="+mn-lt"/>
                <a:ea typeface="+mn-ea"/>
                <a:cs typeface="+mn-cs"/>
              </a:rPr>
              <a:t>2019</a:t>
            </a:r>
            <a:r>
              <a:rPr lang="zh-CN" altLang="en-US" sz="1000" b="0" i="0" kern="1200" dirty="0">
                <a:solidFill>
                  <a:schemeClr val="tx1"/>
                </a:solidFill>
                <a:effectLst/>
                <a:latin typeface="+mn-lt"/>
                <a:ea typeface="+mn-ea"/>
                <a:cs typeface="+mn-cs"/>
              </a:rPr>
              <a:t>年</a:t>
            </a:r>
            <a:r>
              <a:rPr lang="en-US" altLang="zh-CN" sz="1000" b="0" i="0" kern="1200" dirty="0">
                <a:solidFill>
                  <a:schemeClr val="tx1"/>
                </a:solidFill>
                <a:effectLst/>
                <a:latin typeface="+mn-lt"/>
                <a:ea typeface="+mn-ea"/>
                <a:cs typeface="+mn-cs"/>
              </a:rPr>
              <a:t>3</a:t>
            </a:r>
            <a:r>
              <a:rPr lang="zh-CN" altLang="en-US" sz="1000" b="0" i="0" kern="1200" dirty="0">
                <a:solidFill>
                  <a:schemeClr val="tx1"/>
                </a:solidFill>
                <a:effectLst/>
                <a:latin typeface="+mn-lt"/>
                <a:ea typeface="+mn-ea"/>
                <a:cs typeface="+mn-cs"/>
              </a:rPr>
              <a:t>月</a:t>
            </a:r>
            <a:r>
              <a:rPr lang="en-US" altLang="zh-CN" sz="1000" b="0" i="0" kern="1200" dirty="0">
                <a:solidFill>
                  <a:schemeClr val="tx1"/>
                </a:solidFill>
                <a:effectLst/>
                <a:latin typeface="+mn-lt"/>
                <a:ea typeface="+mn-ea"/>
                <a:cs typeface="+mn-cs"/>
              </a:rPr>
              <a:t>31</a:t>
            </a:r>
            <a:r>
              <a:rPr lang="zh-CN" altLang="en-US" sz="1000" b="0" i="0" kern="1200" dirty="0">
                <a:solidFill>
                  <a:schemeClr val="tx1"/>
                </a:solidFill>
                <a:effectLst/>
                <a:latin typeface="+mn-lt"/>
                <a:ea typeface="+mn-ea"/>
                <a:cs typeface="+mn-cs"/>
              </a:rPr>
              <a:t>日，共得到 </a:t>
            </a:r>
            <a:r>
              <a:rPr lang="en-US" altLang="zh-CN" sz="1000" b="0" i="0" kern="1200" dirty="0">
                <a:solidFill>
                  <a:schemeClr val="tx1"/>
                </a:solidFill>
                <a:effectLst/>
                <a:latin typeface="+mn-lt"/>
                <a:ea typeface="+mn-ea"/>
                <a:cs typeface="+mn-cs"/>
              </a:rPr>
              <a:t>1942 </a:t>
            </a:r>
            <a:r>
              <a:rPr lang="zh-CN" altLang="en-US" sz="1000" b="0" i="0" kern="1200" dirty="0">
                <a:solidFill>
                  <a:schemeClr val="tx1"/>
                </a:solidFill>
                <a:effectLst/>
                <a:latin typeface="+mn-lt"/>
                <a:ea typeface="+mn-ea"/>
                <a:cs typeface="+mn-cs"/>
              </a:rPr>
              <a:t>篇学术文献，对文献进行分析，样本文献时间区间为 </a:t>
            </a:r>
            <a:r>
              <a:rPr lang="en-US" altLang="zh-CN" sz="1000" b="0" i="0" kern="1200" dirty="0">
                <a:solidFill>
                  <a:schemeClr val="tx1"/>
                </a:solidFill>
                <a:effectLst/>
                <a:latin typeface="+mn-lt"/>
                <a:ea typeface="+mn-ea"/>
                <a:cs typeface="+mn-cs"/>
              </a:rPr>
              <a:t>2013</a:t>
            </a:r>
            <a:r>
              <a:rPr lang="zh-CN" altLang="en-US" sz="1000" b="0" i="0" kern="1200" dirty="0">
                <a:solidFill>
                  <a:schemeClr val="tx1"/>
                </a:solidFill>
                <a:effectLst/>
                <a:latin typeface="+mn-lt"/>
                <a:ea typeface="+mn-ea"/>
                <a:cs typeface="+mn-cs"/>
              </a:rPr>
              <a:t>至</a:t>
            </a:r>
            <a:r>
              <a:rPr lang="en-US" altLang="zh-CN" sz="1000" b="0" i="0" kern="1200" dirty="0">
                <a:solidFill>
                  <a:schemeClr val="tx1"/>
                </a:solidFill>
                <a:effectLst/>
                <a:latin typeface="+mn-lt"/>
                <a:ea typeface="+mn-ea"/>
                <a:cs typeface="+mn-cs"/>
              </a:rPr>
              <a:t>2019</a:t>
            </a:r>
            <a:r>
              <a:rPr lang="zh-CN" altLang="en-US" sz="1000" b="0" i="0" kern="1200" dirty="0">
                <a:solidFill>
                  <a:schemeClr val="tx1"/>
                </a:solidFill>
                <a:effectLst/>
                <a:latin typeface="+mn-lt"/>
                <a:ea typeface="+mn-ea"/>
                <a:cs typeface="+mn-cs"/>
              </a:rPr>
              <a:t>年。</a:t>
            </a:r>
          </a:p>
          <a:p>
            <a:endParaRPr kumimoji="1" lang="zh-CN" altLang="en-US" dirty="0"/>
          </a:p>
        </p:txBody>
      </p:sp>
      <p:sp>
        <p:nvSpPr>
          <p:cNvPr id="4" name="灯片编号占位符 3"/>
          <p:cNvSpPr>
            <a:spLocks noGrp="1"/>
          </p:cNvSpPr>
          <p:nvPr>
            <p:ph type="sldNum" sz="quarter" idx="5"/>
          </p:nvPr>
        </p:nvSpPr>
        <p:spPr/>
        <p:txBody>
          <a:bodyPr/>
          <a:lstStyle/>
          <a:p>
            <a:fld id="{E9E6FDB6-6D2B-46C1-9FA1-D82906A37C3A}" type="slidenum">
              <a:rPr lang="zh-CN" altLang="en-US" smtClean="0"/>
              <a:t>12</a:t>
            </a:fld>
            <a:endParaRPr lang="zh-CN" altLang="en-US"/>
          </a:p>
        </p:txBody>
      </p:sp>
    </p:spTree>
    <p:extLst>
      <p:ext uri="{BB962C8B-B14F-4D97-AF65-F5344CB8AC3E}">
        <p14:creationId xmlns:p14="http://schemas.microsoft.com/office/powerpoint/2010/main" val="718696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区块链全局认识部分还需要根据知识图谱的分析，通过学术焦点，来验证发展阶段和关键技术</a:t>
            </a:r>
          </a:p>
        </p:txBody>
      </p:sp>
      <p:sp>
        <p:nvSpPr>
          <p:cNvPr id="4" name="灯片编号占位符 3"/>
          <p:cNvSpPr>
            <a:spLocks noGrp="1"/>
          </p:cNvSpPr>
          <p:nvPr>
            <p:ph type="sldNum" sz="quarter" idx="10"/>
          </p:nvPr>
        </p:nvSpPr>
        <p:spPr/>
        <p:txBody>
          <a:bodyPr/>
          <a:lstStyle/>
          <a:p>
            <a:fld id="{E9E6FDB6-6D2B-46C1-9FA1-D82906A37C3A}" type="slidenum">
              <a:rPr lang="zh-CN" altLang="en-US" smtClean="0"/>
              <a:t>16</a:t>
            </a:fld>
            <a:endParaRPr lang="zh-CN" altLang="en-US"/>
          </a:p>
        </p:txBody>
      </p:sp>
    </p:spTree>
    <p:extLst>
      <p:ext uri="{BB962C8B-B14F-4D97-AF65-F5344CB8AC3E}">
        <p14:creationId xmlns:p14="http://schemas.microsoft.com/office/powerpoint/2010/main" val="41965266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标题幻灯片">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1492A617-BEB1-4D9B-B74B-0CF50F146FB8}"/>
              </a:ext>
            </a:extLst>
          </p:cNvPr>
          <p:cNvSpPr/>
          <p:nvPr userDrawn="1"/>
        </p:nvSpPr>
        <p:spPr>
          <a:xfrm>
            <a:off x="0" y="0"/>
            <a:ext cx="12192000" cy="6858000"/>
          </a:xfrm>
          <a:prstGeom prst="rect">
            <a:avLst/>
          </a:prstGeom>
          <a:gradFill flip="none" rotWithShape="1">
            <a:gsLst>
              <a:gs pos="0">
                <a:srgbClr val="11193B"/>
              </a:gs>
              <a:gs pos="99000">
                <a:srgbClr val="08071F"/>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形 10">
            <a:extLst>
              <a:ext uri="{FF2B5EF4-FFF2-40B4-BE49-F238E27FC236}">
                <a16:creationId xmlns:a16="http://schemas.microsoft.com/office/drawing/2014/main" id="{2B30C0FB-E748-487F-B7A5-8CCF58DDB98B}"/>
              </a:ext>
            </a:extLst>
          </p:cNvPr>
          <p:cNvPicPr>
            <a:picLocks noChangeAspect="1"/>
          </p:cNvPicPr>
          <p:nvPr userDrawn="1"/>
        </p:nvPicPr>
        <p:blipFill>
          <a:blip r:embed="rId2">
            <a:extLst>
              <a:ext uri="{96DAC541-7B7A-43D3-8B79-37D633B846F1}">
                <asvg:svgBlip xmlns:asvg="http://schemas.microsoft.com/office/drawing/2016/SVG/main" r:embed="rId3"/>
              </a:ext>
            </a:extLst>
          </a:blip>
          <a:srcRect t="28182" r="9044" b="13030"/>
          <a:stretch>
            <a:fillRect/>
          </a:stretch>
        </p:blipFill>
        <p:spPr>
          <a:xfrm>
            <a:off x="2481263" y="1151166"/>
            <a:ext cx="6653212" cy="2421616"/>
          </a:xfrm>
          <a:custGeom>
            <a:avLst/>
            <a:gdLst>
              <a:gd name="connsiteX0" fmla="*/ 0 w 2538413"/>
              <a:gd name="connsiteY0" fmla="*/ 0 h 923925"/>
              <a:gd name="connsiteX1" fmla="*/ 2538413 w 2538413"/>
              <a:gd name="connsiteY1" fmla="*/ 0 h 923925"/>
              <a:gd name="connsiteX2" fmla="*/ 2538413 w 2538413"/>
              <a:gd name="connsiteY2" fmla="*/ 723899 h 923925"/>
              <a:gd name="connsiteX3" fmla="*/ 661988 w 2538413"/>
              <a:gd name="connsiteY3" fmla="*/ 723899 h 923925"/>
              <a:gd name="connsiteX4" fmla="*/ 661988 w 2538413"/>
              <a:gd name="connsiteY4" fmla="*/ 923925 h 923925"/>
              <a:gd name="connsiteX5" fmla="*/ 0 w 2538413"/>
              <a:gd name="connsiteY5" fmla="*/ 923925 h 923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38413" h="923925">
                <a:moveTo>
                  <a:pt x="0" y="0"/>
                </a:moveTo>
                <a:lnTo>
                  <a:pt x="2538413" y="0"/>
                </a:lnTo>
                <a:lnTo>
                  <a:pt x="2538413" y="723899"/>
                </a:lnTo>
                <a:lnTo>
                  <a:pt x="661988" y="723899"/>
                </a:lnTo>
                <a:lnTo>
                  <a:pt x="661988" y="923925"/>
                </a:lnTo>
                <a:lnTo>
                  <a:pt x="0" y="923925"/>
                </a:lnTo>
                <a:close/>
              </a:path>
            </a:pathLst>
          </a:custGeom>
        </p:spPr>
      </p:pic>
      <p:sp>
        <p:nvSpPr>
          <p:cNvPr id="8" name="副标题 2">
            <a:extLst>
              <a:ext uri="{FF2B5EF4-FFF2-40B4-BE49-F238E27FC236}">
                <a16:creationId xmlns:a16="http://schemas.microsoft.com/office/drawing/2014/main" id="{61347653-9498-4924-8744-8F66B537142F}"/>
              </a:ext>
            </a:extLst>
          </p:cNvPr>
          <p:cNvSpPr>
            <a:spLocks noGrp="1"/>
          </p:cNvSpPr>
          <p:nvPr>
            <p:ph type="subTitle" idx="1"/>
          </p:nvPr>
        </p:nvSpPr>
        <p:spPr>
          <a:xfrm>
            <a:off x="3535680" y="3825648"/>
            <a:ext cx="5501640" cy="558799"/>
          </a:xfrm>
        </p:spPr>
        <p:txBody>
          <a:bodyPr anchor="ctr">
            <a:normAutofit/>
          </a:bodyPr>
          <a:lstStyle>
            <a:lvl1pPr marL="0" indent="0" algn="ctr">
              <a:buNone/>
              <a:defRPr sz="2000">
                <a:solidFill>
                  <a:schemeClr val="bg1"/>
                </a:solidFill>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dirty="0"/>
              <a:t>Click to edit Master subtitle style</a:t>
            </a:r>
          </a:p>
        </p:txBody>
      </p:sp>
      <p:sp>
        <p:nvSpPr>
          <p:cNvPr id="9" name="标题 1">
            <a:extLst>
              <a:ext uri="{FF2B5EF4-FFF2-40B4-BE49-F238E27FC236}">
                <a16:creationId xmlns:a16="http://schemas.microsoft.com/office/drawing/2014/main" id="{8D7758AD-2B34-470D-84F2-B2302C9ED255}"/>
              </a:ext>
            </a:extLst>
          </p:cNvPr>
          <p:cNvSpPr>
            <a:spLocks noGrp="1"/>
          </p:cNvSpPr>
          <p:nvPr>
            <p:ph type="ctrTitle"/>
          </p:nvPr>
        </p:nvSpPr>
        <p:spPr>
          <a:xfrm>
            <a:off x="3535680" y="2661647"/>
            <a:ext cx="5501640" cy="1130210"/>
          </a:xfrm>
        </p:spPr>
        <p:txBody>
          <a:bodyPr anchor="ctr">
            <a:normAutofit/>
          </a:bodyPr>
          <a:lstStyle>
            <a:lvl1pPr algn="ctr">
              <a:defRPr sz="4000">
                <a:solidFill>
                  <a:schemeClr val="bg1"/>
                </a:solidFill>
              </a:defRPr>
            </a:lvl1pPr>
          </a:lstStyle>
          <a:p>
            <a:r>
              <a:rPr lang="en-US" dirty="0"/>
              <a:t>Click to edit Master title style</a:t>
            </a:r>
            <a:endParaRPr lang="zh-CN" altLang="en-US" dirty="0"/>
          </a:p>
        </p:txBody>
      </p:sp>
      <p:sp>
        <p:nvSpPr>
          <p:cNvPr id="10" name="文本占位符 13">
            <a:extLst>
              <a:ext uri="{FF2B5EF4-FFF2-40B4-BE49-F238E27FC236}">
                <a16:creationId xmlns:a16="http://schemas.microsoft.com/office/drawing/2014/main" id="{317B18F8-80D6-49D4-8D90-B485DAC98663}"/>
              </a:ext>
            </a:extLst>
          </p:cNvPr>
          <p:cNvSpPr>
            <a:spLocks noGrp="1"/>
          </p:cNvSpPr>
          <p:nvPr>
            <p:ph type="body" sz="quarter" idx="10" hasCustomPrompt="1"/>
          </p:nvPr>
        </p:nvSpPr>
        <p:spPr>
          <a:xfrm>
            <a:off x="3535680" y="4752910"/>
            <a:ext cx="5501640" cy="296271"/>
          </a:xfrm>
        </p:spPr>
        <p:txBody>
          <a:bodyPr vert="horz" anchor="ctr">
            <a:noAutofit/>
          </a:bodyPr>
          <a:lstStyle>
            <a:lvl1pPr marL="0" indent="0" algn="ctr">
              <a:buNone/>
              <a:defRPr sz="1500" b="0">
                <a:solidFill>
                  <a:schemeClr val="bg1"/>
                </a:solidFill>
              </a:defRPr>
            </a:lvl1pPr>
            <a:lvl2pPr marL="457177" indent="0">
              <a:buNone/>
              <a:defRPr/>
            </a:lvl2pPr>
            <a:lvl3pPr marL="914353" indent="0">
              <a:buNone/>
              <a:defRPr/>
            </a:lvl3pPr>
            <a:lvl4pPr marL="1371531" indent="0">
              <a:buNone/>
              <a:defRPr/>
            </a:lvl4pPr>
            <a:lvl5pPr marL="1828709" indent="0">
              <a:buNone/>
              <a:defRPr/>
            </a:lvl5pPr>
          </a:lstStyle>
          <a:p>
            <a:pPr lvl="0"/>
            <a:r>
              <a:rPr lang="en-US" altLang="zh-CN" dirty="0"/>
              <a:t>Signature</a:t>
            </a:r>
          </a:p>
        </p:txBody>
      </p:sp>
      <p:sp>
        <p:nvSpPr>
          <p:cNvPr id="14" name="文本占位符 13">
            <a:extLst>
              <a:ext uri="{FF2B5EF4-FFF2-40B4-BE49-F238E27FC236}">
                <a16:creationId xmlns:a16="http://schemas.microsoft.com/office/drawing/2014/main" id="{6967EF00-FDBB-48C8-9231-D67319070EBE}"/>
              </a:ext>
            </a:extLst>
          </p:cNvPr>
          <p:cNvSpPr>
            <a:spLocks noGrp="1"/>
          </p:cNvSpPr>
          <p:nvPr>
            <p:ph type="body" sz="quarter" idx="11" hasCustomPrompt="1"/>
          </p:nvPr>
        </p:nvSpPr>
        <p:spPr>
          <a:xfrm>
            <a:off x="3535680" y="5049181"/>
            <a:ext cx="5501640" cy="296271"/>
          </a:xfrm>
        </p:spPr>
        <p:txBody>
          <a:bodyPr vert="horz" anchor="ctr">
            <a:noAutofit/>
          </a:bodyPr>
          <a:lstStyle>
            <a:lvl1pPr marL="0" indent="0" algn="ctr">
              <a:buNone/>
              <a:defRPr sz="1500" b="0">
                <a:solidFill>
                  <a:schemeClr val="bg1"/>
                </a:solidFill>
              </a:defRPr>
            </a:lvl1pPr>
            <a:lvl2pPr marL="457177" indent="0">
              <a:buNone/>
              <a:defRPr/>
            </a:lvl2pPr>
            <a:lvl3pPr marL="914353" indent="0">
              <a:buNone/>
              <a:defRPr/>
            </a:lvl3pPr>
            <a:lvl4pPr marL="1371531" indent="0">
              <a:buNone/>
              <a:defRPr/>
            </a:lvl4pPr>
            <a:lvl5pPr marL="1828709" indent="0">
              <a:buNone/>
              <a:defRPr/>
            </a:lvl5pPr>
          </a:lstStyle>
          <a:p>
            <a:pPr lvl="0"/>
            <a:r>
              <a:rPr lang="en-US" altLang="zh-CN" dirty="0"/>
              <a:t>Date</a:t>
            </a:r>
            <a:endParaRPr lang="zh-CN" altLang="en-US" dirty="0"/>
          </a:p>
        </p:txBody>
      </p:sp>
    </p:spTree>
    <p:extLst>
      <p:ext uri="{BB962C8B-B14F-4D97-AF65-F5344CB8AC3E}">
        <p14:creationId xmlns:p14="http://schemas.microsoft.com/office/powerpoint/2010/main" val="2882586885"/>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节标题">
    <p:spTree>
      <p:nvGrpSpPr>
        <p:cNvPr id="1" name=""/>
        <p:cNvGrpSpPr/>
        <p:nvPr/>
      </p:nvGrpSpPr>
      <p:grpSpPr>
        <a:xfrm>
          <a:off x="0" y="0"/>
          <a:ext cx="0" cy="0"/>
          <a:chOff x="0" y="0"/>
          <a:chExt cx="0" cy="0"/>
        </a:xfrm>
      </p:grpSpPr>
      <p:sp>
        <p:nvSpPr>
          <p:cNvPr id="22" name="矩形 21">
            <a:extLst>
              <a:ext uri="{FF2B5EF4-FFF2-40B4-BE49-F238E27FC236}">
                <a16:creationId xmlns:a16="http://schemas.microsoft.com/office/drawing/2014/main" id="{06F8D756-6629-416C-9099-55DDAA753E5A}"/>
              </a:ext>
            </a:extLst>
          </p:cNvPr>
          <p:cNvSpPr/>
          <p:nvPr userDrawn="1"/>
        </p:nvSpPr>
        <p:spPr>
          <a:xfrm>
            <a:off x="0" y="0"/>
            <a:ext cx="12192000" cy="6858000"/>
          </a:xfrm>
          <a:prstGeom prst="rect">
            <a:avLst/>
          </a:prstGeom>
          <a:blipFill dpi="0" rotWithShape="1">
            <a:blip r:embed="rId2"/>
            <a:srcRect/>
            <a:stretch>
              <a:fillRect l="-7692" r="-769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a:extLst>
              <a:ext uri="{FF2B5EF4-FFF2-40B4-BE49-F238E27FC236}">
                <a16:creationId xmlns:a16="http://schemas.microsoft.com/office/drawing/2014/main" id="{A8633AE2-E58B-4A82-A7BD-549205F99953}"/>
              </a:ext>
            </a:extLst>
          </p:cNvPr>
          <p:cNvSpPr/>
          <p:nvPr userDrawn="1"/>
        </p:nvSpPr>
        <p:spPr>
          <a:xfrm>
            <a:off x="0" y="0"/>
            <a:ext cx="12192000" cy="6858000"/>
          </a:xfrm>
          <a:prstGeom prst="rect">
            <a:avLst/>
          </a:prstGeom>
          <a:solidFill>
            <a:srgbClr val="08071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标题 1">
            <a:extLst>
              <a:ext uri="{FF2B5EF4-FFF2-40B4-BE49-F238E27FC236}">
                <a16:creationId xmlns:a16="http://schemas.microsoft.com/office/drawing/2014/main" id="{EEF6CD13-7505-42D3-9894-B4B609992345}"/>
              </a:ext>
            </a:extLst>
          </p:cNvPr>
          <p:cNvSpPr>
            <a:spLocks noGrp="1"/>
          </p:cNvSpPr>
          <p:nvPr>
            <p:ph type="title"/>
          </p:nvPr>
        </p:nvSpPr>
        <p:spPr>
          <a:xfrm>
            <a:off x="675699" y="2076450"/>
            <a:ext cx="5419185" cy="895350"/>
          </a:xfrm>
        </p:spPr>
        <p:txBody>
          <a:bodyPr anchor="b">
            <a:normAutofit/>
          </a:bodyPr>
          <a:lstStyle>
            <a:lvl1pPr algn="l">
              <a:defRPr sz="2400" b="1">
                <a:solidFill>
                  <a:schemeClr val="tx1"/>
                </a:solidFill>
              </a:defRPr>
            </a:lvl1pPr>
          </a:lstStyle>
          <a:p>
            <a:r>
              <a:rPr lang="en-US" dirty="0"/>
              <a:t>Click to edit Master title style</a:t>
            </a:r>
            <a:endParaRPr lang="zh-CN" altLang="en-US" dirty="0"/>
          </a:p>
        </p:txBody>
      </p:sp>
      <p:sp>
        <p:nvSpPr>
          <p:cNvPr id="7" name="文本占位符 2">
            <a:extLst>
              <a:ext uri="{FF2B5EF4-FFF2-40B4-BE49-F238E27FC236}">
                <a16:creationId xmlns:a16="http://schemas.microsoft.com/office/drawing/2014/main" id="{E39C10C6-4B9A-4F0C-A2B8-653C0857FA3B}"/>
              </a:ext>
            </a:extLst>
          </p:cNvPr>
          <p:cNvSpPr>
            <a:spLocks noGrp="1"/>
          </p:cNvSpPr>
          <p:nvPr>
            <p:ph type="body" idx="1"/>
          </p:nvPr>
        </p:nvSpPr>
        <p:spPr>
          <a:xfrm>
            <a:off x="676815" y="3219450"/>
            <a:ext cx="5419185" cy="1015623"/>
          </a:xfrm>
        </p:spPr>
        <p:txBody>
          <a:bodyPr anchor="t">
            <a:normAutofit/>
          </a:bodyPr>
          <a:lstStyle>
            <a:lvl1pPr marL="0" indent="0" algn="l">
              <a:lnSpc>
                <a:spcPct val="100000"/>
              </a:lnSpc>
              <a:buNone/>
              <a:defRPr sz="1100">
                <a:solidFill>
                  <a:schemeClr val="tx1"/>
                </a:solidFill>
              </a:defRPr>
            </a:lvl1pPr>
            <a:lvl2pPr marL="457178" indent="0">
              <a:buNone/>
              <a:defRPr sz="2000">
                <a:solidFill>
                  <a:schemeClr val="tx1">
                    <a:tint val="75000"/>
                  </a:schemeClr>
                </a:solidFill>
              </a:defRPr>
            </a:lvl2pPr>
            <a:lvl3pPr marL="914354" indent="0">
              <a:buNone/>
              <a:defRPr sz="1800">
                <a:solidFill>
                  <a:schemeClr val="tx1">
                    <a:tint val="75000"/>
                  </a:schemeClr>
                </a:solidFill>
              </a:defRPr>
            </a:lvl3pPr>
            <a:lvl4pPr marL="1371532" indent="0">
              <a:buNone/>
              <a:defRPr sz="1600">
                <a:solidFill>
                  <a:schemeClr val="tx1">
                    <a:tint val="75000"/>
                  </a:schemeClr>
                </a:solidFill>
              </a:defRPr>
            </a:lvl4pPr>
            <a:lvl5pPr marL="1828709" indent="0">
              <a:buNone/>
              <a:defRPr sz="1600">
                <a:solidFill>
                  <a:schemeClr val="tx1">
                    <a:tint val="75000"/>
                  </a:schemeClr>
                </a:solidFill>
              </a:defRPr>
            </a:lvl5pPr>
            <a:lvl6pPr marL="2285886" indent="0">
              <a:buNone/>
              <a:defRPr sz="1600">
                <a:solidFill>
                  <a:schemeClr val="tx1">
                    <a:tint val="75000"/>
                  </a:schemeClr>
                </a:solidFill>
              </a:defRPr>
            </a:lvl6pPr>
            <a:lvl7pPr marL="2743062" indent="0">
              <a:buNone/>
              <a:defRPr sz="1600">
                <a:solidFill>
                  <a:schemeClr val="tx1">
                    <a:tint val="75000"/>
                  </a:schemeClr>
                </a:solidFill>
              </a:defRPr>
            </a:lvl7pPr>
            <a:lvl8pPr marL="3200240" indent="0">
              <a:buNone/>
              <a:defRPr sz="1600">
                <a:solidFill>
                  <a:schemeClr val="tx1">
                    <a:tint val="75000"/>
                  </a:schemeClr>
                </a:solidFill>
              </a:defRPr>
            </a:lvl8pPr>
            <a:lvl9pPr marL="3657418" indent="0">
              <a:buNone/>
              <a:defRPr sz="1600">
                <a:solidFill>
                  <a:schemeClr val="tx1">
                    <a:tint val="75000"/>
                  </a:schemeClr>
                </a:solidFill>
              </a:defRPr>
            </a:lvl9pPr>
          </a:lstStyle>
          <a:p>
            <a:pPr lvl="0"/>
            <a:r>
              <a:rPr lang="en-US" dirty="0"/>
              <a:t>Edit Master text styles</a:t>
            </a:r>
          </a:p>
        </p:txBody>
      </p:sp>
    </p:spTree>
    <p:extLst>
      <p:ext uri="{BB962C8B-B14F-4D97-AF65-F5344CB8AC3E}">
        <p14:creationId xmlns:p14="http://schemas.microsoft.com/office/powerpoint/2010/main" val="2853334272"/>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10" name="日期占位符 2">
            <a:extLst>
              <a:ext uri="{FF2B5EF4-FFF2-40B4-BE49-F238E27FC236}">
                <a16:creationId xmlns:a16="http://schemas.microsoft.com/office/drawing/2014/main" id="{DEF355A6-2A8B-4A29-91E4-CDD810F74F15}"/>
              </a:ext>
            </a:extLst>
          </p:cNvPr>
          <p:cNvSpPr>
            <a:spLocks noGrp="1"/>
          </p:cNvSpPr>
          <p:nvPr>
            <p:ph type="dt" sz="half" idx="10"/>
          </p:nvPr>
        </p:nvSpPr>
        <p:spPr>
          <a:xfrm>
            <a:off x="5401732" y="6240463"/>
            <a:ext cx="1388536" cy="206381"/>
          </a:xfrm>
        </p:spPr>
        <p:txBody>
          <a:bodyPr/>
          <a:lstStyle/>
          <a:p>
            <a:fld id="{6489D9C7-5DC6-4263-87FF-7C99F6FB63C3}" type="datetime1">
              <a:rPr lang="zh-CN" altLang="en-US" smtClean="0"/>
              <a:pPr/>
              <a:t>2019/4/14</a:t>
            </a:fld>
            <a:endParaRPr lang="zh-CN" altLang="en-US"/>
          </a:p>
        </p:txBody>
      </p:sp>
      <p:sp>
        <p:nvSpPr>
          <p:cNvPr id="11" name="页脚占位符 3">
            <a:extLst>
              <a:ext uri="{FF2B5EF4-FFF2-40B4-BE49-F238E27FC236}">
                <a16:creationId xmlns:a16="http://schemas.microsoft.com/office/drawing/2014/main" id="{A0846CBB-F809-4C90-80C9-3F29EBA7CFA5}"/>
              </a:ext>
            </a:extLst>
          </p:cNvPr>
          <p:cNvSpPr>
            <a:spLocks noGrp="1"/>
          </p:cNvSpPr>
          <p:nvPr>
            <p:ph type="ftr" sz="quarter" idx="11"/>
          </p:nvPr>
        </p:nvSpPr>
        <p:spPr>
          <a:xfrm>
            <a:off x="669924" y="6240463"/>
            <a:ext cx="4140201" cy="206381"/>
          </a:xfrm>
        </p:spPr>
        <p:txBody>
          <a:bodyPr/>
          <a:lstStyle/>
          <a:p>
            <a:r>
              <a:rPr lang="en-US" altLang="zh-CN"/>
              <a:t>www.islide.cc</a:t>
            </a:r>
            <a:endParaRPr lang="zh-CN" altLang="en-US" dirty="0"/>
          </a:p>
        </p:txBody>
      </p:sp>
      <p:sp>
        <p:nvSpPr>
          <p:cNvPr id="12" name="灯片编号占位符 4">
            <a:extLst>
              <a:ext uri="{FF2B5EF4-FFF2-40B4-BE49-F238E27FC236}">
                <a16:creationId xmlns:a16="http://schemas.microsoft.com/office/drawing/2014/main" id="{99F46AAC-2364-4F9E-ABFB-F7A5EF7E8E9D}"/>
              </a:ext>
            </a:extLst>
          </p:cNvPr>
          <p:cNvSpPr>
            <a:spLocks noGrp="1"/>
          </p:cNvSpPr>
          <p:nvPr>
            <p:ph type="sldNum" sz="quarter" idx="12"/>
          </p:nvPr>
        </p:nvSpPr>
        <p:spPr>
          <a:xfrm>
            <a:off x="8610599" y="6240463"/>
            <a:ext cx="2909888" cy="206381"/>
          </a:xfrm>
        </p:spPr>
        <p:txBody>
          <a:bodyPr/>
          <a:lstStyle/>
          <a:p>
            <a:fld id="{5DD3DB80-B894-403A-B48E-6FDC1A72010E}" type="slidenum">
              <a:rPr lang="zh-CN" altLang="en-US" smtClean="0"/>
              <a:pPr/>
              <a:t>‹#›</a:t>
            </a:fld>
            <a:endParaRPr lang="zh-CN" altLang="en-US"/>
          </a:p>
        </p:txBody>
      </p:sp>
      <p:sp>
        <p:nvSpPr>
          <p:cNvPr id="13" name="标题 5">
            <a:extLst>
              <a:ext uri="{FF2B5EF4-FFF2-40B4-BE49-F238E27FC236}">
                <a16:creationId xmlns:a16="http://schemas.microsoft.com/office/drawing/2014/main" id="{AB01F056-9885-41E2-AF6A-78CFBEBD8E6A}"/>
              </a:ext>
            </a:extLst>
          </p:cNvPr>
          <p:cNvSpPr>
            <a:spLocks noGrp="1"/>
          </p:cNvSpPr>
          <p:nvPr>
            <p:ph type="title" hasCustomPrompt="1"/>
          </p:nvPr>
        </p:nvSpPr>
        <p:spPr>
          <a:xfrm>
            <a:off x="669924" y="1"/>
            <a:ext cx="10850563" cy="1028699"/>
          </a:xfrm>
        </p:spPr>
        <p:txBody>
          <a:bodyPr/>
          <a:lstStyle>
            <a:lvl1pPr>
              <a:defRPr/>
            </a:lvl1pPr>
          </a:lstStyle>
          <a:p>
            <a:r>
              <a:rPr lang="en-US" altLang="zh-CN" dirty="0"/>
              <a:t>Click to edit Master title style</a:t>
            </a:r>
            <a:endParaRPr lang="zh-CN" altLang="en-US" dirty="0"/>
          </a:p>
        </p:txBody>
      </p:sp>
      <p:sp>
        <p:nvSpPr>
          <p:cNvPr id="14" name="内容占位符 7">
            <a:extLst>
              <a:ext uri="{FF2B5EF4-FFF2-40B4-BE49-F238E27FC236}">
                <a16:creationId xmlns:a16="http://schemas.microsoft.com/office/drawing/2014/main" id="{5A45E709-E0D4-42F1-9B03-0A99B626AF1C}"/>
              </a:ext>
            </a:extLst>
          </p:cNvPr>
          <p:cNvSpPr>
            <a:spLocks noGrp="1"/>
          </p:cNvSpPr>
          <p:nvPr>
            <p:ph sz="quarter" idx="13" hasCustomPrompt="1"/>
          </p:nvPr>
        </p:nvSpPr>
        <p:spPr>
          <a:xfrm>
            <a:off x="669925" y="1130299"/>
            <a:ext cx="10850563" cy="5006975"/>
          </a:xfrm>
        </p:spPr>
        <p:txBody>
          <a:bodyPr/>
          <a:lstStyle>
            <a:lvl1pPr>
              <a:defRPr/>
            </a:lvl1pPr>
            <a:lvl2pPr>
              <a:defRPr/>
            </a:lvl2pPr>
            <a:lvl3pPr>
              <a:defRPr/>
            </a:lvl3pPr>
            <a:lvl4pPr>
              <a:defRPr/>
            </a:lvl4pPr>
            <a:lvl5pPr>
              <a:defRPr/>
            </a:lvl5pPr>
          </a:lstStyle>
          <a:p>
            <a:pPr lvl="0"/>
            <a:r>
              <a:rPr lang="en-US" altLang="zh-CN" dirty="0"/>
              <a:t>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zh-CN" altLang="en-US" dirty="0"/>
          </a:p>
        </p:txBody>
      </p:sp>
    </p:spTree>
    <p:extLst>
      <p:ext uri="{BB962C8B-B14F-4D97-AF65-F5344CB8AC3E}">
        <p14:creationId xmlns:p14="http://schemas.microsoft.com/office/powerpoint/2010/main" val="5689670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669924" y="1"/>
            <a:ext cx="10850563" cy="1028699"/>
          </a:xfrm>
          <a:prstGeom prst="rect">
            <a:avLst/>
          </a:prstGeom>
        </p:spPr>
        <p:txBody>
          <a:bodyPr/>
          <a:lstStyle>
            <a:lvl1pPr>
              <a:defRPr/>
            </a:lvl1pPr>
          </a:lstStyle>
          <a:p>
            <a:r>
              <a:rPr lang="en-US" altLang="zh-CN" dirty="0"/>
              <a:t>Click to edit Master title style</a:t>
            </a:r>
            <a:endParaRPr lang="zh-CN" altLang="en-US" dirty="0"/>
          </a:p>
        </p:txBody>
      </p:sp>
      <p:sp>
        <p:nvSpPr>
          <p:cNvPr id="3" name="日期占位符 2">
            <a:extLst>
              <a:ext uri="{FF2B5EF4-FFF2-40B4-BE49-F238E27FC236}">
                <a16:creationId xmlns:a16="http://schemas.microsoft.com/office/drawing/2014/main" id="{06B44CD6-B9BD-4F54-97CB-A1363CC86BB1}"/>
              </a:ext>
            </a:extLst>
          </p:cNvPr>
          <p:cNvSpPr>
            <a:spLocks noGrp="1"/>
          </p:cNvSpPr>
          <p:nvPr>
            <p:ph type="dt" sz="half" idx="10"/>
          </p:nvPr>
        </p:nvSpPr>
        <p:spPr/>
        <p:txBody>
          <a:bodyPr/>
          <a:lstStyle/>
          <a:p>
            <a:fld id="{6489D9C7-5DC6-4263-87FF-7C99F6FB63C3}" type="datetime1">
              <a:rPr lang="zh-CN" altLang="en-US" smtClean="0"/>
              <a:pPr/>
              <a:t>2019/4/14</a:t>
            </a:fld>
            <a:endParaRPr lang="zh-CN" altLang="en-US"/>
          </a:p>
        </p:txBody>
      </p:sp>
      <p:sp>
        <p:nvSpPr>
          <p:cNvPr id="4" name="页脚占位符 3">
            <a:extLst>
              <a:ext uri="{FF2B5EF4-FFF2-40B4-BE49-F238E27FC236}">
                <a16:creationId xmlns:a16="http://schemas.microsoft.com/office/drawing/2014/main" id="{27E2256A-E844-48D8-8371-FD7F1E8A19A2}"/>
              </a:ext>
            </a:extLst>
          </p:cNvPr>
          <p:cNvSpPr>
            <a:spLocks noGrp="1"/>
          </p:cNvSpPr>
          <p:nvPr>
            <p:ph type="ftr" sz="quarter" idx="11"/>
          </p:nvPr>
        </p:nvSpPr>
        <p:spPr/>
        <p:txBody>
          <a:bodyPr/>
          <a:lstStyle/>
          <a:p>
            <a:r>
              <a:rPr lang="en-US" altLang="zh-CN"/>
              <a:t>www.islide.cc</a:t>
            </a:r>
            <a:endParaRPr lang="zh-CN" altLang="en-US" dirty="0"/>
          </a:p>
        </p:txBody>
      </p:sp>
      <p:sp>
        <p:nvSpPr>
          <p:cNvPr id="5" name="灯片编号占位符 4">
            <a:extLst>
              <a:ext uri="{FF2B5EF4-FFF2-40B4-BE49-F238E27FC236}">
                <a16:creationId xmlns:a16="http://schemas.microsoft.com/office/drawing/2014/main" id="{E2CD5FF6-47E7-465E-9A7B-843B65561CFE}"/>
              </a:ext>
            </a:extLst>
          </p:cNvPr>
          <p:cNvSpPr>
            <a:spLocks noGrp="1"/>
          </p:cNvSpPr>
          <p:nvPr>
            <p:ph type="sldNum" sz="quarter" idx="12"/>
          </p:nvPr>
        </p:nvSpPr>
        <p:spPr/>
        <p:txBody>
          <a:bodyPr/>
          <a:lstStyle/>
          <a:p>
            <a:fld id="{5DD3DB80-B894-403A-B48E-6FDC1A72010E}" type="slidenum">
              <a:rPr lang="zh-CN" altLang="en-US" smtClean="0"/>
              <a:pPr/>
              <a:t>‹#›</a:t>
            </a:fld>
            <a:endParaRPr lang="zh-CN" altLang="en-US"/>
          </a:p>
        </p:txBody>
      </p:sp>
    </p:spTree>
    <p:extLst>
      <p:ext uri="{BB962C8B-B14F-4D97-AF65-F5344CB8AC3E}">
        <p14:creationId xmlns:p14="http://schemas.microsoft.com/office/powerpoint/2010/main" val="7581748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4177286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末尾幻灯片">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6A6DF8A2-3C1C-4414-ABB1-2D671604AD0A}"/>
              </a:ext>
            </a:extLst>
          </p:cNvPr>
          <p:cNvSpPr/>
          <p:nvPr userDrawn="1"/>
        </p:nvSpPr>
        <p:spPr>
          <a:xfrm>
            <a:off x="0" y="2809875"/>
            <a:ext cx="12192000" cy="1866900"/>
          </a:xfrm>
          <a:prstGeom prst="rect">
            <a:avLst/>
          </a:prstGeom>
          <a:blipFill dpi="0" rotWithShape="1">
            <a:blip r:embed="rId2"/>
            <a:srcRect/>
            <a:stretch>
              <a:fillRect t="-109927" b="-10844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CF42FD8F-AF57-4816-A72A-E6D0B2FF6FC6}"/>
              </a:ext>
            </a:extLst>
          </p:cNvPr>
          <p:cNvSpPr/>
          <p:nvPr userDrawn="1"/>
        </p:nvSpPr>
        <p:spPr>
          <a:xfrm>
            <a:off x="0" y="2809875"/>
            <a:ext cx="12192000" cy="1866900"/>
          </a:xfrm>
          <a:prstGeom prst="rect">
            <a:avLst/>
          </a:prstGeom>
          <a:solidFill>
            <a:srgbClr val="08071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标题 1">
            <a:extLst>
              <a:ext uri="{FF2B5EF4-FFF2-40B4-BE49-F238E27FC236}">
                <a16:creationId xmlns:a16="http://schemas.microsoft.com/office/drawing/2014/main" id="{D4326D4B-BC14-4BC1-9ABE-5065B8400DE1}"/>
              </a:ext>
            </a:extLst>
          </p:cNvPr>
          <p:cNvSpPr>
            <a:spLocks noGrp="1"/>
          </p:cNvSpPr>
          <p:nvPr>
            <p:ph type="ctrTitle" hasCustomPrompt="1"/>
          </p:nvPr>
        </p:nvSpPr>
        <p:spPr>
          <a:xfrm>
            <a:off x="3382962" y="817885"/>
            <a:ext cx="5426076" cy="1621509"/>
          </a:xfrm>
        </p:spPr>
        <p:txBody>
          <a:bodyPr anchor="b">
            <a:normAutofit/>
          </a:bodyPr>
          <a:lstStyle>
            <a:lvl1pPr marL="0" indent="0" algn="ctr">
              <a:buFont typeface="Arial" panose="020B0604020202020204" pitchFamily="34" charset="0"/>
              <a:buNone/>
              <a:defRPr sz="3200">
                <a:solidFill>
                  <a:schemeClr val="tx1"/>
                </a:solidFill>
              </a:defRPr>
            </a:lvl1pPr>
          </a:lstStyle>
          <a:p>
            <a:r>
              <a:rPr lang="en-US" altLang="zh-CN" dirty="0"/>
              <a:t>Conclusion</a:t>
            </a:r>
            <a:endParaRPr lang="zh-CN" altLang="en-US" dirty="0"/>
          </a:p>
        </p:txBody>
      </p:sp>
      <p:sp>
        <p:nvSpPr>
          <p:cNvPr id="9" name="文本占位符 62">
            <a:extLst>
              <a:ext uri="{FF2B5EF4-FFF2-40B4-BE49-F238E27FC236}">
                <a16:creationId xmlns:a16="http://schemas.microsoft.com/office/drawing/2014/main" id="{BDE54966-4100-4D29-98D6-A3E675A868A2}"/>
              </a:ext>
            </a:extLst>
          </p:cNvPr>
          <p:cNvSpPr>
            <a:spLocks noGrp="1"/>
          </p:cNvSpPr>
          <p:nvPr>
            <p:ph type="body" sz="quarter" idx="18" hasCustomPrompt="1"/>
          </p:nvPr>
        </p:nvSpPr>
        <p:spPr>
          <a:xfrm>
            <a:off x="3382962" y="5417736"/>
            <a:ext cx="5426076" cy="310871"/>
          </a:xfrm>
        </p:spPr>
        <p:txBody>
          <a:bodyPr vert="horz" lIns="91440" tIns="45720" rIns="91440" bIns="45720" rtlCol="0">
            <a:normAutofit/>
          </a:bodyPr>
          <a:lstStyle>
            <a:lvl1pPr marL="0" indent="0" algn="ctr">
              <a:buNone/>
              <a:defRPr lang="zh-CN" altLang="en-US" sz="1500" smtClean="0">
                <a:solidFill>
                  <a:schemeClr val="tx1"/>
                </a:solidFill>
              </a:defRPr>
            </a:lvl1pPr>
            <a:lvl2pPr>
              <a:defRPr lang="zh-CN" altLang="en-US" sz="2000" smtClean="0"/>
            </a:lvl2pPr>
            <a:lvl3pPr>
              <a:defRPr lang="zh-CN" altLang="en-US" sz="1800" smtClean="0"/>
            </a:lvl3pPr>
            <a:lvl4pPr>
              <a:defRPr lang="zh-CN" altLang="en-US" sz="1600" smtClean="0"/>
            </a:lvl4pPr>
            <a:lvl5pPr>
              <a:defRPr lang="zh-CN" altLang="en-US" sz="1600"/>
            </a:lvl5pPr>
          </a:lstStyle>
          <a:p>
            <a:pPr marL="228589" marR="0" lvl="0" indent="-228589" fontAlgn="auto">
              <a:spcAft>
                <a:spcPts val="0"/>
              </a:spcAft>
              <a:buClrTx/>
              <a:buSzTx/>
              <a:tabLst/>
            </a:pPr>
            <a:r>
              <a:rPr lang="en-US" altLang="zh-CN" dirty="0"/>
              <a:t>Data</a:t>
            </a:r>
          </a:p>
        </p:txBody>
      </p:sp>
      <p:sp>
        <p:nvSpPr>
          <p:cNvPr id="11" name="文本占位符 13">
            <a:extLst>
              <a:ext uri="{FF2B5EF4-FFF2-40B4-BE49-F238E27FC236}">
                <a16:creationId xmlns:a16="http://schemas.microsoft.com/office/drawing/2014/main" id="{503C8074-CE5D-45B5-8FFA-FA2D1F4EB264}"/>
              </a:ext>
            </a:extLst>
          </p:cNvPr>
          <p:cNvSpPr>
            <a:spLocks noGrp="1"/>
          </p:cNvSpPr>
          <p:nvPr>
            <p:ph type="body" sz="quarter" idx="10" hasCustomPrompt="1"/>
          </p:nvPr>
        </p:nvSpPr>
        <p:spPr>
          <a:xfrm>
            <a:off x="3382963" y="5121465"/>
            <a:ext cx="5426076" cy="296271"/>
          </a:xfrm>
        </p:spPr>
        <p:txBody>
          <a:bodyPr vert="horz" anchor="ctr">
            <a:noAutofit/>
          </a:bodyPr>
          <a:lstStyle>
            <a:lvl1pPr marL="0" indent="0" algn="ctr">
              <a:buNone/>
              <a:defRPr sz="1500" b="0">
                <a:solidFill>
                  <a:schemeClr val="tx1"/>
                </a:solidFill>
              </a:defRPr>
            </a:lvl1pPr>
            <a:lvl2pPr marL="457177" indent="0">
              <a:buNone/>
              <a:defRPr/>
            </a:lvl2pPr>
            <a:lvl3pPr marL="914353" indent="0">
              <a:buNone/>
              <a:defRPr/>
            </a:lvl3pPr>
            <a:lvl4pPr marL="1371531" indent="0">
              <a:buNone/>
              <a:defRPr/>
            </a:lvl4pPr>
            <a:lvl5pPr marL="1828709" indent="0">
              <a:buNone/>
              <a:defRPr/>
            </a:lvl5pPr>
          </a:lstStyle>
          <a:p>
            <a:pPr lvl="0"/>
            <a:r>
              <a:rPr lang="en-US" altLang="zh-CN" dirty="0"/>
              <a:t>Signature</a:t>
            </a:r>
          </a:p>
        </p:txBody>
      </p:sp>
    </p:spTree>
    <p:extLst>
      <p:ext uri="{BB962C8B-B14F-4D97-AF65-F5344CB8AC3E}">
        <p14:creationId xmlns:p14="http://schemas.microsoft.com/office/powerpoint/2010/main" val="2378658405"/>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标题占位符 1">
            <a:extLst>
              <a:ext uri="{FF2B5EF4-FFF2-40B4-BE49-F238E27FC236}">
                <a16:creationId xmlns:a16="http://schemas.microsoft.com/office/drawing/2014/main" id="{40B5F4EA-42C8-413D-A686-353FD2B487B4}"/>
              </a:ext>
            </a:extLst>
          </p:cNvPr>
          <p:cNvSpPr>
            <a:spLocks noGrp="1"/>
          </p:cNvSpPr>
          <p:nvPr>
            <p:ph type="title"/>
          </p:nvPr>
        </p:nvSpPr>
        <p:spPr>
          <a:xfrm>
            <a:off x="669924" y="1"/>
            <a:ext cx="10850563" cy="1028699"/>
          </a:xfrm>
          <a:prstGeom prst="rect">
            <a:avLst/>
          </a:prstGeom>
        </p:spPr>
        <p:txBody>
          <a:bodyPr vert="horz" lIns="91440" tIns="45720" rIns="91440" bIns="45720" rtlCol="0" anchor="b">
            <a:normAutofit/>
          </a:bodyPr>
          <a:lstStyle/>
          <a:p>
            <a:r>
              <a:rPr lang="en-US" altLang="zh-CN" dirty="0"/>
              <a:t>Click to edit Master title style</a:t>
            </a:r>
            <a:endParaRPr lang="zh-CN" altLang="en-US" dirty="0"/>
          </a:p>
        </p:txBody>
      </p:sp>
      <p:sp>
        <p:nvSpPr>
          <p:cNvPr id="9" name="文本占位符 2">
            <a:extLst>
              <a:ext uri="{FF2B5EF4-FFF2-40B4-BE49-F238E27FC236}">
                <a16:creationId xmlns:a16="http://schemas.microsoft.com/office/drawing/2014/main" id="{6713513A-9567-4B05-B10B-BED19007CC75}"/>
              </a:ext>
            </a:extLst>
          </p:cNvPr>
          <p:cNvSpPr>
            <a:spLocks noGrp="1"/>
          </p:cNvSpPr>
          <p:nvPr>
            <p:ph type="body" idx="1"/>
          </p:nvPr>
        </p:nvSpPr>
        <p:spPr>
          <a:xfrm>
            <a:off x="669924" y="1123950"/>
            <a:ext cx="10850563" cy="5019675"/>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zh-CN" altLang="en-US" dirty="0"/>
          </a:p>
        </p:txBody>
      </p:sp>
      <p:sp>
        <p:nvSpPr>
          <p:cNvPr id="11" name="日期占位符 3">
            <a:extLst>
              <a:ext uri="{FF2B5EF4-FFF2-40B4-BE49-F238E27FC236}">
                <a16:creationId xmlns:a16="http://schemas.microsoft.com/office/drawing/2014/main" id="{4DECF1BC-A154-4829-A432-D166EA9BD2E8}"/>
              </a:ext>
            </a:extLst>
          </p:cNvPr>
          <p:cNvSpPr>
            <a:spLocks noGrp="1"/>
          </p:cNvSpPr>
          <p:nvPr>
            <p:ph type="dt" sz="half" idx="2"/>
          </p:nvPr>
        </p:nvSpPr>
        <p:spPr>
          <a:xfrm>
            <a:off x="5401732" y="6240463"/>
            <a:ext cx="1388536" cy="206381"/>
          </a:xfrm>
          <a:prstGeom prst="rect">
            <a:avLst/>
          </a:prstGeom>
        </p:spPr>
        <p:txBody>
          <a:bodyPr vert="horz" lIns="91440" tIns="45720" rIns="91440" bIns="45720" rtlCol="0" anchor="ctr"/>
          <a:lstStyle>
            <a:lvl1pPr algn="ctr">
              <a:defRPr sz="1000">
                <a:solidFill>
                  <a:schemeClr val="tx1">
                    <a:lumMod val="50000"/>
                    <a:lumOff val="50000"/>
                  </a:schemeClr>
                </a:solidFill>
              </a:defRPr>
            </a:lvl1pPr>
          </a:lstStyle>
          <a:p>
            <a:fld id="{6489D9C7-5DC6-4263-87FF-7C99F6FB63C3}" type="datetime1">
              <a:rPr lang="zh-CN" altLang="en-US" smtClean="0"/>
              <a:pPr/>
              <a:t>2019/4/14</a:t>
            </a:fld>
            <a:endParaRPr lang="zh-CN" altLang="en-US"/>
          </a:p>
        </p:txBody>
      </p:sp>
      <p:sp>
        <p:nvSpPr>
          <p:cNvPr id="12" name="页脚占位符 4">
            <a:extLst>
              <a:ext uri="{FF2B5EF4-FFF2-40B4-BE49-F238E27FC236}">
                <a16:creationId xmlns:a16="http://schemas.microsoft.com/office/drawing/2014/main" id="{0D62417E-827E-4D82-87D6-42119D626C87}"/>
              </a:ext>
            </a:extLst>
          </p:cNvPr>
          <p:cNvSpPr>
            <a:spLocks noGrp="1"/>
          </p:cNvSpPr>
          <p:nvPr>
            <p:ph type="ftr" sz="quarter" idx="3"/>
          </p:nvPr>
        </p:nvSpPr>
        <p:spPr>
          <a:xfrm>
            <a:off x="669924" y="6240463"/>
            <a:ext cx="4140201" cy="206381"/>
          </a:xfrm>
          <a:prstGeom prst="rect">
            <a:avLst/>
          </a:prstGeom>
        </p:spPr>
        <p:txBody>
          <a:bodyPr vert="horz" lIns="91440" tIns="45720" rIns="91440" bIns="45720" rtlCol="0" anchor="ctr"/>
          <a:lstStyle>
            <a:lvl1pPr algn="l">
              <a:defRPr sz="1000">
                <a:solidFill>
                  <a:schemeClr val="tx1">
                    <a:lumMod val="50000"/>
                    <a:lumOff val="50000"/>
                  </a:schemeClr>
                </a:solidFill>
              </a:defRPr>
            </a:lvl1pPr>
          </a:lstStyle>
          <a:p>
            <a:r>
              <a:rPr lang="en-US" altLang="zh-CN" dirty="0"/>
              <a:t>www.islide.cc</a:t>
            </a:r>
            <a:endParaRPr lang="zh-CN" altLang="en-US" dirty="0"/>
          </a:p>
        </p:txBody>
      </p:sp>
      <p:sp>
        <p:nvSpPr>
          <p:cNvPr id="13" name="灯片编号占位符 5">
            <a:extLst>
              <a:ext uri="{FF2B5EF4-FFF2-40B4-BE49-F238E27FC236}">
                <a16:creationId xmlns:a16="http://schemas.microsoft.com/office/drawing/2014/main" id="{E80526B1-F063-46FC-88BD-68E3EEC99EDF}"/>
              </a:ext>
            </a:extLst>
          </p:cNvPr>
          <p:cNvSpPr>
            <a:spLocks noGrp="1"/>
          </p:cNvSpPr>
          <p:nvPr>
            <p:ph type="sldNum" sz="quarter" idx="4"/>
          </p:nvPr>
        </p:nvSpPr>
        <p:spPr>
          <a:xfrm>
            <a:off x="8610599" y="6240463"/>
            <a:ext cx="2909888" cy="206381"/>
          </a:xfrm>
          <a:prstGeom prst="rect">
            <a:avLst/>
          </a:prstGeom>
        </p:spPr>
        <p:txBody>
          <a:bodyPr vert="horz" lIns="91440" tIns="45720" rIns="91440" bIns="45720" rtlCol="0" anchor="ctr"/>
          <a:lstStyle>
            <a:lvl1pPr algn="r">
              <a:defRPr sz="1000">
                <a:solidFill>
                  <a:schemeClr val="tx1">
                    <a:lumMod val="50000"/>
                    <a:lumOff val="50000"/>
                  </a:schemeClr>
                </a:solidFill>
              </a:defRPr>
            </a:lvl1pPr>
          </a:lstStyle>
          <a:p>
            <a:fld id="{5DD3DB80-B894-403A-B48E-6FDC1A72010E}" type="slidenum">
              <a:rPr lang="zh-CN" altLang="en-US" smtClean="0"/>
              <a:pPr/>
              <a:t>‹#›</a:t>
            </a:fld>
            <a:endParaRPr lang="zh-CN" altLang="en-US"/>
          </a:p>
        </p:txBody>
      </p:sp>
    </p:spTree>
    <p:extLst>
      <p:ext uri="{BB962C8B-B14F-4D97-AF65-F5344CB8AC3E}">
        <p14:creationId xmlns:p14="http://schemas.microsoft.com/office/powerpoint/2010/main" val="3784027784"/>
      </p:ext>
    </p:extLst>
  </p:cSld>
  <p:clrMap bg1="lt1" tx1="dk1" bg2="lt2" tx2="dk2" accent1="accent1" accent2="accent2" accent3="accent3" accent4="accent4" accent5="accent5" accent6="accent6" hlink="hlink" folHlink="folHlink"/>
  <p:sldLayoutIdLst>
    <p:sldLayoutId id="2147483660" r:id="rId1"/>
    <p:sldLayoutId id="2147483651" r:id="rId2"/>
    <p:sldLayoutId id="2147483650" r:id="rId3"/>
    <p:sldLayoutId id="2147483654" r:id="rId4"/>
    <p:sldLayoutId id="2147483655" r:id="rId5"/>
    <p:sldLayoutId id="2147483661" r:id="rId6"/>
  </p:sldLayoutIdLst>
  <p:hf hdr="0" dt="0"/>
  <p:txStyles>
    <p:titleStyle>
      <a:lvl1pPr algn="l" defTabSz="914354" rtl="0" eaLnBrk="1" latinLnBrk="0" hangingPunct="1">
        <a:lnSpc>
          <a:spcPct val="90000"/>
        </a:lnSpc>
        <a:spcBef>
          <a:spcPct val="0"/>
        </a:spcBef>
        <a:buNone/>
        <a:defRPr sz="2800" b="1" kern="1200">
          <a:solidFill>
            <a:schemeClr val="tx1"/>
          </a:solidFill>
          <a:latin typeface="+mj-lt"/>
          <a:ea typeface="+mj-ea"/>
          <a:cs typeface="+mj-cs"/>
        </a:defRPr>
      </a:lvl1pPr>
    </p:titleStyle>
    <p:bodyStyle>
      <a:lvl1pPr marL="228589" indent="-228589" algn="l" defTabSz="914354"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76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2942" indent="-228589" algn="l" defTabSz="914354"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120" indent="-228589" algn="l" defTabSz="914354"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298" indent="-228589" algn="l" defTabSz="914354"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422" userDrawn="1">
          <p15:clr>
            <a:srgbClr val="F26B43"/>
          </p15:clr>
        </p15:guide>
        <p15:guide id="2" pos="7257" userDrawn="1">
          <p15:clr>
            <a:srgbClr val="F26B43"/>
          </p15:clr>
        </p15:guide>
        <p15:guide id="3" orient="horz" pos="648" userDrawn="1">
          <p15:clr>
            <a:srgbClr val="F26B43"/>
          </p15:clr>
        </p15:guide>
        <p15:guide id="4" orient="horz" pos="712" userDrawn="1">
          <p15:clr>
            <a:srgbClr val="F26B43"/>
          </p15:clr>
        </p15:guide>
        <p15:guide id="5" orient="horz" pos="3931" userDrawn="1">
          <p15:clr>
            <a:srgbClr val="F26B43"/>
          </p15:clr>
        </p15:guide>
        <p15:guide id="6" orient="horz" pos="3866"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18.jpeg"/></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20.tmp"/><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3.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7.sv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3.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2.tmp"/><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jpeg"/><Relationship Id="rId1" Type="http://schemas.openxmlformats.org/officeDocument/2006/relationships/slideLayout" Target="../slideLayouts/slideLayout4.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2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3.xml"/><Relationship Id="rId4" Type="http://schemas.openxmlformats.org/officeDocument/2006/relationships/image" Target="../media/image33.png"/></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3.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40.tmp"/><Relationship Id="rId2" Type="http://schemas.openxmlformats.org/officeDocument/2006/relationships/image" Target="../media/image39.tmp"/><Relationship Id="rId1" Type="http://schemas.openxmlformats.org/officeDocument/2006/relationships/slideLayout" Target="../slideLayouts/slideLayout4.xml"/><Relationship Id="rId5" Type="http://schemas.openxmlformats.org/officeDocument/2006/relationships/image" Target="../media/image42.tmp"/><Relationship Id="rId4" Type="http://schemas.openxmlformats.org/officeDocument/2006/relationships/image" Target="../media/image41.jpe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3.xml"/><Relationship Id="rId1" Type="http://schemas.openxmlformats.org/officeDocument/2006/relationships/slideLayout" Target="../slideLayouts/slideLayout3.xml"/><Relationship Id="rId5" Type="http://schemas.openxmlformats.org/officeDocument/2006/relationships/image" Target="../media/image45.tmp"/><Relationship Id="rId4" Type="http://schemas.openxmlformats.org/officeDocument/2006/relationships/image" Target="../media/image4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46.tmp"/><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7.svg"/></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hemeOverride" Target="../theme/themeOverride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4.xml"/><Relationship Id="rId5" Type="http://schemas.openxmlformats.org/officeDocument/2006/relationships/image" Target="../media/image16.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4.xml"/><Relationship Id="rId1" Type="http://schemas.openxmlformats.org/officeDocument/2006/relationships/tags" Target="../tags/tag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7.svg"/></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solidFill>
          <a:srgbClr val="182452"/>
        </a:solidFill>
        <a:effectLst/>
      </p:bgPr>
    </p:bg>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3056E354-F9D2-4055-B74C-688A680D3D5B}"/>
              </a:ext>
            </a:extLst>
          </p:cNvPr>
          <p:cNvSpPr/>
          <p:nvPr/>
        </p:nvSpPr>
        <p:spPr>
          <a:xfrm>
            <a:off x="0" y="2653124"/>
            <a:ext cx="12192000" cy="11048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21" name="标题 4">
            <a:extLst>
              <a:ext uri="{FF2B5EF4-FFF2-40B4-BE49-F238E27FC236}">
                <a16:creationId xmlns:a16="http://schemas.microsoft.com/office/drawing/2014/main" id="{E65B4888-DF6D-4095-9092-BC8F4B0A541C}"/>
              </a:ext>
            </a:extLst>
          </p:cNvPr>
          <p:cNvSpPr>
            <a:spLocks noGrp="1"/>
          </p:cNvSpPr>
          <p:nvPr>
            <p:ph type="title"/>
          </p:nvPr>
        </p:nvSpPr>
        <p:spPr>
          <a:xfrm>
            <a:off x="2237933" y="2757898"/>
            <a:ext cx="8203925" cy="895350"/>
          </a:xfrm>
        </p:spPr>
        <p:txBody>
          <a:bodyPr>
            <a:noAutofit/>
          </a:bodyPr>
          <a:lstStyle/>
          <a:p>
            <a:pPr algn="ctr"/>
            <a:r>
              <a:rPr kumimoji="1" lang="zh-CN" altLang="en-US" sz="5400" dirty="0">
                <a:solidFill>
                  <a:srgbClr val="182452"/>
                </a:solidFill>
                <a:latin typeface="+mn-lt"/>
                <a:ea typeface="+mn-ea"/>
                <a:cs typeface="+mn-ea"/>
                <a:sym typeface="+mn-lt"/>
              </a:rPr>
              <a:t>区块链投资防骗指南</a:t>
            </a:r>
          </a:p>
        </p:txBody>
      </p:sp>
    </p:spTree>
    <p:extLst>
      <p:ext uri="{BB962C8B-B14F-4D97-AF65-F5344CB8AC3E}">
        <p14:creationId xmlns:p14="http://schemas.microsoft.com/office/powerpoint/2010/main" val="23715973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DBC78463-B726-4BA8-A0EC-530DF6B737E8}"/>
              </a:ext>
            </a:extLst>
          </p:cNvPr>
          <p:cNvSpPr>
            <a:spLocks noGrp="1"/>
          </p:cNvSpPr>
          <p:nvPr>
            <p:ph type="title"/>
          </p:nvPr>
        </p:nvSpPr>
        <p:spPr/>
        <p:txBody>
          <a:bodyPr/>
          <a:lstStyle/>
          <a:p>
            <a:pPr>
              <a:lnSpc>
                <a:spcPct val="110000"/>
              </a:lnSpc>
            </a:pPr>
            <a:r>
              <a:rPr lang="zh-CN" altLang="en-US" dirty="0">
                <a:solidFill>
                  <a:schemeClr val="bg1"/>
                </a:solidFill>
                <a:latin typeface="+mn-lt"/>
                <a:ea typeface="+mn-ea"/>
                <a:cs typeface="+mn-ea"/>
                <a:sym typeface="+mn-lt"/>
              </a:rPr>
              <a:t>区块链行业应用分析</a:t>
            </a:r>
          </a:p>
        </p:txBody>
      </p:sp>
      <p:sp>
        <p:nvSpPr>
          <p:cNvPr id="7" name="文本占位符 6">
            <a:extLst>
              <a:ext uri="{FF2B5EF4-FFF2-40B4-BE49-F238E27FC236}">
                <a16:creationId xmlns:a16="http://schemas.microsoft.com/office/drawing/2014/main" id="{876020F3-F5C9-4276-899C-B5E856AD77CF}"/>
              </a:ext>
            </a:extLst>
          </p:cNvPr>
          <p:cNvSpPr>
            <a:spLocks noGrp="1"/>
          </p:cNvSpPr>
          <p:nvPr>
            <p:ph type="body" idx="1"/>
          </p:nvPr>
        </p:nvSpPr>
        <p:spPr/>
        <p:txBody>
          <a:bodyPr/>
          <a:lstStyle/>
          <a:p>
            <a:endParaRPr lang="zh-CN" altLang="en-US">
              <a:cs typeface="+mn-ea"/>
              <a:sym typeface="+mn-lt"/>
            </a:endParaRPr>
          </a:p>
        </p:txBody>
      </p:sp>
      <p:sp>
        <p:nvSpPr>
          <p:cNvPr id="2" name="页脚占位符 1">
            <a:extLst>
              <a:ext uri="{FF2B5EF4-FFF2-40B4-BE49-F238E27FC236}">
                <a16:creationId xmlns:a16="http://schemas.microsoft.com/office/drawing/2014/main" id="{DB5F96C2-8C43-41EC-8619-6BDBB44A05AB}"/>
              </a:ext>
            </a:extLst>
          </p:cNvPr>
          <p:cNvSpPr>
            <a:spLocks noGrp="1"/>
          </p:cNvSpPr>
          <p:nvPr>
            <p:ph type="ftr" sz="quarter" idx="4294967295"/>
          </p:nvPr>
        </p:nvSpPr>
        <p:spPr>
          <a:xfrm>
            <a:off x="0" y="6240463"/>
            <a:ext cx="4140200" cy="206375"/>
          </a:xfrm>
        </p:spPr>
        <p:txBody>
          <a:bodyPr/>
          <a:lstStyle/>
          <a:p>
            <a:r>
              <a:rPr lang="en-US" altLang="zh-CN">
                <a:cs typeface="+mn-ea"/>
                <a:sym typeface="+mn-lt"/>
              </a:rPr>
              <a:t>www.islide.cc</a:t>
            </a:r>
            <a:endParaRPr lang="zh-CN" altLang="en-US" dirty="0">
              <a:cs typeface="+mn-ea"/>
              <a:sym typeface="+mn-lt"/>
            </a:endParaRPr>
          </a:p>
        </p:txBody>
      </p:sp>
      <p:sp>
        <p:nvSpPr>
          <p:cNvPr id="3" name="灯片编号占位符 2">
            <a:extLst>
              <a:ext uri="{FF2B5EF4-FFF2-40B4-BE49-F238E27FC236}">
                <a16:creationId xmlns:a16="http://schemas.microsoft.com/office/drawing/2014/main" id="{C957EF44-D297-408C-B15D-FD5477EC1E61}"/>
              </a:ext>
            </a:extLst>
          </p:cNvPr>
          <p:cNvSpPr>
            <a:spLocks noGrp="1"/>
          </p:cNvSpPr>
          <p:nvPr>
            <p:ph type="sldNum" sz="quarter" idx="4294967295"/>
          </p:nvPr>
        </p:nvSpPr>
        <p:spPr>
          <a:xfrm>
            <a:off x="9282113" y="6240463"/>
            <a:ext cx="2909887" cy="206375"/>
          </a:xfrm>
        </p:spPr>
        <p:txBody>
          <a:bodyPr/>
          <a:lstStyle/>
          <a:p>
            <a:fld id="{5DD3DB80-B894-403A-B48E-6FDC1A72010E}" type="slidenum">
              <a:rPr lang="zh-CN" altLang="en-US" smtClean="0">
                <a:cs typeface="+mn-ea"/>
                <a:sym typeface="+mn-lt"/>
              </a:rPr>
              <a:pPr/>
              <a:t>10</a:t>
            </a:fld>
            <a:endParaRPr lang="zh-CN" altLang="en-US">
              <a:cs typeface="+mn-ea"/>
              <a:sym typeface="+mn-lt"/>
            </a:endParaRPr>
          </a:p>
        </p:txBody>
      </p:sp>
    </p:spTree>
    <p:extLst>
      <p:ext uri="{BB962C8B-B14F-4D97-AF65-F5344CB8AC3E}">
        <p14:creationId xmlns:p14="http://schemas.microsoft.com/office/powerpoint/2010/main" val="25874264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4A67DA-82CD-4FD9-9A56-52D73B62D320}"/>
              </a:ext>
            </a:extLst>
          </p:cNvPr>
          <p:cNvSpPr>
            <a:spLocks noGrp="1"/>
          </p:cNvSpPr>
          <p:nvPr>
            <p:ph type="title"/>
          </p:nvPr>
        </p:nvSpPr>
        <p:spPr/>
        <p:txBody>
          <a:bodyPr/>
          <a:lstStyle/>
          <a:p>
            <a:r>
              <a:rPr lang="zh-CN" altLang="en-US" dirty="0">
                <a:cs typeface="+mn-ea"/>
                <a:sym typeface="+mn-lt"/>
              </a:rPr>
              <a:t>立足实体，去伪存真</a:t>
            </a:r>
            <a:r>
              <a:rPr lang="en-US" altLang="zh-CN" dirty="0">
                <a:cs typeface="+mn-ea"/>
                <a:sym typeface="+mn-lt"/>
              </a:rPr>
              <a:t> </a:t>
            </a:r>
            <a:r>
              <a:rPr lang="zh-CN" altLang="en-US" dirty="0">
                <a:latin typeface="+mn-lt"/>
                <a:ea typeface="+mn-ea"/>
                <a:cs typeface="+mn-ea"/>
                <a:sym typeface="+mn-lt"/>
              </a:rPr>
              <a:t>√</a:t>
            </a:r>
          </a:p>
        </p:txBody>
      </p:sp>
      <p:sp>
        <p:nvSpPr>
          <p:cNvPr id="4" name="矩形 3">
            <a:extLst>
              <a:ext uri="{FF2B5EF4-FFF2-40B4-BE49-F238E27FC236}">
                <a16:creationId xmlns:a16="http://schemas.microsoft.com/office/drawing/2014/main" id="{277AFC7B-D678-4047-B011-576ED55609F2}"/>
              </a:ext>
            </a:extLst>
          </p:cNvPr>
          <p:cNvSpPr/>
          <p:nvPr/>
        </p:nvSpPr>
        <p:spPr>
          <a:xfrm>
            <a:off x="789044" y="1881596"/>
            <a:ext cx="10032999" cy="369332"/>
          </a:xfrm>
          <a:prstGeom prst="rect">
            <a:avLst/>
          </a:prstGeom>
        </p:spPr>
        <p:txBody>
          <a:bodyPr wrap="square">
            <a:spAutoFit/>
          </a:bodyPr>
          <a:lstStyle/>
          <a:p>
            <a:r>
              <a:rPr lang="zh-CN" altLang="en-US" dirty="0">
                <a:solidFill>
                  <a:srgbClr val="000000"/>
                </a:solidFill>
                <a:cs typeface="+mn-ea"/>
                <a:sym typeface="+mn-lt"/>
              </a:rPr>
              <a:t>区块链开始从金融领域向非金融领域扩散，已应用于娱乐、法律、溯源、公益、物联网等各个行业。</a:t>
            </a:r>
          </a:p>
        </p:txBody>
      </p:sp>
      <p:sp>
        <p:nvSpPr>
          <p:cNvPr id="5" name="矩形 4">
            <a:extLst>
              <a:ext uri="{FF2B5EF4-FFF2-40B4-BE49-F238E27FC236}">
                <a16:creationId xmlns:a16="http://schemas.microsoft.com/office/drawing/2014/main" id="{2838A67A-93A8-467B-B06E-BCB99344D802}"/>
              </a:ext>
            </a:extLst>
          </p:cNvPr>
          <p:cNvSpPr/>
          <p:nvPr/>
        </p:nvSpPr>
        <p:spPr>
          <a:xfrm>
            <a:off x="751270" y="5352648"/>
            <a:ext cx="8712591" cy="369332"/>
          </a:xfrm>
          <a:prstGeom prst="rect">
            <a:avLst/>
          </a:prstGeom>
        </p:spPr>
        <p:txBody>
          <a:bodyPr wrap="square">
            <a:spAutoFit/>
          </a:bodyPr>
          <a:lstStyle/>
          <a:p>
            <a:r>
              <a:rPr lang="zh-CN" altLang="en-US" dirty="0">
                <a:solidFill>
                  <a:srgbClr val="000000"/>
                </a:solidFill>
                <a:cs typeface="+mn-ea"/>
                <a:sym typeface="+mn-lt"/>
              </a:rPr>
              <a:t>五花八门的行业中，哪些行业更能实际落地呢？</a:t>
            </a:r>
          </a:p>
        </p:txBody>
      </p:sp>
      <p:grpSp>
        <p:nvGrpSpPr>
          <p:cNvPr id="3" name="组合 2">
            <a:extLst>
              <a:ext uri="{FF2B5EF4-FFF2-40B4-BE49-F238E27FC236}">
                <a16:creationId xmlns:a16="http://schemas.microsoft.com/office/drawing/2014/main" id="{92F697D4-84AA-438D-8B50-43D0FBD147B8}"/>
              </a:ext>
            </a:extLst>
          </p:cNvPr>
          <p:cNvGrpSpPr/>
          <p:nvPr/>
        </p:nvGrpSpPr>
        <p:grpSpPr>
          <a:xfrm>
            <a:off x="749102" y="3021428"/>
            <a:ext cx="10160000" cy="1651189"/>
            <a:chOff x="825302" y="2928807"/>
            <a:chExt cx="10160000" cy="1651189"/>
          </a:xfrm>
        </p:grpSpPr>
        <p:sp>
          <p:nvSpPr>
            <p:cNvPr id="15" name="object 40">
              <a:extLst>
                <a:ext uri="{FF2B5EF4-FFF2-40B4-BE49-F238E27FC236}">
                  <a16:creationId xmlns:a16="http://schemas.microsoft.com/office/drawing/2014/main" id="{D2D31647-C090-4E21-978D-6D8D0A98DB9C}"/>
                </a:ext>
              </a:extLst>
            </p:cNvPr>
            <p:cNvSpPr/>
            <p:nvPr/>
          </p:nvSpPr>
          <p:spPr>
            <a:xfrm>
              <a:off x="3155752" y="4078157"/>
              <a:ext cx="1181100" cy="368300"/>
            </a:xfrm>
            <a:custGeom>
              <a:avLst/>
              <a:gdLst/>
              <a:ahLst/>
              <a:cxnLst/>
              <a:rect l="l" t="t" r="r" b="b"/>
              <a:pathLst>
                <a:path w="1181100" h="368300">
                  <a:moveTo>
                    <a:pt x="0" y="0"/>
                  </a:moveTo>
                  <a:lnTo>
                    <a:pt x="1181100" y="0"/>
                  </a:lnTo>
                  <a:lnTo>
                    <a:pt x="1181100" y="368300"/>
                  </a:lnTo>
                  <a:lnTo>
                    <a:pt x="0" y="368300"/>
                  </a:lnTo>
                  <a:lnTo>
                    <a:pt x="0" y="0"/>
                  </a:lnTo>
                  <a:close/>
                </a:path>
              </a:pathLst>
            </a:custGeom>
            <a:ln w="12700">
              <a:solidFill>
                <a:srgbClr val="BFBFBF"/>
              </a:solidFill>
            </a:ln>
          </p:spPr>
          <p:txBody>
            <a:bodyPr wrap="square" lIns="0" tIns="0" rIns="0" bIns="0" rtlCol="0">
              <a:noAutofit/>
            </a:bodyPr>
            <a:lstStyle/>
            <a:p>
              <a:endParaRPr>
                <a:latin typeface="+mn-ea"/>
                <a:cs typeface="+mn-ea"/>
                <a:sym typeface="+mn-lt"/>
              </a:endParaRPr>
            </a:p>
          </p:txBody>
        </p:sp>
        <p:sp>
          <p:nvSpPr>
            <p:cNvPr id="16" name="object 41">
              <a:extLst>
                <a:ext uri="{FF2B5EF4-FFF2-40B4-BE49-F238E27FC236}">
                  <a16:creationId xmlns:a16="http://schemas.microsoft.com/office/drawing/2014/main" id="{F7B754BF-23D9-4858-ADD8-ADE7BA46A18C}"/>
                </a:ext>
              </a:extLst>
            </p:cNvPr>
            <p:cNvSpPr/>
            <p:nvPr/>
          </p:nvSpPr>
          <p:spPr>
            <a:xfrm>
              <a:off x="4463852" y="4078157"/>
              <a:ext cx="1181100" cy="368300"/>
            </a:xfrm>
            <a:custGeom>
              <a:avLst/>
              <a:gdLst/>
              <a:ahLst/>
              <a:cxnLst/>
              <a:rect l="l" t="t" r="r" b="b"/>
              <a:pathLst>
                <a:path w="1181100" h="368300">
                  <a:moveTo>
                    <a:pt x="0" y="0"/>
                  </a:moveTo>
                  <a:lnTo>
                    <a:pt x="1181100" y="0"/>
                  </a:lnTo>
                  <a:lnTo>
                    <a:pt x="1181100" y="368300"/>
                  </a:lnTo>
                  <a:lnTo>
                    <a:pt x="0" y="368300"/>
                  </a:lnTo>
                  <a:lnTo>
                    <a:pt x="0" y="0"/>
                  </a:lnTo>
                  <a:close/>
                </a:path>
              </a:pathLst>
            </a:custGeom>
            <a:ln w="12700">
              <a:solidFill>
                <a:srgbClr val="BFBFBF"/>
              </a:solidFill>
            </a:ln>
          </p:spPr>
          <p:txBody>
            <a:bodyPr wrap="square" lIns="0" tIns="0" rIns="0" bIns="0" rtlCol="0">
              <a:noAutofit/>
            </a:bodyPr>
            <a:lstStyle/>
            <a:p>
              <a:endParaRPr>
                <a:latin typeface="+mn-ea"/>
                <a:cs typeface="+mn-ea"/>
                <a:sym typeface="+mn-lt"/>
              </a:endParaRPr>
            </a:p>
          </p:txBody>
        </p:sp>
        <p:sp>
          <p:nvSpPr>
            <p:cNvPr id="17" name="object 42">
              <a:extLst>
                <a:ext uri="{FF2B5EF4-FFF2-40B4-BE49-F238E27FC236}">
                  <a16:creationId xmlns:a16="http://schemas.microsoft.com/office/drawing/2014/main" id="{5C759852-C9C9-460F-8E7A-DE90B481EEF9}"/>
                </a:ext>
              </a:extLst>
            </p:cNvPr>
            <p:cNvSpPr/>
            <p:nvPr/>
          </p:nvSpPr>
          <p:spPr>
            <a:xfrm>
              <a:off x="5771952" y="4078157"/>
              <a:ext cx="1181100" cy="368300"/>
            </a:xfrm>
            <a:custGeom>
              <a:avLst/>
              <a:gdLst/>
              <a:ahLst/>
              <a:cxnLst/>
              <a:rect l="l" t="t" r="r" b="b"/>
              <a:pathLst>
                <a:path w="1181100" h="368300">
                  <a:moveTo>
                    <a:pt x="0" y="0"/>
                  </a:moveTo>
                  <a:lnTo>
                    <a:pt x="1181100" y="0"/>
                  </a:lnTo>
                  <a:lnTo>
                    <a:pt x="1181100" y="368300"/>
                  </a:lnTo>
                  <a:lnTo>
                    <a:pt x="0" y="368300"/>
                  </a:lnTo>
                  <a:lnTo>
                    <a:pt x="0" y="0"/>
                  </a:lnTo>
                  <a:close/>
                </a:path>
              </a:pathLst>
            </a:custGeom>
            <a:ln w="12700">
              <a:solidFill>
                <a:srgbClr val="BFBFBF"/>
              </a:solidFill>
            </a:ln>
          </p:spPr>
          <p:txBody>
            <a:bodyPr wrap="square" lIns="0" tIns="0" rIns="0" bIns="0" rtlCol="0">
              <a:noAutofit/>
            </a:bodyPr>
            <a:lstStyle/>
            <a:p>
              <a:endParaRPr>
                <a:latin typeface="+mn-ea"/>
                <a:cs typeface="+mn-ea"/>
                <a:sym typeface="+mn-lt"/>
              </a:endParaRPr>
            </a:p>
          </p:txBody>
        </p:sp>
        <p:sp>
          <p:nvSpPr>
            <p:cNvPr id="18" name="object 43">
              <a:extLst>
                <a:ext uri="{FF2B5EF4-FFF2-40B4-BE49-F238E27FC236}">
                  <a16:creationId xmlns:a16="http://schemas.microsoft.com/office/drawing/2014/main" id="{112198BD-53F8-4DB3-B874-D408DD562933}"/>
                </a:ext>
              </a:extLst>
            </p:cNvPr>
            <p:cNvSpPr/>
            <p:nvPr/>
          </p:nvSpPr>
          <p:spPr>
            <a:xfrm>
              <a:off x="7080052" y="4078157"/>
              <a:ext cx="1181100" cy="368300"/>
            </a:xfrm>
            <a:custGeom>
              <a:avLst/>
              <a:gdLst/>
              <a:ahLst/>
              <a:cxnLst/>
              <a:rect l="l" t="t" r="r" b="b"/>
              <a:pathLst>
                <a:path w="1181100" h="368300">
                  <a:moveTo>
                    <a:pt x="0" y="0"/>
                  </a:moveTo>
                  <a:lnTo>
                    <a:pt x="1181100" y="0"/>
                  </a:lnTo>
                  <a:lnTo>
                    <a:pt x="1181100" y="368300"/>
                  </a:lnTo>
                  <a:lnTo>
                    <a:pt x="0" y="368300"/>
                  </a:lnTo>
                  <a:lnTo>
                    <a:pt x="0" y="0"/>
                  </a:lnTo>
                  <a:close/>
                </a:path>
              </a:pathLst>
            </a:custGeom>
            <a:ln w="12700">
              <a:solidFill>
                <a:srgbClr val="BFBFBF"/>
              </a:solidFill>
            </a:ln>
          </p:spPr>
          <p:txBody>
            <a:bodyPr wrap="square" lIns="0" tIns="0" rIns="0" bIns="0" rtlCol="0">
              <a:noAutofit/>
            </a:bodyPr>
            <a:lstStyle/>
            <a:p>
              <a:endParaRPr>
                <a:latin typeface="+mn-ea"/>
                <a:cs typeface="+mn-ea"/>
                <a:sym typeface="+mn-lt"/>
              </a:endParaRPr>
            </a:p>
          </p:txBody>
        </p:sp>
        <p:sp>
          <p:nvSpPr>
            <p:cNvPr id="19" name="object 44">
              <a:extLst>
                <a:ext uri="{FF2B5EF4-FFF2-40B4-BE49-F238E27FC236}">
                  <a16:creationId xmlns:a16="http://schemas.microsoft.com/office/drawing/2014/main" id="{8568E999-0C8D-47FA-BE0C-22A2814BC8B4}"/>
                </a:ext>
              </a:extLst>
            </p:cNvPr>
            <p:cNvSpPr/>
            <p:nvPr/>
          </p:nvSpPr>
          <p:spPr>
            <a:xfrm>
              <a:off x="8375452" y="4078157"/>
              <a:ext cx="1181100" cy="368300"/>
            </a:xfrm>
            <a:custGeom>
              <a:avLst/>
              <a:gdLst/>
              <a:ahLst/>
              <a:cxnLst/>
              <a:rect l="l" t="t" r="r" b="b"/>
              <a:pathLst>
                <a:path w="1181100" h="368300">
                  <a:moveTo>
                    <a:pt x="0" y="0"/>
                  </a:moveTo>
                  <a:lnTo>
                    <a:pt x="1181100" y="0"/>
                  </a:lnTo>
                  <a:lnTo>
                    <a:pt x="1181100" y="368300"/>
                  </a:lnTo>
                  <a:lnTo>
                    <a:pt x="0" y="368300"/>
                  </a:lnTo>
                  <a:lnTo>
                    <a:pt x="0" y="0"/>
                  </a:lnTo>
                  <a:close/>
                </a:path>
              </a:pathLst>
            </a:custGeom>
            <a:ln w="12700">
              <a:solidFill>
                <a:srgbClr val="BFBFBF"/>
              </a:solidFill>
            </a:ln>
          </p:spPr>
          <p:txBody>
            <a:bodyPr wrap="square" lIns="0" tIns="0" rIns="0" bIns="0" rtlCol="0">
              <a:noAutofit/>
            </a:bodyPr>
            <a:lstStyle/>
            <a:p>
              <a:endParaRPr>
                <a:latin typeface="+mn-ea"/>
                <a:cs typeface="+mn-ea"/>
                <a:sym typeface="+mn-lt"/>
              </a:endParaRPr>
            </a:p>
          </p:txBody>
        </p:sp>
        <p:sp>
          <p:nvSpPr>
            <p:cNvPr id="20" name="object 45">
              <a:extLst>
                <a:ext uri="{FF2B5EF4-FFF2-40B4-BE49-F238E27FC236}">
                  <a16:creationId xmlns:a16="http://schemas.microsoft.com/office/drawing/2014/main" id="{F09BE426-BE43-4269-B18D-A4A7E76ECF5F}"/>
                </a:ext>
              </a:extLst>
            </p:cNvPr>
            <p:cNvSpPr txBox="1"/>
            <p:nvPr/>
          </p:nvSpPr>
          <p:spPr>
            <a:xfrm>
              <a:off x="3098602" y="4095491"/>
              <a:ext cx="7886700" cy="484505"/>
            </a:xfrm>
            <a:prstGeom prst="rect">
              <a:avLst/>
            </a:prstGeom>
          </p:spPr>
          <p:txBody>
            <a:bodyPr vert="horz" wrap="square" lIns="0" tIns="0" rIns="0" bIns="0" rtlCol="0">
              <a:noAutofit/>
            </a:bodyPr>
            <a:lstStyle/>
            <a:p>
              <a:pPr marL="180975">
                <a:lnSpc>
                  <a:spcPct val="100000"/>
                </a:lnSpc>
                <a:tabLst>
                  <a:tab pos="1600835" algn="l"/>
                  <a:tab pos="2907030" algn="l"/>
                  <a:tab pos="4429125" algn="l"/>
                  <a:tab pos="5633720" algn="l"/>
                </a:tabLst>
              </a:pPr>
              <a:r>
                <a:rPr dirty="0">
                  <a:solidFill>
                    <a:srgbClr val="BFBFBF"/>
                  </a:solidFill>
                  <a:latin typeface="+mn-ea"/>
                  <a:cs typeface="+mn-ea"/>
                  <a:sym typeface="+mn-lt"/>
                </a:rPr>
                <a:t>内容平台	流媒体	大数据	</a:t>
              </a:r>
              <a:r>
                <a:rPr spc="120" dirty="0">
                  <a:solidFill>
                    <a:srgbClr val="BFBFBF"/>
                  </a:solidFill>
                  <a:latin typeface="+mn-ea"/>
                  <a:cs typeface="+mn-ea"/>
                  <a:sym typeface="+mn-lt"/>
                </a:rPr>
                <a:t>A</a:t>
              </a:r>
              <a:r>
                <a:rPr spc="55" dirty="0">
                  <a:solidFill>
                    <a:srgbClr val="BFBFBF"/>
                  </a:solidFill>
                  <a:latin typeface="+mn-ea"/>
                  <a:cs typeface="+mn-ea"/>
                  <a:sym typeface="+mn-lt"/>
                </a:rPr>
                <a:t>I	金融</a:t>
              </a:r>
              <a:endParaRPr>
                <a:latin typeface="+mn-ea"/>
                <a:cs typeface="+mn-ea"/>
                <a:sym typeface="+mn-lt"/>
              </a:endParaRPr>
            </a:p>
          </p:txBody>
        </p:sp>
        <p:sp>
          <p:nvSpPr>
            <p:cNvPr id="21" name="object 46">
              <a:extLst>
                <a:ext uri="{FF2B5EF4-FFF2-40B4-BE49-F238E27FC236}">
                  <a16:creationId xmlns:a16="http://schemas.microsoft.com/office/drawing/2014/main" id="{9AA91404-397F-4854-BF0F-1547245B7AE7}"/>
                </a:ext>
              </a:extLst>
            </p:cNvPr>
            <p:cNvSpPr/>
            <p:nvPr/>
          </p:nvSpPr>
          <p:spPr>
            <a:xfrm>
              <a:off x="825302" y="2928807"/>
              <a:ext cx="2057400" cy="1651000"/>
            </a:xfrm>
            <a:custGeom>
              <a:avLst/>
              <a:gdLst/>
              <a:ahLst/>
              <a:cxnLst/>
              <a:rect l="l" t="t" r="r" b="b"/>
              <a:pathLst>
                <a:path w="2057400" h="1651000">
                  <a:moveTo>
                    <a:pt x="0" y="1651000"/>
                  </a:moveTo>
                  <a:lnTo>
                    <a:pt x="2057400" y="1651000"/>
                  </a:lnTo>
                  <a:lnTo>
                    <a:pt x="2057400" y="0"/>
                  </a:lnTo>
                  <a:lnTo>
                    <a:pt x="0" y="0"/>
                  </a:lnTo>
                  <a:lnTo>
                    <a:pt x="0" y="1651000"/>
                  </a:lnTo>
                  <a:close/>
                </a:path>
              </a:pathLst>
            </a:custGeom>
            <a:solidFill>
              <a:srgbClr val="8EB4E3"/>
            </a:solidFill>
          </p:spPr>
          <p:txBody>
            <a:bodyPr wrap="square" lIns="0" tIns="0" rIns="0" bIns="0" rtlCol="0">
              <a:noAutofit/>
            </a:bodyPr>
            <a:lstStyle/>
            <a:p>
              <a:endParaRPr>
                <a:cs typeface="+mn-ea"/>
                <a:sym typeface="+mn-lt"/>
              </a:endParaRPr>
            </a:p>
          </p:txBody>
        </p:sp>
        <p:sp>
          <p:nvSpPr>
            <p:cNvPr id="22" name="object 47">
              <a:extLst>
                <a:ext uri="{FF2B5EF4-FFF2-40B4-BE49-F238E27FC236}">
                  <a16:creationId xmlns:a16="http://schemas.microsoft.com/office/drawing/2014/main" id="{711F511A-9034-43C2-B44B-135DD3ED03B5}"/>
                </a:ext>
              </a:extLst>
            </p:cNvPr>
            <p:cNvSpPr txBox="1"/>
            <p:nvPr/>
          </p:nvSpPr>
          <p:spPr>
            <a:xfrm>
              <a:off x="1237922" y="3459129"/>
              <a:ext cx="1244600" cy="525780"/>
            </a:xfrm>
            <a:prstGeom prst="rect">
              <a:avLst/>
            </a:prstGeom>
          </p:spPr>
          <p:txBody>
            <a:bodyPr vert="horz" wrap="square" lIns="0" tIns="0" rIns="0" bIns="0" rtlCol="0">
              <a:noAutofit/>
            </a:bodyPr>
            <a:lstStyle/>
            <a:p>
              <a:pPr marL="12700">
                <a:lnSpc>
                  <a:spcPct val="100000"/>
                </a:lnSpc>
              </a:pPr>
              <a:r>
                <a:rPr sz="3200" dirty="0">
                  <a:solidFill>
                    <a:srgbClr val="0F253F"/>
                  </a:solidFill>
                  <a:cs typeface="+mn-ea"/>
                  <a:sym typeface="+mn-lt"/>
                </a:rPr>
                <a:t>应用层</a:t>
              </a:r>
              <a:endParaRPr sz="3200" dirty="0">
                <a:cs typeface="+mn-ea"/>
                <a:sym typeface="+mn-lt"/>
              </a:endParaRPr>
            </a:p>
          </p:txBody>
        </p:sp>
        <p:sp>
          <p:nvSpPr>
            <p:cNvPr id="23" name="object 48">
              <a:extLst>
                <a:ext uri="{FF2B5EF4-FFF2-40B4-BE49-F238E27FC236}">
                  <a16:creationId xmlns:a16="http://schemas.microsoft.com/office/drawing/2014/main" id="{CF082F92-1CDF-486E-A072-694DD9FDD9E5}"/>
                </a:ext>
              </a:extLst>
            </p:cNvPr>
            <p:cNvSpPr/>
            <p:nvPr/>
          </p:nvSpPr>
          <p:spPr>
            <a:xfrm>
              <a:off x="3098602" y="2928807"/>
              <a:ext cx="7886700" cy="1651000"/>
            </a:xfrm>
            <a:custGeom>
              <a:avLst/>
              <a:gdLst/>
              <a:ahLst/>
              <a:cxnLst/>
              <a:rect l="l" t="t" r="r" b="b"/>
              <a:pathLst>
                <a:path w="7886700" h="1651000">
                  <a:moveTo>
                    <a:pt x="0" y="1651000"/>
                  </a:moveTo>
                  <a:lnTo>
                    <a:pt x="7886700" y="1651000"/>
                  </a:lnTo>
                  <a:lnTo>
                    <a:pt x="7886700" y="0"/>
                  </a:lnTo>
                  <a:lnTo>
                    <a:pt x="0" y="0"/>
                  </a:lnTo>
                  <a:lnTo>
                    <a:pt x="0" y="1651000"/>
                  </a:lnTo>
                  <a:close/>
                </a:path>
              </a:pathLst>
            </a:custGeom>
            <a:solidFill>
              <a:srgbClr val="F2F2F2"/>
            </a:solidFill>
          </p:spPr>
          <p:txBody>
            <a:bodyPr wrap="square" lIns="0" tIns="0" rIns="0" bIns="0" rtlCol="0">
              <a:noAutofit/>
            </a:bodyPr>
            <a:lstStyle/>
            <a:p>
              <a:endParaRPr dirty="0">
                <a:latin typeface="+mn-ea"/>
                <a:cs typeface="+mn-ea"/>
                <a:sym typeface="+mn-lt"/>
              </a:endParaRPr>
            </a:p>
          </p:txBody>
        </p:sp>
        <p:sp>
          <p:nvSpPr>
            <p:cNvPr id="24" name="object 49">
              <a:extLst>
                <a:ext uri="{FF2B5EF4-FFF2-40B4-BE49-F238E27FC236}">
                  <a16:creationId xmlns:a16="http://schemas.microsoft.com/office/drawing/2014/main" id="{946B81EE-7D55-4D71-B496-AB8BD16B227D}"/>
                </a:ext>
              </a:extLst>
            </p:cNvPr>
            <p:cNvSpPr/>
            <p:nvPr/>
          </p:nvSpPr>
          <p:spPr>
            <a:xfrm>
              <a:off x="4463852" y="3125657"/>
              <a:ext cx="1181100" cy="368300"/>
            </a:xfrm>
            <a:custGeom>
              <a:avLst/>
              <a:gdLst/>
              <a:ahLst/>
              <a:cxnLst/>
              <a:rect l="l" t="t" r="r" b="b"/>
              <a:pathLst>
                <a:path w="1181100" h="368300">
                  <a:moveTo>
                    <a:pt x="0" y="0"/>
                  </a:moveTo>
                  <a:lnTo>
                    <a:pt x="1181100" y="0"/>
                  </a:lnTo>
                  <a:lnTo>
                    <a:pt x="1181100" y="368300"/>
                  </a:lnTo>
                  <a:lnTo>
                    <a:pt x="0" y="368300"/>
                  </a:lnTo>
                  <a:lnTo>
                    <a:pt x="0" y="0"/>
                  </a:lnTo>
                  <a:close/>
                </a:path>
              </a:pathLst>
            </a:custGeom>
            <a:ln w="12700">
              <a:solidFill>
                <a:srgbClr val="BFBFBF"/>
              </a:solidFill>
            </a:ln>
          </p:spPr>
          <p:txBody>
            <a:bodyPr wrap="square" lIns="0" tIns="0" rIns="0" bIns="0" rtlCol="0">
              <a:noAutofit/>
            </a:bodyPr>
            <a:lstStyle/>
            <a:p>
              <a:endParaRPr>
                <a:latin typeface="+mn-ea"/>
                <a:cs typeface="+mn-ea"/>
                <a:sym typeface="+mn-lt"/>
              </a:endParaRPr>
            </a:p>
          </p:txBody>
        </p:sp>
        <p:sp>
          <p:nvSpPr>
            <p:cNvPr id="25" name="object 50">
              <a:extLst>
                <a:ext uri="{FF2B5EF4-FFF2-40B4-BE49-F238E27FC236}">
                  <a16:creationId xmlns:a16="http://schemas.microsoft.com/office/drawing/2014/main" id="{FF287E7B-4714-4948-957A-256A5D5B4AEC}"/>
                </a:ext>
              </a:extLst>
            </p:cNvPr>
            <p:cNvSpPr txBox="1"/>
            <p:nvPr/>
          </p:nvSpPr>
          <p:spPr>
            <a:xfrm>
              <a:off x="4457502" y="3137211"/>
              <a:ext cx="1181100" cy="337820"/>
            </a:xfrm>
            <a:prstGeom prst="rect">
              <a:avLst/>
            </a:prstGeom>
          </p:spPr>
          <p:txBody>
            <a:bodyPr vert="horz" wrap="square" lIns="0" tIns="0" rIns="0" bIns="0" rtlCol="0">
              <a:noAutofit/>
            </a:bodyPr>
            <a:lstStyle/>
            <a:p>
              <a:pPr marL="128270">
                <a:lnSpc>
                  <a:spcPct val="100000"/>
                </a:lnSpc>
              </a:pPr>
              <a:r>
                <a:rPr dirty="0">
                  <a:solidFill>
                    <a:srgbClr val="BFBFBF"/>
                  </a:solidFill>
                  <a:latin typeface="+mn-ea"/>
                  <a:cs typeface="+mn-ea"/>
                  <a:sym typeface="+mn-lt"/>
                </a:rPr>
                <a:t>社交通讯</a:t>
              </a:r>
              <a:endParaRPr>
                <a:latin typeface="+mn-ea"/>
                <a:cs typeface="+mn-ea"/>
                <a:sym typeface="+mn-lt"/>
              </a:endParaRPr>
            </a:p>
          </p:txBody>
        </p:sp>
        <p:sp>
          <p:nvSpPr>
            <p:cNvPr id="26" name="object 51">
              <a:extLst>
                <a:ext uri="{FF2B5EF4-FFF2-40B4-BE49-F238E27FC236}">
                  <a16:creationId xmlns:a16="http://schemas.microsoft.com/office/drawing/2014/main" id="{B7798C7B-8BBE-4840-B526-48E3EBC9D4D8}"/>
                </a:ext>
              </a:extLst>
            </p:cNvPr>
            <p:cNvSpPr/>
            <p:nvPr/>
          </p:nvSpPr>
          <p:spPr>
            <a:xfrm>
              <a:off x="5771952" y="3125657"/>
              <a:ext cx="1181100" cy="368300"/>
            </a:xfrm>
            <a:custGeom>
              <a:avLst/>
              <a:gdLst/>
              <a:ahLst/>
              <a:cxnLst/>
              <a:rect l="l" t="t" r="r" b="b"/>
              <a:pathLst>
                <a:path w="1181100" h="368300">
                  <a:moveTo>
                    <a:pt x="0" y="0"/>
                  </a:moveTo>
                  <a:lnTo>
                    <a:pt x="1181100" y="0"/>
                  </a:lnTo>
                  <a:lnTo>
                    <a:pt x="1181100" y="368300"/>
                  </a:lnTo>
                  <a:lnTo>
                    <a:pt x="0" y="368300"/>
                  </a:lnTo>
                  <a:lnTo>
                    <a:pt x="0" y="0"/>
                  </a:lnTo>
                  <a:close/>
                </a:path>
              </a:pathLst>
            </a:custGeom>
            <a:ln w="12700">
              <a:solidFill>
                <a:srgbClr val="BFBFBF"/>
              </a:solidFill>
            </a:ln>
          </p:spPr>
          <p:txBody>
            <a:bodyPr wrap="square" lIns="0" tIns="0" rIns="0" bIns="0" rtlCol="0">
              <a:noAutofit/>
            </a:bodyPr>
            <a:lstStyle/>
            <a:p>
              <a:endParaRPr>
                <a:latin typeface="+mn-ea"/>
                <a:cs typeface="+mn-ea"/>
                <a:sym typeface="+mn-lt"/>
              </a:endParaRPr>
            </a:p>
          </p:txBody>
        </p:sp>
        <p:sp>
          <p:nvSpPr>
            <p:cNvPr id="27" name="object 52">
              <a:extLst>
                <a:ext uri="{FF2B5EF4-FFF2-40B4-BE49-F238E27FC236}">
                  <a16:creationId xmlns:a16="http://schemas.microsoft.com/office/drawing/2014/main" id="{48007382-5C8A-4C0E-B73F-3E7C19C77EB4}"/>
                </a:ext>
              </a:extLst>
            </p:cNvPr>
            <p:cNvSpPr txBox="1"/>
            <p:nvPr/>
          </p:nvSpPr>
          <p:spPr>
            <a:xfrm>
              <a:off x="5765602" y="3137211"/>
              <a:ext cx="1181100" cy="337820"/>
            </a:xfrm>
            <a:prstGeom prst="rect">
              <a:avLst/>
            </a:prstGeom>
          </p:spPr>
          <p:txBody>
            <a:bodyPr vert="horz" wrap="square" lIns="0" tIns="0" rIns="0" bIns="0" rtlCol="0">
              <a:noAutofit/>
            </a:bodyPr>
            <a:lstStyle/>
            <a:p>
              <a:pPr marL="240029">
                <a:lnSpc>
                  <a:spcPct val="100000"/>
                </a:lnSpc>
              </a:pPr>
              <a:r>
                <a:rPr dirty="0">
                  <a:solidFill>
                    <a:srgbClr val="BFBFBF"/>
                  </a:solidFill>
                  <a:latin typeface="+mn-ea"/>
                  <a:cs typeface="+mn-ea"/>
                  <a:sym typeface="+mn-lt"/>
                </a:rPr>
                <a:t>物联网</a:t>
              </a:r>
              <a:endParaRPr>
                <a:latin typeface="+mn-ea"/>
                <a:cs typeface="+mn-ea"/>
                <a:sym typeface="+mn-lt"/>
              </a:endParaRPr>
            </a:p>
          </p:txBody>
        </p:sp>
        <p:sp>
          <p:nvSpPr>
            <p:cNvPr id="28" name="object 53">
              <a:extLst>
                <a:ext uri="{FF2B5EF4-FFF2-40B4-BE49-F238E27FC236}">
                  <a16:creationId xmlns:a16="http://schemas.microsoft.com/office/drawing/2014/main" id="{B081EF81-414F-4772-BEAF-109B3FA4D736}"/>
                </a:ext>
              </a:extLst>
            </p:cNvPr>
            <p:cNvSpPr/>
            <p:nvPr/>
          </p:nvSpPr>
          <p:spPr>
            <a:xfrm>
              <a:off x="7080052" y="3125657"/>
              <a:ext cx="1181100" cy="368300"/>
            </a:xfrm>
            <a:custGeom>
              <a:avLst/>
              <a:gdLst/>
              <a:ahLst/>
              <a:cxnLst/>
              <a:rect l="l" t="t" r="r" b="b"/>
              <a:pathLst>
                <a:path w="1181100" h="368300">
                  <a:moveTo>
                    <a:pt x="0" y="0"/>
                  </a:moveTo>
                  <a:lnTo>
                    <a:pt x="1181100" y="0"/>
                  </a:lnTo>
                  <a:lnTo>
                    <a:pt x="1181100" y="368300"/>
                  </a:lnTo>
                  <a:lnTo>
                    <a:pt x="0" y="368300"/>
                  </a:lnTo>
                  <a:lnTo>
                    <a:pt x="0" y="0"/>
                  </a:lnTo>
                  <a:close/>
                </a:path>
              </a:pathLst>
            </a:custGeom>
            <a:ln w="12700">
              <a:solidFill>
                <a:srgbClr val="BFBFBF"/>
              </a:solidFill>
            </a:ln>
          </p:spPr>
          <p:txBody>
            <a:bodyPr wrap="square" lIns="0" tIns="0" rIns="0" bIns="0" rtlCol="0">
              <a:noAutofit/>
            </a:bodyPr>
            <a:lstStyle/>
            <a:p>
              <a:endParaRPr>
                <a:latin typeface="+mn-ea"/>
                <a:cs typeface="+mn-ea"/>
                <a:sym typeface="+mn-lt"/>
              </a:endParaRPr>
            </a:p>
          </p:txBody>
        </p:sp>
        <p:sp>
          <p:nvSpPr>
            <p:cNvPr id="29" name="object 54">
              <a:extLst>
                <a:ext uri="{FF2B5EF4-FFF2-40B4-BE49-F238E27FC236}">
                  <a16:creationId xmlns:a16="http://schemas.microsoft.com/office/drawing/2014/main" id="{2E6D892B-BE66-4859-BBF0-3045C68696ED}"/>
                </a:ext>
              </a:extLst>
            </p:cNvPr>
            <p:cNvSpPr txBox="1"/>
            <p:nvPr/>
          </p:nvSpPr>
          <p:spPr>
            <a:xfrm>
              <a:off x="7073702" y="3137211"/>
              <a:ext cx="1181100" cy="337820"/>
            </a:xfrm>
            <a:prstGeom prst="rect">
              <a:avLst/>
            </a:prstGeom>
          </p:spPr>
          <p:txBody>
            <a:bodyPr vert="horz" wrap="square" lIns="0" tIns="0" rIns="0" bIns="0" rtlCol="0">
              <a:noAutofit/>
            </a:bodyPr>
            <a:lstStyle/>
            <a:p>
              <a:pPr marL="352425">
                <a:lnSpc>
                  <a:spcPct val="100000"/>
                </a:lnSpc>
              </a:pPr>
              <a:r>
                <a:rPr dirty="0">
                  <a:solidFill>
                    <a:srgbClr val="BFBFBF"/>
                  </a:solidFill>
                  <a:latin typeface="+mn-ea"/>
                  <a:cs typeface="+mn-ea"/>
                  <a:sym typeface="+mn-lt"/>
                </a:rPr>
                <a:t>能源</a:t>
              </a:r>
              <a:endParaRPr>
                <a:latin typeface="+mn-ea"/>
                <a:cs typeface="+mn-ea"/>
                <a:sym typeface="+mn-lt"/>
              </a:endParaRPr>
            </a:p>
          </p:txBody>
        </p:sp>
        <p:sp>
          <p:nvSpPr>
            <p:cNvPr id="30" name="object 55">
              <a:extLst>
                <a:ext uri="{FF2B5EF4-FFF2-40B4-BE49-F238E27FC236}">
                  <a16:creationId xmlns:a16="http://schemas.microsoft.com/office/drawing/2014/main" id="{4604247F-6CCE-46E6-9D45-0021E0387DD9}"/>
                </a:ext>
              </a:extLst>
            </p:cNvPr>
            <p:cNvSpPr/>
            <p:nvPr/>
          </p:nvSpPr>
          <p:spPr>
            <a:xfrm>
              <a:off x="8375452" y="3125657"/>
              <a:ext cx="1181100" cy="368300"/>
            </a:xfrm>
            <a:custGeom>
              <a:avLst/>
              <a:gdLst/>
              <a:ahLst/>
              <a:cxnLst/>
              <a:rect l="l" t="t" r="r" b="b"/>
              <a:pathLst>
                <a:path w="1181100" h="368300">
                  <a:moveTo>
                    <a:pt x="0" y="0"/>
                  </a:moveTo>
                  <a:lnTo>
                    <a:pt x="1181100" y="0"/>
                  </a:lnTo>
                  <a:lnTo>
                    <a:pt x="1181100" y="368300"/>
                  </a:lnTo>
                  <a:lnTo>
                    <a:pt x="0" y="368300"/>
                  </a:lnTo>
                  <a:lnTo>
                    <a:pt x="0" y="0"/>
                  </a:lnTo>
                  <a:close/>
                </a:path>
              </a:pathLst>
            </a:custGeom>
            <a:ln w="12700">
              <a:solidFill>
                <a:srgbClr val="BFBFBF"/>
              </a:solidFill>
            </a:ln>
          </p:spPr>
          <p:txBody>
            <a:bodyPr wrap="square" lIns="0" tIns="0" rIns="0" bIns="0" rtlCol="0">
              <a:noAutofit/>
            </a:bodyPr>
            <a:lstStyle/>
            <a:p>
              <a:endParaRPr>
                <a:latin typeface="+mn-ea"/>
                <a:cs typeface="+mn-ea"/>
                <a:sym typeface="+mn-lt"/>
              </a:endParaRPr>
            </a:p>
          </p:txBody>
        </p:sp>
        <p:sp>
          <p:nvSpPr>
            <p:cNvPr id="31" name="object 56">
              <a:extLst>
                <a:ext uri="{FF2B5EF4-FFF2-40B4-BE49-F238E27FC236}">
                  <a16:creationId xmlns:a16="http://schemas.microsoft.com/office/drawing/2014/main" id="{30731920-4792-4FD1-9713-0595D39538AE}"/>
                </a:ext>
              </a:extLst>
            </p:cNvPr>
            <p:cNvSpPr txBox="1"/>
            <p:nvPr/>
          </p:nvSpPr>
          <p:spPr>
            <a:xfrm>
              <a:off x="8381802" y="3137211"/>
              <a:ext cx="1181100" cy="337820"/>
            </a:xfrm>
            <a:prstGeom prst="rect">
              <a:avLst/>
            </a:prstGeom>
          </p:spPr>
          <p:txBody>
            <a:bodyPr vert="horz" wrap="square" lIns="0" tIns="0" rIns="0" bIns="0" rtlCol="0">
              <a:noAutofit/>
            </a:bodyPr>
            <a:lstStyle/>
            <a:p>
              <a:pPr marL="350520">
                <a:lnSpc>
                  <a:spcPct val="100000"/>
                </a:lnSpc>
              </a:pPr>
              <a:r>
                <a:rPr dirty="0">
                  <a:solidFill>
                    <a:srgbClr val="BFBFBF"/>
                  </a:solidFill>
                  <a:latin typeface="+mn-ea"/>
                  <a:cs typeface="+mn-ea"/>
                  <a:sym typeface="+mn-lt"/>
                </a:rPr>
                <a:t>游戏</a:t>
              </a:r>
              <a:endParaRPr>
                <a:latin typeface="+mn-ea"/>
                <a:cs typeface="+mn-ea"/>
                <a:sym typeface="+mn-lt"/>
              </a:endParaRPr>
            </a:p>
          </p:txBody>
        </p:sp>
        <p:sp>
          <p:nvSpPr>
            <p:cNvPr id="32" name="object 57">
              <a:extLst>
                <a:ext uri="{FF2B5EF4-FFF2-40B4-BE49-F238E27FC236}">
                  <a16:creationId xmlns:a16="http://schemas.microsoft.com/office/drawing/2014/main" id="{C298B04A-8E67-4589-898E-E1624883E835}"/>
                </a:ext>
              </a:extLst>
            </p:cNvPr>
            <p:cNvSpPr/>
            <p:nvPr/>
          </p:nvSpPr>
          <p:spPr>
            <a:xfrm>
              <a:off x="9683552" y="3125657"/>
              <a:ext cx="1181100" cy="368300"/>
            </a:xfrm>
            <a:custGeom>
              <a:avLst/>
              <a:gdLst/>
              <a:ahLst/>
              <a:cxnLst/>
              <a:rect l="l" t="t" r="r" b="b"/>
              <a:pathLst>
                <a:path w="1181100" h="368300">
                  <a:moveTo>
                    <a:pt x="0" y="0"/>
                  </a:moveTo>
                  <a:lnTo>
                    <a:pt x="1181100" y="0"/>
                  </a:lnTo>
                  <a:lnTo>
                    <a:pt x="1181100" y="368300"/>
                  </a:lnTo>
                  <a:lnTo>
                    <a:pt x="0" y="368300"/>
                  </a:lnTo>
                  <a:lnTo>
                    <a:pt x="0" y="0"/>
                  </a:lnTo>
                  <a:close/>
                </a:path>
              </a:pathLst>
            </a:custGeom>
            <a:ln w="12700">
              <a:solidFill>
                <a:srgbClr val="BFBFBF"/>
              </a:solidFill>
            </a:ln>
          </p:spPr>
          <p:txBody>
            <a:bodyPr wrap="square" lIns="0" tIns="0" rIns="0" bIns="0" rtlCol="0">
              <a:noAutofit/>
            </a:bodyPr>
            <a:lstStyle/>
            <a:p>
              <a:endParaRPr>
                <a:latin typeface="+mn-ea"/>
                <a:cs typeface="+mn-ea"/>
                <a:sym typeface="+mn-lt"/>
              </a:endParaRPr>
            </a:p>
          </p:txBody>
        </p:sp>
        <p:sp>
          <p:nvSpPr>
            <p:cNvPr id="33" name="object 58">
              <a:extLst>
                <a:ext uri="{FF2B5EF4-FFF2-40B4-BE49-F238E27FC236}">
                  <a16:creationId xmlns:a16="http://schemas.microsoft.com/office/drawing/2014/main" id="{59D067A0-8DDD-49BC-9217-A06F1A46F656}"/>
                </a:ext>
              </a:extLst>
            </p:cNvPr>
            <p:cNvSpPr txBox="1"/>
            <p:nvPr/>
          </p:nvSpPr>
          <p:spPr>
            <a:xfrm>
              <a:off x="9677202" y="3137211"/>
              <a:ext cx="1181100" cy="337820"/>
            </a:xfrm>
            <a:prstGeom prst="rect">
              <a:avLst/>
            </a:prstGeom>
          </p:spPr>
          <p:txBody>
            <a:bodyPr vert="horz" wrap="square" lIns="0" tIns="0" rIns="0" bIns="0" rtlCol="0">
              <a:noAutofit/>
            </a:bodyPr>
            <a:lstStyle/>
            <a:p>
              <a:pPr marL="247015">
                <a:lnSpc>
                  <a:spcPct val="100000"/>
                </a:lnSpc>
              </a:pPr>
              <a:r>
                <a:rPr dirty="0">
                  <a:solidFill>
                    <a:srgbClr val="BFBFBF"/>
                  </a:solidFill>
                  <a:latin typeface="+mn-ea"/>
                  <a:cs typeface="+mn-ea"/>
                  <a:sym typeface="+mn-lt"/>
                </a:rPr>
                <a:t>不动产</a:t>
              </a:r>
              <a:endParaRPr>
                <a:latin typeface="+mn-ea"/>
                <a:cs typeface="+mn-ea"/>
                <a:sym typeface="+mn-lt"/>
              </a:endParaRPr>
            </a:p>
          </p:txBody>
        </p:sp>
        <p:sp>
          <p:nvSpPr>
            <p:cNvPr id="34" name="object 59">
              <a:extLst>
                <a:ext uri="{FF2B5EF4-FFF2-40B4-BE49-F238E27FC236}">
                  <a16:creationId xmlns:a16="http://schemas.microsoft.com/office/drawing/2014/main" id="{AF92E40B-90E4-4555-A117-8EF41D66292C}"/>
                </a:ext>
              </a:extLst>
            </p:cNvPr>
            <p:cNvSpPr/>
            <p:nvPr/>
          </p:nvSpPr>
          <p:spPr>
            <a:xfrm>
              <a:off x="3155752" y="3620957"/>
              <a:ext cx="1200150" cy="368300"/>
            </a:xfrm>
            <a:custGeom>
              <a:avLst/>
              <a:gdLst/>
              <a:ahLst/>
              <a:cxnLst/>
              <a:rect l="l" t="t" r="r" b="b"/>
              <a:pathLst>
                <a:path w="1308100" h="368300">
                  <a:moveTo>
                    <a:pt x="0" y="0"/>
                  </a:moveTo>
                  <a:lnTo>
                    <a:pt x="1308100" y="0"/>
                  </a:lnTo>
                  <a:lnTo>
                    <a:pt x="1308100" y="368300"/>
                  </a:lnTo>
                  <a:lnTo>
                    <a:pt x="0" y="368300"/>
                  </a:lnTo>
                  <a:lnTo>
                    <a:pt x="0" y="0"/>
                  </a:lnTo>
                  <a:close/>
                </a:path>
              </a:pathLst>
            </a:custGeom>
            <a:ln w="12700">
              <a:solidFill>
                <a:srgbClr val="BFBFBF"/>
              </a:solidFill>
            </a:ln>
          </p:spPr>
          <p:txBody>
            <a:bodyPr wrap="square" lIns="0" tIns="0" rIns="0" bIns="0" rtlCol="0">
              <a:noAutofit/>
            </a:bodyPr>
            <a:lstStyle/>
            <a:p>
              <a:endParaRPr>
                <a:latin typeface="+mn-ea"/>
                <a:cs typeface="+mn-ea"/>
                <a:sym typeface="+mn-lt"/>
              </a:endParaRPr>
            </a:p>
          </p:txBody>
        </p:sp>
        <p:sp>
          <p:nvSpPr>
            <p:cNvPr id="35" name="object 60">
              <a:extLst>
                <a:ext uri="{FF2B5EF4-FFF2-40B4-BE49-F238E27FC236}">
                  <a16:creationId xmlns:a16="http://schemas.microsoft.com/office/drawing/2014/main" id="{7DC97F52-FFF6-4E7E-9E0B-7FF1F31F1BD9}"/>
                </a:ext>
              </a:extLst>
            </p:cNvPr>
            <p:cNvSpPr txBox="1"/>
            <p:nvPr/>
          </p:nvSpPr>
          <p:spPr>
            <a:xfrm>
              <a:off x="3149402" y="3636159"/>
              <a:ext cx="1308100" cy="347345"/>
            </a:xfrm>
            <a:prstGeom prst="rect">
              <a:avLst/>
            </a:prstGeom>
          </p:spPr>
          <p:txBody>
            <a:bodyPr vert="horz" wrap="square" lIns="0" tIns="0" rIns="0" bIns="0" rtlCol="0">
              <a:noAutofit/>
            </a:bodyPr>
            <a:lstStyle/>
            <a:p>
              <a:pPr marL="422275">
                <a:lnSpc>
                  <a:spcPct val="100000"/>
                </a:lnSpc>
              </a:pPr>
              <a:r>
                <a:rPr dirty="0">
                  <a:solidFill>
                    <a:srgbClr val="BFBFBF"/>
                  </a:solidFill>
                  <a:latin typeface="+mn-ea"/>
                  <a:cs typeface="+mn-ea"/>
                  <a:sym typeface="+mn-lt"/>
                </a:rPr>
                <a:t>预测</a:t>
              </a:r>
              <a:endParaRPr>
                <a:latin typeface="+mn-ea"/>
                <a:cs typeface="+mn-ea"/>
                <a:sym typeface="+mn-lt"/>
              </a:endParaRPr>
            </a:p>
          </p:txBody>
        </p:sp>
        <p:sp>
          <p:nvSpPr>
            <p:cNvPr id="36" name="object 61">
              <a:extLst>
                <a:ext uri="{FF2B5EF4-FFF2-40B4-BE49-F238E27FC236}">
                  <a16:creationId xmlns:a16="http://schemas.microsoft.com/office/drawing/2014/main" id="{49AA263B-9C9C-4608-94B2-99DBA2F30B66}"/>
                </a:ext>
              </a:extLst>
            </p:cNvPr>
            <p:cNvSpPr/>
            <p:nvPr/>
          </p:nvSpPr>
          <p:spPr>
            <a:xfrm>
              <a:off x="4444802" y="3620957"/>
              <a:ext cx="1200150" cy="368300"/>
            </a:xfrm>
            <a:custGeom>
              <a:avLst/>
              <a:gdLst/>
              <a:ahLst/>
              <a:cxnLst/>
              <a:rect l="l" t="t" r="r" b="b"/>
              <a:pathLst>
                <a:path w="1054100" h="368300">
                  <a:moveTo>
                    <a:pt x="0" y="0"/>
                  </a:moveTo>
                  <a:lnTo>
                    <a:pt x="1054100" y="0"/>
                  </a:lnTo>
                  <a:lnTo>
                    <a:pt x="1054100" y="368300"/>
                  </a:lnTo>
                  <a:lnTo>
                    <a:pt x="0" y="368300"/>
                  </a:lnTo>
                  <a:lnTo>
                    <a:pt x="0" y="0"/>
                  </a:lnTo>
                  <a:close/>
                </a:path>
              </a:pathLst>
            </a:custGeom>
            <a:ln w="12700">
              <a:solidFill>
                <a:srgbClr val="BFBFBF"/>
              </a:solidFill>
            </a:ln>
          </p:spPr>
          <p:txBody>
            <a:bodyPr wrap="square" lIns="0" tIns="0" rIns="0" bIns="0" rtlCol="0">
              <a:noAutofit/>
            </a:bodyPr>
            <a:lstStyle/>
            <a:p>
              <a:endParaRPr>
                <a:latin typeface="+mn-ea"/>
                <a:cs typeface="+mn-ea"/>
                <a:sym typeface="+mn-lt"/>
              </a:endParaRPr>
            </a:p>
          </p:txBody>
        </p:sp>
        <p:sp>
          <p:nvSpPr>
            <p:cNvPr id="37" name="object 62">
              <a:extLst>
                <a:ext uri="{FF2B5EF4-FFF2-40B4-BE49-F238E27FC236}">
                  <a16:creationId xmlns:a16="http://schemas.microsoft.com/office/drawing/2014/main" id="{B38F4BD0-AF86-405B-81AC-266F64AB9442}"/>
                </a:ext>
              </a:extLst>
            </p:cNvPr>
            <p:cNvSpPr txBox="1"/>
            <p:nvPr/>
          </p:nvSpPr>
          <p:spPr>
            <a:xfrm>
              <a:off x="4584502" y="3636159"/>
              <a:ext cx="1054100" cy="334645"/>
            </a:xfrm>
            <a:prstGeom prst="rect">
              <a:avLst/>
            </a:prstGeom>
          </p:spPr>
          <p:txBody>
            <a:bodyPr vert="horz" wrap="square" lIns="0" tIns="0" rIns="0" bIns="0" rtlCol="0">
              <a:noAutofit/>
            </a:bodyPr>
            <a:lstStyle/>
            <a:p>
              <a:pPr marL="177165">
                <a:lnSpc>
                  <a:spcPct val="100000"/>
                </a:lnSpc>
              </a:pPr>
              <a:r>
                <a:rPr dirty="0">
                  <a:solidFill>
                    <a:srgbClr val="BFBFBF"/>
                  </a:solidFill>
                  <a:latin typeface="+mn-ea"/>
                  <a:cs typeface="+mn-ea"/>
                  <a:sym typeface="+mn-lt"/>
                </a:rPr>
                <a:t>供应链</a:t>
              </a:r>
              <a:endParaRPr>
                <a:latin typeface="+mn-ea"/>
                <a:cs typeface="+mn-ea"/>
                <a:sym typeface="+mn-lt"/>
              </a:endParaRPr>
            </a:p>
          </p:txBody>
        </p:sp>
        <p:sp>
          <p:nvSpPr>
            <p:cNvPr id="38" name="object 63">
              <a:extLst>
                <a:ext uri="{FF2B5EF4-FFF2-40B4-BE49-F238E27FC236}">
                  <a16:creationId xmlns:a16="http://schemas.microsoft.com/office/drawing/2014/main" id="{61F1F065-A694-418B-A58A-33CF2CA51314}"/>
                </a:ext>
              </a:extLst>
            </p:cNvPr>
            <p:cNvSpPr/>
            <p:nvPr/>
          </p:nvSpPr>
          <p:spPr>
            <a:xfrm>
              <a:off x="5771952" y="3620957"/>
              <a:ext cx="1181100" cy="368300"/>
            </a:xfrm>
            <a:custGeom>
              <a:avLst/>
              <a:gdLst/>
              <a:ahLst/>
              <a:cxnLst/>
              <a:rect l="l" t="t" r="r" b="b"/>
              <a:pathLst>
                <a:path w="1181100" h="368300">
                  <a:moveTo>
                    <a:pt x="0" y="0"/>
                  </a:moveTo>
                  <a:lnTo>
                    <a:pt x="1181100" y="0"/>
                  </a:lnTo>
                  <a:lnTo>
                    <a:pt x="1181100" y="368300"/>
                  </a:lnTo>
                  <a:lnTo>
                    <a:pt x="0" y="368300"/>
                  </a:lnTo>
                  <a:lnTo>
                    <a:pt x="0" y="0"/>
                  </a:lnTo>
                  <a:close/>
                </a:path>
              </a:pathLst>
            </a:custGeom>
            <a:ln w="12700">
              <a:solidFill>
                <a:srgbClr val="BFBFBF"/>
              </a:solidFill>
            </a:ln>
          </p:spPr>
          <p:txBody>
            <a:bodyPr wrap="square" lIns="0" tIns="0" rIns="0" bIns="0" rtlCol="0">
              <a:noAutofit/>
            </a:bodyPr>
            <a:lstStyle/>
            <a:p>
              <a:endParaRPr>
                <a:latin typeface="+mn-ea"/>
                <a:cs typeface="+mn-ea"/>
                <a:sym typeface="+mn-lt"/>
              </a:endParaRPr>
            </a:p>
          </p:txBody>
        </p:sp>
        <p:sp>
          <p:nvSpPr>
            <p:cNvPr id="39" name="object 64">
              <a:extLst>
                <a:ext uri="{FF2B5EF4-FFF2-40B4-BE49-F238E27FC236}">
                  <a16:creationId xmlns:a16="http://schemas.microsoft.com/office/drawing/2014/main" id="{DDF4BEA6-DD20-4DAC-9A3B-41B0668FD3F1}"/>
                </a:ext>
              </a:extLst>
            </p:cNvPr>
            <p:cNvSpPr txBox="1"/>
            <p:nvPr/>
          </p:nvSpPr>
          <p:spPr>
            <a:xfrm>
              <a:off x="5765602" y="3636159"/>
              <a:ext cx="1181100" cy="334645"/>
            </a:xfrm>
            <a:prstGeom prst="rect">
              <a:avLst/>
            </a:prstGeom>
          </p:spPr>
          <p:txBody>
            <a:bodyPr vert="horz" wrap="square" lIns="0" tIns="0" rIns="0" bIns="0" rtlCol="0">
              <a:noAutofit/>
            </a:bodyPr>
            <a:lstStyle/>
            <a:p>
              <a:pPr marL="125730">
                <a:lnSpc>
                  <a:spcPct val="100000"/>
                </a:lnSpc>
              </a:pPr>
              <a:r>
                <a:rPr dirty="0">
                  <a:solidFill>
                    <a:srgbClr val="BFBFBF"/>
                  </a:solidFill>
                  <a:latin typeface="+mn-ea"/>
                  <a:cs typeface="+mn-ea"/>
                  <a:sym typeface="+mn-lt"/>
                </a:rPr>
                <a:t>社交媒体</a:t>
              </a:r>
              <a:endParaRPr>
                <a:latin typeface="+mn-ea"/>
                <a:cs typeface="+mn-ea"/>
                <a:sym typeface="+mn-lt"/>
              </a:endParaRPr>
            </a:p>
          </p:txBody>
        </p:sp>
        <p:sp>
          <p:nvSpPr>
            <p:cNvPr id="40" name="object 65">
              <a:extLst>
                <a:ext uri="{FF2B5EF4-FFF2-40B4-BE49-F238E27FC236}">
                  <a16:creationId xmlns:a16="http://schemas.microsoft.com/office/drawing/2014/main" id="{ED790431-E455-4BE8-B6A0-7296F2B4F82C}"/>
                </a:ext>
              </a:extLst>
            </p:cNvPr>
            <p:cNvSpPr/>
            <p:nvPr/>
          </p:nvSpPr>
          <p:spPr>
            <a:xfrm>
              <a:off x="7080052" y="3620957"/>
              <a:ext cx="1181100" cy="368300"/>
            </a:xfrm>
            <a:custGeom>
              <a:avLst/>
              <a:gdLst/>
              <a:ahLst/>
              <a:cxnLst/>
              <a:rect l="l" t="t" r="r" b="b"/>
              <a:pathLst>
                <a:path w="1181100" h="368300">
                  <a:moveTo>
                    <a:pt x="0" y="0"/>
                  </a:moveTo>
                  <a:lnTo>
                    <a:pt x="1181100" y="0"/>
                  </a:lnTo>
                  <a:lnTo>
                    <a:pt x="1181100" y="368300"/>
                  </a:lnTo>
                  <a:lnTo>
                    <a:pt x="0" y="368300"/>
                  </a:lnTo>
                  <a:lnTo>
                    <a:pt x="0" y="0"/>
                  </a:lnTo>
                  <a:close/>
                </a:path>
              </a:pathLst>
            </a:custGeom>
            <a:ln w="12700">
              <a:solidFill>
                <a:srgbClr val="BFBFBF"/>
              </a:solidFill>
            </a:ln>
          </p:spPr>
          <p:txBody>
            <a:bodyPr wrap="square" lIns="0" tIns="0" rIns="0" bIns="0" rtlCol="0">
              <a:noAutofit/>
            </a:bodyPr>
            <a:lstStyle/>
            <a:p>
              <a:endParaRPr>
                <a:latin typeface="+mn-ea"/>
                <a:cs typeface="+mn-ea"/>
                <a:sym typeface="+mn-lt"/>
              </a:endParaRPr>
            </a:p>
          </p:txBody>
        </p:sp>
        <p:sp>
          <p:nvSpPr>
            <p:cNvPr id="41" name="object 66">
              <a:extLst>
                <a:ext uri="{FF2B5EF4-FFF2-40B4-BE49-F238E27FC236}">
                  <a16:creationId xmlns:a16="http://schemas.microsoft.com/office/drawing/2014/main" id="{609506C3-0E48-4B6D-B6C1-536CE7B448A8}"/>
                </a:ext>
              </a:extLst>
            </p:cNvPr>
            <p:cNvSpPr txBox="1"/>
            <p:nvPr/>
          </p:nvSpPr>
          <p:spPr>
            <a:xfrm>
              <a:off x="7073702" y="3636159"/>
              <a:ext cx="1181100" cy="334645"/>
            </a:xfrm>
            <a:prstGeom prst="rect">
              <a:avLst/>
            </a:prstGeom>
          </p:spPr>
          <p:txBody>
            <a:bodyPr vert="horz" wrap="square" lIns="0" tIns="0" rIns="0" bIns="0" rtlCol="0">
              <a:noAutofit/>
            </a:bodyPr>
            <a:lstStyle/>
            <a:p>
              <a:pPr marL="352425">
                <a:lnSpc>
                  <a:spcPct val="100000"/>
                </a:lnSpc>
              </a:pPr>
              <a:r>
                <a:rPr dirty="0">
                  <a:solidFill>
                    <a:srgbClr val="BFBFBF"/>
                  </a:solidFill>
                  <a:latin typeface="+mn-ea"/>
                  <a:cs typeface="+mn-ea"/>
                  <a:sym typeface="+mn-lt"/>
                </a:rPr>
                <a:t>版权</a:t>
              </a:r>
              <a:endParaRPr>
                <a:latin typeface="+mn-ea"/>
                <a:cs typeface="+mn-ea"/>
                <a:sym typeface="+mn-lt"/>
              </a:endParaRPr>
            </a:p>
          </p:txBody>
        </p:sp>
        <p:sp>
          <p:nvSpPr>
            <p:cNvPr id="42" name="object 67">
              <a:extLst>
                <a:ext uri="{FF2B5EF4-FFF2-40B4-BE49-F238E27FC236}">
                  <a16:creationId xmlns:a16="http://schemas.microsoft.com/office/drawing/2014/main" id="{F7CD1A04-C6F8-4D26-BC1B-0B1827786AC9}"/>
                </a:ext>
              </a:extLst>
            </p:cNvPr>
            <p:cNvSpPr/>
            <p:nvPr/>
          </p:nvSpPr>
          <p:spPr>
            <a:xfrm>
              <a:off x="8375452" y="3620957"/>
              <a:ext cx="1181100" cy="368300"/>
            </a:xfrm>
            <a:custGeom>
              <a:avLst/>
              <a:gdLst/>
              <a:ahLst/>
              <a:cxnLst/>
              <a:rect l="l" t="t" r="r" b="b"/>
              <a:pathLst>
                <a:path w="1181100" h="368300">
                  <a:moveTo>
                    <a:pt x="0" y="0"/>
                  </a:moveTo>
                  <a:lnTo>
                    <a:pt x="1181100" y="0"/>
                  </a:lnTo>
                  <a:lnTo>
                    <a:pt x="1181100" y="368300"/>
                  </a:lnTo>
                  <a:lnTo>
                    <a:pt x="0" y="368300"/>
                  </a:lnTo>
                  <a:lnTo>
                    <a:pt x="0" y="0"/>
                  </a:lnTo>
                  <a:close/>
                </a:path>
              </a:pathLst>
            </a:custGeom>
            <a:ln w="12700">
              <a:solidFill>
                <a:srgbClr val="BFBFBF"/>
              </a:solidFill>
            </a:ln>
          </p:spPr>
          <p:txBody>
            <a:bodyPr wrap="square" lIns="0" tIns="0" rIns="0" bIns="0" rtlCol="0">
              <a:noAutofit/>
            </a:bodyPr>
            <a:lstStyle/>
            <a:p>
              <a:endParaRPr>
                <a:latin typeface="+mn-ea"/>
                <a:cs typeface="+mn-ea"/>
                <a:sym typeface="+mn-lt"/>
              </a:endParaRPr>
            </a:p>
          </p:txBody>
        </p:sp>
        <p:sp>
          <p:nvSpPr>
            <p:cNvPr id="43" name="object 68">
              <a:extLst>
                <a:ext uri="{FF2B5EF4-FFF2-40B4-BE49-F238E27FC236}">
                  <a16:creationId xmlns:a16="http://schemas.microsoft.com/office/drawing/2014/main" id="{12BB32F9-30BF-424E-B36E-FA3273335362}"/>
                </a:ext>
              </a:extLst>
            </p:cNvPr>
            <p:cNvSpPr txBox="1"/>
            <p:nvPr/>
          </p:nvSpPr>
          <p:spPr>
            <a:xfrm>
              <a:off x="8381802" y="3636159"/>
              <a:ext cx="1181100" cy="334645"/>
            </a:xfrm>
            <a:prstGeom prst="rect">
              <a:avLst/>
            </a:prstGeom>
          </p:spPr>
          <p:txBody>
            <a:bodyPr vert="horz" wrap="square" lIns="0" tIns="0" rIns="0" bIns="0" rtlCol="0">
              <a:noAutofit/>
            </a:bodyPr>
            <a:lstStyle/>
            <a:p>
              <a:pPr marL="350520">
                <a:lnSpc>
                  <a:spcPct val="100000"/>
                </a:lnSpc>
              </a:pPr>
              <a:r>
                <a:rPr dirty="0">
                  <a:solidFill>
                    <a:srgbClr val="BFBFBF"/>
                  </a:solidFill>
                  <a:latin typeface="+mn-ea"/>
                  <a:cs typeface="+mn-ea"/>
                  <a:sym typeface="+mn-lt"/>
                </a:rPr>
                <a:t>电商</a:t>
              </a:r>
              <a:endParaRPr>
                <a:latin typeface="+mn-ea"/>
                <a:cs typeface="+mn-ea"/>
                <a:sym typeface="+mn-lt"/>
              </a:endParaRPr>
            </a:p>
          </p:txBody>
        </p:sp>
        <p:sp>
          <p:nvSpPr>
            <p:cNvPr id="44" name="object 69">
              <a:extLst>
                <a:ext uri="{FF2B5EF4-FFF2-40B4-BE49-F238E27FC236}">
                  <a16:creationId xmlns:a16="http://schemas.microsoft.com/office/drawing/2014/main" id="{0C4A5E4F-C6C4-42F1-80AB-1C4826AFE1A5}"/>
                </a:ext>
              </a:extLst>
            </p:cNvPr>
            <p:cNvSpPr/>
            <p:nvPr/>
          </p:nvSpPr>
          <p:spPr>
            <a:xfrm>
              <a:off x="9683552" y="3620957"/>
              <a:ext cx="1181100" cy="368300"/>
            </a:xfrm>
            <a:custGeom>
              <a:avLst/>
              <a:gdLst/>
              <a:ahLst/>
              <a:cxnLst/>
              <a:rect l="l" t="t" r="r" b="b"/>
              <a:pathLst>
                <a:path w="1181100" h="368300">
                  <a:moveTo>
                    <a:pt x="0" y="0"/>
                  </a:moveTo>
                  <a:lnTo>
                    <a:pt x="1181100" y="0"/>
                  </a:lnTo>
                  <a:lnTo>
                    <a:pt x="1181100" y="368300"/>
                  </a:lnTo>
                  <a:lnTo>
                    <a:pt x="0" y="368300"/>
                  </a:lnTo>
                  <a:lnTo>
                    <a:pt x="0" y="0"/>
                  </a:lnTo>
                  <a:close/>
                </a:path>
              </a:pathLst>
            </a:custGeom>
            <a:ln w="12700">
              <a:solidFill>
                <a:srgbClr val="BFBFBF"/>
              </a:solidFill>
            </a:ln>
          </p:spPr>
          <p:txBody>
            <a:bodyPr wrap="square" lIns="0" tIns="0" rIns="0" bIns="0" rtlCol="0">
              <a:noAutofit/>
            </a:bodyPr>
            <a:lstStyle/>
            <a:p>
              <a:endParaRPr>
                <a:latin typeface="+mn-ea"/>
                <a:cs typeface="+mn-ea"/>
                <a:sym typeface="+mn-lt"/>
              </a:endParaRPr>
            </a:p>
          </p:txBody>
        </p:sp>
        <p:sp>
          <p:nvSpPr>
            <p:cNvPr id="45" name="object 70">
              <a:extLst>
                <a:ext uri="{FF2B5EF4-FFF2-40B4-BE49-F238E27FC236}">
                  <a16:creationId xmlns:a16="http://schemas.microsoft.com/office/drawing/2014/main" id="{87FD523A-4110-45D8-8A05-584B7975801D}"/>
                </a:ext>
              </a:extLst>
            </p:cNvPr>
            <p:cNvSpPr txBox="1"/>
            <p:nvPr/>
          </p:nvSpPr>
          <p:spPr>
            <a:xfrm>
              <a:off x="9677202" y="3636159"/>
              <a:ext cx="1181100" cy="334645"/>
            </a:xfrm>
            <a:prstGeom prst="rect">
              <a:avLst/>
            </a:prstGeom>
          </p:spPr>
          <p:txBody>
            <a:bodyPr vert="horz" wrap="square" lIns="0" tIns="0" rIns="0" bIns="0" rtlCol="0">
              <a:noAutofit/>
            </a:bodyPr>
            <a:lstStyle/>
            <a:p>
              <a:pPr marL="361315">
                <a:lnSpc>
                  <a:spcPct val="100000"/>
                </a:lnSpc>
              </a:pPr>
              <a:r>
                <a:rPr dirty="0">
                  <a:solidFill>
                    <a:srgbClr val="BFBFBF"/>
                  </a:solidFill>
                  <a:latin typeface="+mn-ea"/>
                  <a:cs typeface="+mn-ea"/>
                  <a:sym typeface="+mn-lt"/>
                </a:rPr>
                <a:t>体育</a:t>
              </a:r>
              <a:endParaRPr>
                <a:latin typeface="+mn-ea"/>
                <a:cs typeface="+mn-ea"/>
                <a:sym typeface="+mn-lt"/>
              </a:endParaRPr>
            </a:p>
          </p:txBody>
        </p:sp>
        <p:sp>
          <p:nvSpPr>
            <p:cNvPr id="46" name="object 71">
              <a:extLst>
                <a:ext uri="{FF2B5EF4-FFF2-40B4-BE49-F238E27FC236}">
                  <a16:creationId xmlns:a16="http://schemas.microsoft.com/office/drawing/2014/main" id="{DE9983C3-36A3-47C1-9002-368C5A2EA855}"/>
                </a:ext>
              </a:extLst>
            </p:cNvPr>
            <p:cNvSpPr/>
            <p:nvPr/>
          </p:nvSpPr>
          <p:spPr>
            <a:xfrm>
              <a:off x="3155752" y="3125657"/>
              <a:ext cx="1181100" cy="368300"/>
            </a:xfrm>
            <a:custGeom>
              <a:avLst/>
              <a:gdLst/>
              <a:ahLst/>
              <a:cxnLst/>
              <a:rect l="l" t="t" r="r" b="b"/>
              <a:pathLst>
                <a:path w="1181100" h="368300">
                  <a:moveTo>
                    <a:pt x="0" y="0"/>
                  </a:moveTo>
                  <a:lnTo>
                    <a:pt x="1181100" y="0"/>
                  </a:lnTo>
                  <a:lnTo>
                    <a:pt x="1181100" y="368300"/>
                  </a:lnTo>
                  <a:lnTo>
                    <a:pt x="0" y="368300"/>
                  </a:lnTo>
                  <a:lnTo>
                    <a:pt x="0" y="0"/>
                  </a:lnTo>
                  <a:close/>
                </a:path>
              </a:pathLst>
            </a:custGeom>
            <a:ln w="12700">
              <a:solidFill>
                <a:srgbClr val="BFBFBF"/>
              </a:solidFill>
            </a:ln>
          </p:spPr>
          <p:txBody>
            <a:bodyPr wrap="square" lIns="0" tIns="0" rIns="0" bIns="0" rtlCol="0">
              <a:noAutofit/>
            </a:bodyPr>
            <a:lstStyle/>
            <a:p>
              <a:endParaRPr>
                <a:latin typeface="+mn-ea"/>
                <a:cs typeface="+mn-ea"/>
                <a:sym typeface="+mn-lt"/>
              </a:endParaRPr>
            </a:p>
          </p:txBody>
        </p:sp>
        <p:sp>
          <p:nvSpPr>
            <p:cNvPr id="47" name="object 72">
              <a:extLst>
                <a:ext uri="{FF2B5EF4-FFF2-40B4-BE49-F238E27FC236}">
                  <a16:creationId xmlns:a16="http://schemas.microsoft.com/office/drawing/2014/main" id="{DD8D362B-5FE8-479D-9175-4762418DFB16}"/>
                </a:ext>
              </a:extLst>
            </p:cNvPr>
            <p:cNvSpPr txBox="1"/>
            <p:nvPr/>
          </p:nvSpPr>
          <p:spPr>
            <a:xfrm>
              <a:off x="3149402" y="3196527"/>
              <a:ext cx="1181100" cy="278765"/>
            </a:xfrm>
            <a:prstGeom prst="rect">
              <a:avLst/>
            </a:prstGeom>
          </p:spPr>
          <p:txBody>
            <a:bodyPr vert="horz" wrap="square" lIns="0" tIns="0" rIns="0" bIns="0" rtlCol="0">
              <a:noAutofit/>
            </a:bodyPr>
            <a:lstStyle/>
            <a:p>
              <a:pPr marL="130175">
                <a:lnSpc>
                  <a:spcPct val="100000"/>
                </a:lnSpc>
              </a:pPr>
              <a:endParaRPr dirty="0">
                <a:latin typeface="+mn-ea"/>
                <a:cs typeface="+mn-ea"/>
                <a:sym typeface="+mn-lt"/>
              </a:endParaRPr>
            </a:p>
          </p:txBody>
        </p:sp>
        <p:sp>
          <p:nvSpPr>
            <p:cNvPr id="56" name="object 82">
              <a:extLst>
                <a:ext uri="{FF2B5EF4-FFF2-40B4-BE49-F238E27FC236}">
                  <a16:creationId xmlns:a16="http://schemas.microsoft.com/office/drawing/2014/main" id="{220468A4-B22E-48DD-9448-E2E25DB695FE}"/>
                </a:ext>
              </a:extLst>
            </p:cNvPr>
            <p:cNvSpPr/>
            <p:nvPr/>
          </p:nvSpPr>
          <p:spPr>
            <a:xfrm>
              <a:off x="4457502" y="3106607"/>
              <a:ext cx="1181100" cy="368300"/>
            </a:xfrm>
            <a:custGeom>
              <a:avLst/>
              <a:gdLst/>
              <a:ahLst/>
              <a:cxnLst/>
              <a:rect l="l" t="t" r="r" b="b"/>
              <a:pathLst>
                <a:path w="1181100" h="368300">
                  <a:moveTo>
                    <a:pt x="0" y="368300"/>
                  </a:moveTo>
                  <a:lnTo>
                    <a:pt x="1181100" y="368300"/>
                  </a:lnTo>
                  <a:lnTo>
                    <a:pt x="1181100" y="0"/>
                  </a:lnTo>
                  <a:lnTo>
                    <a:pt x="0" y="0"/>
                  </a:lnTo>
                  <a:lnTo>
                    <a:pt x="0" y="368300"/>
                  </a:lnTo>
                  <a:close/>
                </a:path>
              </a:pathLst>
            </a:custGeom>
            <a:solidFill>
              <a:srgbClr val="D9D9D9"/>
            </a:solidFill>
          </p:spPr>
          <p:txBody>
            <a:bodyPr wrap="square" lIns="0" tIns="0" rIns="0" bIns="0" rtlCol="0">
              <a:noAutofit/>
            </a:bodyPr>
            <a:lstStyle/>
            <a:p>
              <a:endParaRPr>
                <a:latin typeface="+mn-ea"/>
                <a:cs typeface="+mn-ea"/>
                <a:sym typeface="+mn-lt"/>
              </a:endParaRPr>
            </a:p>
          </p:txBody>
        </p:sp>
        <p:sp>
          <p:nvSpPr>
            <p:cNvPr id="57" name="object 83">
              <a:extLst>
                <a:ext uri="{FF2B5EF4-FFF2-40B4-BE49-F238E27FC236}">
                  <a16:creationId xmlns:a16="http://schemas.microsoft.com/office/drawing/2014/main" id="{5F2AD1FA-1FEE-4010-A6BE-2558CAEC7648}"/>
                </a:ext>
              </a:extLst>
            </p:cNvPr>
            <p:cNvSpPr txBox="1"/>
            <p:nvPr/>
          </p:nvSpPr>
          <p:spPr>
            <a:xfrm>
              <a:off x="4575674" y="3128350"/>
              <a:ext cx="939800" cy="301625"/>
            </a:xfrm>
            <a:prstGeom prst="rect">
              <a:avLst/>
            </a:prstGeom>
          </p:spPr>
          <p:txBody>
            <a:bodyPr vert="horz" wrap="square" lIns="0" tIns="0" rIns="0" bIns="0" rtlCol="0">
              <a:noAutofit/>
            </a:bodyPr>
            <a:lstStyle/>
            <a:p>
              <a:pPr marL="12700">
                <a:lnSpc>
                  <a:spcPct val="100000"/>
                </a:lnSpc>
              </a:pPr>
              <a:r>
                <a:rPr dirty="0">
                  <a:solidFill>
                    <a:srgbClr val="0F253F"/>
                  </a:solidFill>
                  <a:latin typeface="+mn-ea"/>
                  <a:cs typeface="+mn-ea"/>
                  <a:sym typeface="+mn-lt"/>
                </a:rPr>
                <a:t>社交通讯</a:t>
              </a:r>
              <a:endParaRPr dirty="0">
                <a:latin typeface="+mn-ea"/>
                <a:cs typeface="+mn-ea"/>
                <a:sym typeface="+mn-lt"/>
              </a:endParaRPr>
            </a:p>
          </p:txBody>
        </p:sp>
        <p:sp>
          <p:nvSpPr>
            <p:cNvPr id="58" name="object 84">
              <a:extLst>
                <a:ext uri="{FF2B5EF4-FFF2-40B4-BE49-F238E27FC236}">
                  <a16:creationId xmlns:a16="http://schemas.microsoft.com/office/drawing/2014/main" id="{5135085C-ABDE-4455-BBD4-D4C85EEFC3B4}"/>
                </a:ext>
              </a:extLst>
            </p:cNvPr>
            <p:cNvSpPr/>
            <p:nvPr/>
          </p:nvSpPr>
          <p:spPr>
            <a:xfrm>
              <a:off x="5765602" y="3106607"/>
              <a:ext cx="1181100" cy="368300"/>
            </a:xfrm>
            <a:custGeom>
              <a:avLst/>
              <a:gdLst/>
              <a:ahLst/>
              <a:cxnLst/>
              <a:rect l="l" t="t" r="r" b="b"/>
              <a:pathLst>
                <a:path w="1181100" h="368300">
                  <a:moveTo>
                    <a:pt x="0" y="368300"/>
                  </a:moveTo>
                  <a:lnTo>
                    <a:pt x="1181100" y="368300"/>
                  </a:lnTo>
                  <a:lnTo>
                    <a:pt x="1181100" y="0"/>
                  </a:lnTo>
                  <a:lnTo>
                    <a:pt x="0" y="0"/>
                  </a:lnTo>
                  <a:lnTo>
                    <a:pt x="0" y="368300"/>
                  </a:lnTo>
                  <a:close/>
                </a:path>
              </a:pathLst>
            </a:custGeom>
            <a:solidFill>
              <a:srgbClr val="D9D9D9"/>
            </a:solidFill>
          </p:spPr>
          <p:txBody>
            <a:bodyPr wrap="square" lIns="0" tIns="0" rIns="0" bIns="0" rtlCol="0">
              <a:noAutofit/>
            </a:bodyPr>
            <a:lstStyle/>
            <a:p>
              <a:endParaRPr>
                <a:latin typeface="+mn-ea"/>
                <a:cs typeface="+mn-ea"/>
                <a:sym typeface="+mn-lt"/>
              </a:endParaRPr>
            </a:p>
          </p:txBody>
        </p:sp>
        <p:sp>
          <p:nvSpPr>
            <p:cNvPr id="59" name="object 85">
              <a:extLst>
                <a:ext uri="{FF2B5EF4-FFF2-40B4-BE49-F238E27FC236}">
                  <a16:creationId xmlns:a16="http://schemas.microsoft.com/office/drawing/2014/main" id="{03F2DBF0-912F-4302-9069-6655E0BF7434}"/>
                </a:ext>
              </a:extLst>
            </p:cNvPr>
            <p:cNvSpPr txBox="1"/>
            <p:nvPr/>
          </p:nvSpPr>
          <p:spPr>
            <a:xfrm>
              <a:off x="5996044" y="3128350"/>
              <a:ext cx="711200" cy="301625"/>
            </a:xfrm>
            <a:prstGeom prst="rect">
              <a:avLst/>
            </a:prstGeom>
          </p:spPr>
          <p:txBody>
            <a:bodyPr vert="horz" wrap="square" lIns="0" tIns="0" rIns="0" bIns="0" rtlCol="0">
              <a:noAutofit/>
            </a:bodyPr>
            <a:lstStyle/>
            <a:p>
              <a:pPr marL="12700">
                <a:lnSpc>
                  <a:spcPct val="100000"/>
                </a:lnSpc>
              </a:pPr>
              <a:r>
                <a:rPr dirty="0">
                  <a:solidFill>
                    <a:srgbClr val="0F253F"/>
                  </a:solidFill>
                  <a:latin typeface="+mn-ea"/>
                  <a:cs typeface="+mn-ea"/>
                  <a:sym typeface="+mn-lt"/>
                </a:rPr>
                <a:t>物联网</a:t>
              </a:r>
              <a:endParaRPr>
                <a:latin typeface="+mn-ea"/>
                <a:cs typeface="+mn-ea"/>
                <a:sym typeface="+mn-lt"/>
              </a:endParaRPr>
            </a:p>
          </p:txBody>
        </p:sp>
        <p:sp>
          <p:nvSpPr>
            <p:cNvPr id="60" name="object 86">
              <a:extLst>
                <a:ext uri="{FF2B5EF4-FFF2-40B4-BE49-F238E27FC236}">
                  <a16:creationId xmlns:a16="http://schemas.microsoft.com/office/drawing/2014/main" id="{3C201CFF-D3AC-42D1-A521-D7A799526243}"/>
                </a:ext>
              </a:extLst>
            </p:cNvPr>
            <p:cNvSpPr/>
            <p:nvPr/>
          </p:nvSpPr>
          <p:spPr>
            <a:xfrm>
              <a:off x="7073702" y="3106607"/>
              <a:ext cx="1181100" cy="368300"/>
            </a:xfrm>
            <a:custGeom>
              <a:avLst/>
              <a:gdLst/>
              <a:ahLst/>
              <a:cxnLst/>
              <a:rect l="l" t="t" r="r" b="b"/>
              <a:pathLst>
                <a:path w="1181100" h="368300">
                  <a:moveTo>
                    <a:pt x="0" y="368300"/>
                  </a:moveTo>
                  <a:lnTo>
                    <a:pt x="1181100" y="368300"/>
                  </a:lnTo>
                  <a:lnTo>
                    <a:pt x="1181100" y="0"/>
                  </a:lnTo>
                  <a:lnTo>
                    <a:pt x="0" y="0"/>
                  </a:lnTo>
                  <a:lnTo>
                    <a:pt x="0" y="368300"/>
                  </a:lnTo>
                  <a:close/>
                </a:path>
              </a:pathLst>
            </a:custGeom>
            <a:solidFill>
              <a:srgbClr val="D9D9D9"/>
            </a:solidFill>
          </p:spPr>
          <p:txBody>
            <a:bodyPr wrap="square" lIns="0" tIns="0" rIns="0" bIns="0" rtlCol="0">
              <a:noAutofit/>
            </a:bodyPr>
            <a:lstStyle/>
            <a:p>
              <a:endParaRPr>
                <a:latin typeface="+mn-ea"/>
                <a:cs typeface="+mn-ea"/>
                <a:sym typeface="+mn-lt"/>
              </a:endParaRPr>
            </a:p>
          </p:txBody>
        </p:sp>
        <p:sp>
          <p:nvSpPr>
            <p:cNvPr id="61" name="object 87">
              <a:extLst>
                <a:ext uri="{FF2B5EF4-FFF2-40B4-BE49-F238E27FC236}">
                  <a16:creationId xmlns:a16="http://schemas.microsoft.com/office/drawing/2014/main" id="{6A97E49E-7F27-48BC-B1BF-88CDAB588BEB}"/>
                </a:ext>
              </a:extLst>
            </p:cNvPr>
            <p:cNvSpPr txBox="1"/>
            <p:nvPr/>
          </p:nvSpPr>
          <p:spPr>
            <a:xfrm>
              <a:off x="7416412" y="3128350"/>
              <a:ext cx="482600" cy="301625"/>
            </a:xfrm>
            <a:prstGeom prst="rect">
              <a:avLst/>
            </a:prstGeom>
          </p:spPr>
          <p:txBody>
            <a:bodyPr vert="horz" wrap="square" lIns="0" tIns="0" rIns="0" bIns="0" rtlCol="0">
              <a:noAutofit/>
            </a:bodyPr>
            <a:lstStyle/>
            <a:p>
              <a:pPr marL="12700">
                <a:lnSpc>
                  <a:spcPct val="100000"/>
                </a:lnSpc>
              </a:pPr>
              <a:r>
                <a:rPr dirty="0">
                  <a:solidFill>
                    <a:srgbClr val="0F253F"/>
                  </a:solidFill>
                  <a:latin typeface="+mn-ea"/>
                  <a:cs typeface="+mn-ea"/>
                  <a:sym typeface="+mn-lt"/>
                </a:rPr>
                <a:t>能源</a:t>
              </a:r>
              <a:endParaRPr>
                <a:latin typeface="+mn-ea"/>
                <a:cs typeface="+mn-ea"/>
                <a:sym typeface="+mn-lt"/>
              </a:endParaRPr>
            </a:p>
          </p:txBody>
        </p:sp>
        <p:sp>
          <p:nvSpPr>
            <p:cNvPr id="62" name="object 88">
              <a:extLst>
                <a:ext uri="{FF2B5EF4-FFF2-40B4-BE49-F238E27FC236}">
                  <a16:creationId xmlns:a16="http://schemas.microsoft.com/office/drawing/2014/main" id="{7CB1372A-7DA4-4698-A65B-4CAE53F7C196}"/>
                </a:ext>
              </a:extLst>
            </p:cNvPr>
            <p:cNvSpPr/>
            <p:nvPr/>
          </p:nvSpPr>
          <p:spPr>
            <a:xfrm>
              <a:off x="8381802" y="3106607"/>
              <a:ext cx="1181100" cy="368300"/>
            </a:xfrm>
            <a:custGeom>
              <a:avLst/>
              <a:gdLst/>
              <a:ahLst/>
              <a:cxnLst/>
              <a:rect l="l" t="t" r="r" b="b"/>
              <a:pathLst>
                <a:path w="1181100" h="368300">
                  <a:moveTo>
                    <a:pt x="0" y="368300"/>
                  </a:moveTo>
                  <a:lnTo>
                    <a:pt x="1181100" y="368300"/>
                  </a:lnTo>
                  <a:lnTo>
                    <a:pt x="1181100" y="0"/>
                  </a:lnTo>
                  <a:lnTo>
                    <a:pt x="0" y="0"/>
                  </a:lnTo>
                  <a:lnTo>
                    <a:pt x="0" y="368300"/>
                  </a:lnTo>
                  <a:close/>
                </a:path>
              </a:pathLst>
            </a:custGeom>
            <a:solidFill>
              <a:srgbClr val="D9D9D9"/>
            </a:solidFill>
          </p:spPr>
          <p:txBody>
            <a:bodyPr wrap="square" lIns="0" tIns="0" rIns="0" bIns="0" rtlCol="0">
              <a:noAutofit/>
            </a:bodyPr>
            <a:lstStyle/>
            <a:p>
              <a:endParaRPr>
                <a:latin typeface="+mn-ea"/>
                <a:cs typeface="+mn-ea"/>
                <a:sym typeface="+mn-lt"/>
              </a:endParaRPr>
            </a:p>
          </p:txBody>
        </p:sp>
        <p:sp>
          <p:nvSpPr>
            <p:cNvPr id="63" name="object 89">
              <a:extLst>
                <a:ext uri="{FF2B5EF4-FFF2-40B4-BE49-F238E27FC236}">
                  <a16:creationId xmlns:a16="http://schemas.microsoft.com/office/drawing/2014/main" id="{7466CC50-E428-4577-ADFC-7CBBD5C3DC83}"/>
                </a:ext>
              </a:extLst>
            </p:cNvPr>
            <p:cNvSpPr txBox="1"/>
            <p:nvPr/>
          </p:nvSpPr>
          <p:spPr>
            <a:xfrm>
              <a:off x="8722470" y="3128350"/>
              <a:ext cx="482600" cy="301625"/>
            </a:xfrm>
            <a:prstGeom prst="rect">
              <a:avLst/>
            </a:prstGeom>
          </p:spPr>
          <p:txBody>
            <a:bodyPr vert="horz" wrap="square" lIns="0" tIns="0" rIns="0" bIns="0" rtlCol="0">
              <a:noAutofit/>
            </a:bodyPr>
            <a:lstStyle/>
            <a:p>
              <a:pPr marL="12700">
                <a:lnSpc>
                  <a:spcPct val="100000"/>
                </a:lnSpc>
              </a:pPr>
              <a:r>
                <a:rPr dirty="0">
                  <a:solidFill>
                    <a:srgbClr val="0F253F"/>
                  </a:solidFill>
                  <a:latin typeface="+mn-ea"/>
                  <a:cs typeface="+mn-ea"/>
                  <a:sym typeface="+mn-lt"/>
                </a:rPr>
                <a:t>游戏</a:t>
              </a:r>
              <a:endParaRPr>
                <a:latin typeface="+mn-ea"/>
                <a:cs typeface="+mn-ea"/>
                <a:sym typeface="+mn-lt"/>
              </a:endParaRPr>
            </a:p>
          </p:txBody>
        </p:sp>
        <p:sp>
          <p:nvSpPr>
            <p:cNvPr id="64" name="object 90">
              <a:extLst>
                <a:ext uri="{FF2B5EF4-FFF2-40B4-BE49-F238E27FC236}">
                  <a16:creationId xmlns:a16="http://schemas.microsoft.com/office/drawing/2014/main" id="{F2B83FD0-A6B1-4378-90E1-1A0DA7B99390}"/>
                </a:ext>
              </a:extLst>
            </p:cNvPr>
            <p:cNvSpPr/>
            <p:nvPr/>
          </p:nvSpPr>
          <p:spPr>
            <a:xfrm>
              <a:off x="9677202" y="3106607"/>
              <a:ext cx="1181100" cy="368300"/>
            </a:xfrm>
            <a:custGeom>
              <a:avLst/>
              <a:gdLst/>
              <a:ahLst/>
              <a:cxnLst/>
              <a:rect l="l" t="t" r="r" b="b"/>
              <a:pathLst>
                <a:path w="1181100" h="368300">
                  <a:moveTo>
                    <a:pt x="0" y="368300"/>
                  </a:moveTo>
                  <a:lnTo>
                    <a:pt x="1181100" y="368300"/>
                  </a:lnTo>
                  <a:lnTo>
                    <a:pt x="1181100" y="0"/>
                  </a:lnTo>
                  <a:lnTo>
                    <a:pt x="0" y="0"/>
                  </a:lnTo>
                  <a:lnTo>
                    <a:pt x="0" y="368300"/>
                  </a:lnTo>
                  <a:close/>
                </a:path>
              </a:pathLst>
            </a:custGeom>
            <a:solidFill>
              <a:srgbClr val="D9D9D9"/>
            </a:solidFill>
          </p:spPr>
          <p:txBody>
            <a:bodyPr wrap="square" lIns="0" tIns="0" rIns="0" bIns="0" rtlCol="0">
              <a:noAutofit/>
            </a:bodyPr>
            <a:lstStyle/>
            <a:p>
              <a:endParaRPr>
                <a:latin typeface="+mn-ea"/>
                <a:cs typeface="+mn-ea"/>
                <a:sym typeface="+mn-lt"/>
              </a:endParaRPr>
            </a:p>
          </p:txBody>
        </p:sp>
        <p:sp>
          <p:nvSpPr>
            <p:cNvPr id="65" name="object 91">
              <a:extLst>
                <a:ext uri="{FF2B5EF4-FFF2-40B4-BE49-F238E27FC236}">
                  <a16:creationId xmlns:a16="http://schemas.microsoft.com/office/drawing/2014/main" id="{6F176D51-3632-4E03-A149-48CC3D04C1FF}"/>
                </a:ext>
              </a:extLst>
            </p:cNvPr>
            <p:cNvSpPr txBox="1"/>
            <p:nvPr/>
          </p:nvSpPr>
          <p:spPr>
            <a:xfrm>
              <a:off x="9914238" y="3128350"/>
              <a:ext cx="711200" cy="301625"/>
            </a:xfrm>
            <a:prstGeom prst="rect">
              <a:avLst/>
            </a:prstGeom>
          </p:spPr>
          <p:txBody>
            <a:bodyPr vert="horz" wrap="square" lIns="0" tIns="0" rIns="0" bIns="0" rtlCol="0">
              <a:noAutofit/>
            </a:bodyPr>
            <a:lstStyle/>
            <a:p>
              <a:pPr marL="12700">
                <a:lnSpc>
                  <a:spcPct val="100000"/>
                </a:lnSpc>
              </a:pPr>
              <a:r>
                <a:rPr dirty="0">
                  <a:solidFill>
                    <a:srgbClr val="0F253F"/>
                  </a:solidFill>
                  <a:latin typeface="+mn-ea"/>
                  <a:cs typeface="+mn-ea"/>
                  <a:sym typeface="+mn-lt"/>
                </a:rPr>
                <a:t>不动产</a:t>
              </a:r>
              <a:endParaRPr>
                <a:latin typeface="+mn-ea"/>
                <a:cs typeface="+mn-ea"/>
                <a:sym typeface="+mn-lt"/>
              </a:endParaRPr>
            </a:p>
          </p:txBody>
        </p:sp>
        <p:sp>
          <p:nvSpPr>
            <p:cNvPr id="66" name="object 92">
              <a:extLst>
                <a:ext uri="{FF2B5EF4-FFF2-40B4-BE49-F238E27FC236}">
                  <a16:creationId xmlns:a16="http://schemas.microsoft.com/office/drawing/2014/main" id="{3F656A5D-C1B2-42EF-8552-C890FA1D85B1}"/>
                </a:ext>
              </a:extLst>
            </p:cNvPr>
            <p:cNvSpPr/>
            <p:nvPr/>
          </p:nvSpPr>
          <p:spPr>
            <a:xfrm>
              <a:off x="3149402" y="3601907"/>
              <a:ext cx="1193800" cy="381000"/>
            </a:xfrm>
            <a:custGeom>
              <a:avLst/>
              <a:gdLst/>
              <a:ahLst/>
              <a:cxnLst/>
              <a:rect l="l" t="t" r="r" b="b"/>
              <a:pathLst>
                <a:path w="1308100" h="381000">
                  <a:moveTo>
                    <a:pt x="0" y="381000"/>
                  </a:moveTo>
                  <a:lnTo>
                    <a:pt x="1308100" y="381000"/>
                  </a:lnTo>
                  <a:lnTo>
                    <a:pt x="1308100" y="0"/>
                  </a:lnTo>
                  <a:lnTo>
                    <a:pt x="0" y="0"/>
                  </a:lnTo>
                  <a:lnTo>
                    <a:pt x="0" y="381000"/>
                  </a:lnTo>
                  <a:close/>
                </a:path>
              </a:pathLst>
            </a:custGeom>
            <a:solidFill>
              <a:srgbClr val="D9D9D9"/>
            </a:solidFill>
          </p:spPr>
          <p:txBody>
            <a:bodyPr wrap="square" lIns="0" tIns="0" rIns="0" bIns="0" rtlCol="0">
              <a:noAutofit/>
            </a:bodyPr>
            <a:lstStyle/>
            <a:p>
              <a:endParaRPr>
                <a:latin typeface="+mn-ea"/>
                <a:cs typeface="+mn-ea"/>
                <a:sym typeface="+mn-lt"/>
              </a:endParaRPr>
            </a:p>
          </p:txBody>
        </p:sp>
        <p:sp>
          <p:nvSpPr>
            <p:cNvPr id="67" name="object 93">
              <a:extLst>
                <a:ext uri="{FF2B5EF4-FFF2-40B4-BE49-F238E27FC236}">
                  <a16:creationId xmlns:a16="http://schemas.microsoft.com/office/drawing/2014/main" id="{5B26C452-8075-490B-8BB6-BFDEBDEB890D}"/>
                </a:ext>
              </a:extLst>
            </p:cNvPr>
            <p:cNvSpPr txBox="1"/>
            <p:nvPr/>
          </p:nvSpPr>
          <p:spPr>
            <a:xfrm>
              <a:off x="3560695" y="3628392"/>
              <a:ext cx="482600" cy="301625"/>
            </a:xfrm>
            <a:prstGeom prst="rect">
              <a:avLst/>
            </a:prstGeom>
          </p:spPr>
          <p:txBody>
            <a:bodyPr vert="horz" wrap="square" lIns="0" tIns="0" rIns="0" bIns="0" rtlCol="0">
              <a:noAutofit/>
            </a:bodyPr>
            <a:lstStyle/>
            <a:p>
              <a:pPr marL="12700">
                <a:lnSpc>
                  <a:spcPct val="100000"/>
                </a:lnSpc>
              </a:pPr>
              <a:r>
                <a:rPr dirty="0">
                  <a:solidFill>
                    <a:srgbClr val="0F253F"/>
                  </a:solidFill>
                  <a:latin typeface="+mn-ea"/>
                  <a:cs typeface="+mn-ea"/>
                  <a:sym typeface="+mn-lt"/>
                </a:rPr>
                <a:t>预测</a:t>
              </a:r>
              <a:endParaRPr dirty="0">
                <a:latin typeface="+mn-ea"/>
                <a:cs typeface="+mn-ea"/>
                <a:sym typeface="+mn-lt"/>
              </a:endParaRPr>
            </a:p>
          </p:txBody>
        </p:sp>
        <p:sp>
          <p:nvSpPr>
            <p:cNvPr id="68" name="object 94">
              <a:extLst>
                <a:ext uri="{FF2B5EF4-FFF2-40B4-BE49-F238E27FC236}">
                  <a16:creationId xmlns:a16="http://schemas.microsoft.com/office/drawing/2014/main" id="{886FF164-C620-4D17-A22F-454768029CA0}"/>
                </a:ext>
              </a:extLst>
            </p:cNvPr>
            <p:cNvSpPr/>
            <p:nvPr/>
          </p:nvSpPr>
          <p:spPr>
            <a:xfrm>
              <a:off x="4457502" y="3601907"/>
              <a:ext cx="1181100" cy="368300"/>
            </a:xfrm>
            <a:custGeom>
              <a:avLst/>
              <a:gdLst/>
              <a:ahLst/>
              <a:cxnLst/>
              <a:rect l="l" t="t" r="r" b="b"/>
              <a:pathLst>
                <a:path w="1054100" h="368300">
                  <a:moveTo>
                    <a:pt x="0" y="368300"/>
                  </a:moveTo>
                  <a:lnTo>
                    <a:pt x="1054100" y="368300"/>
                  </a:lnTo>
                  <a:lnTo>
                    <a:pt x="1054100" y="0"/>
                  </a:lnTo>
                  <a:lnTo>
                    <a:pt x="0" y="0"/>
                  </a:lnTo>
                  <a:lnTo>
                    <a:pt x="0" y="368300"/>
                  </a:lnTo>
                  <a:close/>
                </a:path>
              </a:pathLst>
            </a:custGeom>
            <a:solidFill>
              <a:srgbClr val="D9D9D9"/>
            </a:solidFill>
          </p:spPr>
          <p:txBody>
            <a:bodyPr wrap="square" lIns="0" tIns="0" rIns="0" bIns="0" rtlCol="0">
              <a:noAutofit/>
            </a:bodyPr>
            <a:lstStyle/>
            <a:p>
              <a:endParaRPr>
                <a:latin typeface="+mn-ea"/>
                <a:cs typeface="+mn-ea"/>
                <a:sym typeface="+mn-lt"/>
              </a:endParaRPr>
            </a:p>
          </p:txBody>
        </p:sp>
        <p:sp>
          <p:nvSpPr>
            <p:cNvPr id="69" name="object 95">
              <a:extLst>
                <a:ext uri="{FF2B5EF4-FFF2-40B4-BE49-F238E27FC236}">
                  <a16:creationId xmlns:a16="http://schemas.microsoft.com/office/drawing/2014/main" id="{96C5376A-91A6-4421-A0C0-4AFDFF9ED6B2}"/>
                </a:ext>
              </a:extLst>
            </p:cNvPr>
            <p:cNvSpPr txBox="1"/>
            <p:nvPr/>
          </p:nvSpPr>
          <p:spPr>
            <a:xfrm>
              <a:off x="4751966" y="3627299"/>
              <a:ext cx="711200" cy="301625"/>
            </a:xfrm>
            <a:prstGeom prst="rect">
              <a:avLst/>
            </a:prstGeom>
          </p:spPr>
          <p:txBody>
            <a:bodyPr vert="horz" wrap="square" lIns="0" tIns="0" rIns="0" bIns="0" rtlCol="0">
              <a:noAutofit/>
            </a:bodyPr>
            <a:lstStyle/>
            <a:p>
              <a:pPr marL="12700">
                <a:lnSpc>
                  <a:spcPct val="100000"/>
                </a:lnSpc>
              </a:pPr>
              <a:r>
                <a:rPr dirty="0">
                  <a:solidFill>
                    <a:srgbClr val="0F253F"/>
                  </a:solidFill>
                  <a:latin typeface="+mn-ea"/>
                  <a:cs typeface="+mn-ea"/>
                  <a:sym typeface="+mn-lt"/>
                </a:rPr>
                <a:t>供应链</a:t>
              </a:r>
              <a:endParaRPr>
                <a:latin typeface="+mn-ea"/>
                <a:cs typeface="+mn-ea"/>
                <a:sym typeface="+mn-lt"/>
              </a:endParaRPr>
            </a:p>
          </p:txBody>
        </p:sp>
        <p:sp>
          <p:nvSpPr>
            <p:cNvPr id="70" name="object 96">
              <a:extLst>
                <a:ext uri="{FF2B5EF4-FFF2-40B4-BE49-F238E27FC236}">
                  <a16:creationId xmlns:a16="http://schemas.microsoft.com/office/drawing/2014/main" id="{21E0CC6F-F01D-4210-8E65-B8105E216AAC}"/>
                </a:ext>
              </a:extLst>
            </p:cNvPr>
            <p:cNvSpPr/>
            <p:nvPr/>
          </p:nvSpPr>
          <p:spPr>
            <a:xfrm>
              <a:off x="5765602" y="3601907"/>
              <a:ext cx="1181100" cy="368300"/>
            </a:xfrm>
            <a:custGeom>
              <a:avLst/>
              <a:gdLst/>
              <a:ahLst/>
              <a:cxnLst/>
              <a:rect l="l" t="t" r="r" b="b"/>
              <a:pathLst>
                <a:path w="1181100" h="368300">
                  <a:moveTo>
                    <a:pt x="0" y="368300"/>
                  </a:moveTo>
                  <a:lnTo>
                    <a:pt x="1181100" y="368300"/>
                  </a:lnTo>
                  <a:lnTo>
                    <a:pt x="1181100" y="0"/>
                  </a:lnTo>
                  <a:lnTo>
                    <a:pt x="0" y="0"/>
                  </a:lnTo>
                  <a:lnTo>
                    <a:pt x="0" y="368300"/>
                  </a:lnTo>
                  <a:close/>
                </a:path>
              </a:pathLst>
            </a:custGeom>
            <a:solidFill>
              <a:srgbClr val="D9D9D9"/>
            </a:solidFill>
          </p:spPr>
          <p:txBody>
            <a:bodyPr wrap="square" lIns="0" tIns="0" rIns="0" bIns="0" rtlCol="0">
              <a:noAutofit/>
            </a:bodyPr>
            <a:lstStyle/>
            <a:p>
              <a:endParaRPr>
                <a:latin typeface="+mn-ea"/>
                <a:cs typeface="+mn-ea"/>
                <a:sym typeface="+mn-lt"/>
              </a:endParaRPr>
            </a:p>
          </p:txBody>
        </p:sp>
        <p:sp>
          <p:nvSpPr>
            <p:cNvPr id="71" name="object 97">
              <a:extLst>
                <a:ext uri="{FF2B5EF4-FFF2-40B4-BE49-F238E27FC236}">
                  <a16:creationId xmlns:a16="http://schemas.microsoft.com/office/drawing/2014/main" id="{5FD28C52-38C5-48DC-A26A-C22AD6776562}"/>
                </a:ext>
              </a:extLst>
            </p:cNvPr>
            <p:cNvSpPr txBox="1"/>
            <p:nvPr/>
          </p:nvSpPr>
          <p:spPr>
            <a:xfrm>
              <a:off x="5881744" y="3627299"/>
              <a:ext cx="939800" cy="301625"/>
            </a:xfrm>
            <a:prstGeom prst="rect">
              <a:avLst/>
            </a:prstGeom>
          </p:spPr>
          <p:txBody>
            <a:bodyPr vert="horz" wrap="square" lIns="0" tIns="0" rIns="0" bIns="0" rtlCol="0">
              <a:noAutofit/>
            </a:bodyPr>
            <a:lstStyle/>
            <a:p>
              <a:pPr marL="12700">
                <a:lnSpc>
                  <a:spcPct val="100000"/>
                </a:lnSpc>
              </a:pPr>
              <a:r>
                <a:rPr dirty="0">
                  <a:solidFill>
                    <a:srgbClr val="0F253F"/>
                  </a:solidFill>
                  <a:latin typeface="+mn-ea"/>
                  <a:cs typeface="+mn-ea"/>
                  <a:sym typeface="+mn-lt"/>
                </a:rPr>
                <a:t>社交媒体</a:t>
              </a:r>
              <a:endParaRPr>
                <a:latin typeface="+mn-ea"/>
                <a:cs typeface="+mn-ea"/>
                <a:sym typeface="+mn-lt"/>
              </a:endParaRPr>
            </a:p>
          </p:txBody>
        </p:sp>
        <p:sp>
          <p:nvSpPr>
            <p:cNvPr id="72" name="object 98">
              <a:extLst>
                <a:ext uri="{FF2B5EF4-FFF2-40B4-BE49-F238E27FC236}">
                  <a16:creationId xmlns:a16="http://schemas.microsoft.com/office/drawing/2014/main" id="{1779EF5C-DDAF-4739-9441-631FEEDEC966}"/>
                </a:ext>
              </a:extLst>
            </p:cNvPr>
            <p:cNvSpPr/>
            <p:nvPr/>
          </p:nvSpPr>
          <p:spPr>
            <a:xfrm>
              <a:off x="7073702" y="3601907"/>
              <a:ext cx="1181100" cy="368300"/>
            </a:xfrm>
            <a:custGeom>
              <a:avLst/>
              <a:gdLst/>
              <a:ahLst/>
              <a:cxnLst/>
              <a:rect l="l" t="t" r="r" b="b"/>
              <a:pathLst>
                <a:path w="1181100" h="368300">
                  <a:moveTo>
                    <a:pt x="0" y="368300"/>
                  </a:moveTo>
                  <a:lnTo>
                    <a:pt x="1181100" y="368300"/>
                  </a:lnTo>
                  <a:lnTo>
                    <a:pt x="1181100" y="0"/>
                  </a:lnTo>
                  <a:lnTo>
                    <a:pt x="0" y="0"/>
                  </a:lnTo>
                  <a:lnTo>
                    <a:pt x="0" y="368300"/>
                  </a:lnTo>
                  <a:close/>
                </a:path>
              </a:pathLst>
            </a:custGeom>
            <a:solidFill>
              <a:srgbClr val="D9D9D9"/>
            </a:solidFill>
          </p:spPr>
          <p:txBody>
            <a:bodyPr wrap="square" lIns="0" tIns="0" rIns="0" bIns="0" rtlCol="0">
              <a:noAutofit/>
            </a:bodyPr>
            <a:lstStyle/>
            <a:p>
              <a:endParaRPr>
                <a:latin typeface="+mn-ea"/>
                <a:cs typeface="+mn-ea"/>
                <a:sym typeface="+mn-lt"/>
              </a:endParaRPr>
            </a:p>
          </p:txBody>
        </p:sp>
        <p:sp>
          <p:nvSpPr>
            <p:cNvPr id="73" name="object 99">
              <a:extLst>
                <a:ext uri="{FF2B5EF4-FFF2-40B4-BE49-F238E27FC236}">
                  <a16:creationId xmlns:a16="http://schemas.microsoft.com/office/drawing/2014/main" id="{E892C0A2-B962-4DE0-ACE3-C66C438BF544}"/>
                </a:ext>
              </a:extLst>
            </p:cNvPr>
            <p:cNvSpPr txBox="1"/>
            <p:nvPr/>
          </p:nvSpPr>
          <p:spPr>
            <a:xfrm>
              <a:off x="7416411" y="3627299"/>
              <a:ext cx="482600" cy="301625"/>
            </a:xfrm>
            <a:prstGeom prst="rect">
              <a:avLst/>
            </a:prstGeom>
          </p:spPr>
          <p:txBody>
            <a:bodyPr vert="horz" wrap="square" lIns="0" tIns="0" rIns="0" bIns="0" rtlCol="0">
              <a:noAutofit/>
            </a:bodyPr>
            <a:lstStyle/>
            <a:p>
              <a:pPr marL="12700">
                <a:lnSpc>
                  <a:spcPct val="100000"/>
                </a:lnSpc>
              </a:pPr>
              <a:r>
                <a:rPr dirty="0">
                  <a:solidFill>
                    <a:srgbClr val="0F253F"/>
                  </a:solidFill>
                  <a:latin typeface="+mn-ea"/>
                  <a:cs typeface="+mn-ea"/>
                  <a:sym typeface="+mn-lt"/>
                </a:rPr>
                <a:t>版权</a:t>
              </a:r>
              <a:endParaRPr>
                <a:latin typeface="+mn-ea"/>
                <a:cs typeface="+mn-ea"/>
                <a:sym typeface="+mn-lt"/>
              </a:endParaRPr>
            </a:p>
          </p:txBody>
        </p:sp>
        <p:sp>
          <p:nvSpPr>
            <p:cNvPr id="74" name="object 100">
              <a:extLst>
                <a:ext uri="{FF2B5EF4-FFF2-40B4-BE49-F238E27FC236}">
                  <a16:creationId xmlns:a16="http://schemas.microsoft.com/office/drawing/2014/main" id="{2FF29848-BDCB-42B9-A68C-4D7A80AC3EAB}"/>
                </a:ext>
              </a:extLst>
            </p:cNvPr>
            <p:cNvSpPr/>
            <p:nvPr/>
          </p:nvSpPr>
          <p:spPr>
            <a:xfrm>
              <a:off x="8381802" y="3601907"/>
              <a:ext cx="1181100" cy="368300"/>
            </a:xfrm>
            <a:custGeom>
              <a:avLst/>
              <a:gdLst/>
              <a:ahLst/>
              <a:cxnLst/>
              <a:rect l="l" t="t" r="r" b="b"/>
              <a:pathLst>
                <a:path w="1181100" h="368300">
                  <a:moveTo>
                    <a:pt x="0" y="368300"/>
                  </a:moveTo>
                  <a:lnTo>
                    <a:pt x="1181100" y="368300"/>
                  </a:lnTo>
                  <a:lnTo>
                    <a:pt x="1181100" y="0"/>
                  </a:lnTo>
                  <a:lnTo>
                    <a:pt x="0" y="0"/>
                  </a:lnTo>
                  <a:lnTo>
                    <a:pt x="0" y="368300"/>
                  </a:lnTo>
                  <a:close/>
                </a:path>
              </a:pathLst>
            </a:custGeom>
            <a:solidFill>
              <a:srgbClr val="D9D9D9"/>
            </a:solidFill>
          </p:spPr>
          <p:txBody>
            <a:bodyPr wrap="square" lIns="0" tIns="0" rIns="0" bIns="0" rtlCol="0">
              <a:noAutofit/>
            </a:bodyPr>
            <a:lstStyle/>
            <a:p>
              <a:endParaRPr>
                <a:latin typeface="+mn-ea"/>
                <a:cs typeface="+mn-ea"/>
                <a:sym typeface="+mn-lt"/>
              </a:endParaRPr>
            </a:p>
          </p:txBody>
        </p:sp>
        <p:sp>
          <p:nvSpPr>
            <p:cNvPr id="75" name="object 101">
              <a:extLst>
                <a:ext uri="{FF2B5EF4-FFF2-40B4-BE49-F238E27FC236}">
                  <a16:creationId xmlns:a16="http://schemas.microsoft.com/office/drawing/2014/main" id="{7FD21FCD-C090-4315-B483-267052492F6E}"/>
                </a:ext>
              </a:extLst>
            </p:cNvPr>
            <p:cNvSpPr txBox="1"/>
            <p:nvPr/>
          </p:nvSpPr>
          <p:spPr>
            <a:xfrm>
              <a:off x="8722479" y="3627299"/>
              <a:ext cx="482600" cy="301625"/>
            </a:xfrm>
            <a:prstGeom prst="rect">
              <a:avLst/>
            </a:prstGeom>
          </p:spPr>
          <p:txBody>
            <a:bodyPr vert="horz" wrap="square" lIns="0" tIns="0" rIns="0" bIns="0" rtlCol="0">
              <a:noAutofit/>
            </a:bodyPr>
            <a:lstStyle/>
            <a:p>
              <a:pPr marL="12700">
                <a:lnSpc>
                  <a:spcPct val="100000"/>
                </a:lnSpc>
              </a:pPr>
              <a:r>
                <a:rPr dirty="0">
                  <a:solidFill>
                    <a:srgbClr val="0F253F"/>
                  </a:solidFill>
                  <a:latin typeface="+mn-ea"/>
                  <a:cs typeface="+mn-ea"/>
                  <a:sym typeface="+mn-lt"/>
                </a:rPr>
                <a:t>电商</a:t>
              </a:r>
              <a:endParaRPr>
                <a:latin typeface="+mn-ea"/>
                <a:cs typeface="+mn-ea"/>
                <a:sym typeface="+mn-lt"/>
              </a:endParaRPr>
            </a:p>
          </p:txBody>
        </p:sp>
        <p:sp>
          <p:nvSpPr>
            <p:cNvPr id="76" name="object 102">
              <a:extLst>
                <a:ext uri="{FF2B5EF4-FFF2-40B4-BE49-F238E27FC236}">
                  <a16:creationId xmlns:a16="http://schemas.microsoft.com/office/drawing/2014/main" id="{91A71D23-CE8B-4E04-8737-429F7D91BEAA}"/>
                </a:ext>
              </a:extLst>
            </p:cNvPr>
            <p:cNvSpPr/>
            <p:nvPr/>
          </p:nvSpPr>
          <p:spPr>
            <a:xfrm>
              <a:off x="9677202" y="3601907"/>
              <a:ext cx="1181100" cy="368300"/>
            </a:xfrm>
            <a:custGeom>
              <a:avLst/>
              <a:gdLst/>
              <a:ahLst/>
              <a:cxnLst/>
              <a:rect l="l" t="t" r="r" b="b"/>
              <a:pathLst>
                <a:path w="1181100" h="368300">
                  <a:moveTo>
                    <a:pt x="0" y="368300"/>
                  </a:moveTo>
                  <a:lnTo>
                    <a:pt x="1181100" y="368300"/>
                  </a:lnTo>
                  <a:lnTo>
                    <a:pt x="1181100" y="0"/>
                  </a:lnTo>
                  <a:lnTo>
                    <a:pt x="0" y="0"/>
                  </a:lnTo>
                  <a:lnTo>
                    <a:pt x="0" y="368300"/>
                  </a:lnTo>
                  <a:close/>
                </a:path>
              </a:pathLst>
            </a:custGeom>
            <a:solidFill>
              <a:srgbClr val="D9D9D9"/>
            </a:solidFill>
          </p:spPr>
          <p:txBody>
            <a:bodyPr wrap="square" lIns="0" tIns="0" rIns="0" bIns="0" rtlCol="0">
              <a:noAutofit/>
            </a:bodyPr>
            <a:lstStyle/>
            <a:p>
              <a:endParaRPr>
                <a:latin typeface="+mn-ea"/>
                <a:cs typeface="+mn-ea"/>
                <a:sym typeface="+mn-lt"/>
              </a:endParaRPr>
            </a:p>
          </p:txBody>
        </p:sp>
        <p:sp>
          <p:nvSpPr>
            <p:cNvPr id="77" name="object 103">
              <a:extLst>
                <a:ext uri="{FF2B5EF4-FFF2-40B4-BE49-F238E27FC236}">
                  <a16:creationId xmlns:a16="http://schemas.microsoft.com/office/drawing/2014/main" id="{B414E748-B19B-41D8-9D5C-38DBABC0BC35}"/>
                </a:ext>
              </a:extLst>
            </p:cNvPr>
            <p:cNvSpPr txBox="1"/>
            <p:nvPr/>
          </p:nvSpPr>
          <p:spPr>
            <a:xfrm>
              <a:off x="10028546" y="3627299"/>
              <a:ext cx="482600" cy="301625"/>
            </a:xfrm>
            <a:prstGeom prst="rect">
              <a:avLst/>
            </a:prstGeom>
          </p:spPr>
          <p:txBody>
            <a:bodyPr vert="horz" wrap="square" lIns="0" tIns="0" rIns="0" bIns="0" rtlCol="0">
              <a:noAutofit/>
            </a:bodyPr>
            <a:lstStyle/>
            <a:p>
              <a:pPr marL="12700">
                <a:lnSpc>
                  <a:spcPct val="100000"/>
                </a:lnSpc>
              </a:pPr>
              <a:r>
                <a:rPr dirty="0">
                  <a:solidFill>
                    <a:srgbClr val="0F253F"/>
                  </a:solidFill>
                  <a:latin typeface="+mn-ea"/>
                  <a:cs typeface="+mn-ea"/>
                  <a:sym typeface="+mn-lt"/>
                </a:rPr>
                <a:t>体育</a:t>
              </a:r>
              <a:endParaRPr>
                <a:latin typeface="+mn-ea"/>
                <a:cs typeface="+mn-ea"/>
                <a:sym typeface="+mn-lt"/>
              </a:endParaRPr>
            </a:p>
          </p:txBody>
        </p:sp>
        <p:sp>
          <p:nvSpPr>
            <p:cNvPr id="78" name="object 104">
              <a:extLst>
                <a:ext uri="{FF2B5EF4-FFF2-40B4-BE49-F238E27FC236}">
                  <a16:creationId xmlns:a16="http://schemas.microsoft.com/office/drawing/2014/main" id="{6785E4D2-FF98-4CB3-91BE-187F07300D29}"/>
                </a:ext>
              </a:extLst>
            </p:cNvPr>
            <p:cNvSpPr/>
            <p:nvPr/>
          </p:nvSpPr>
          <p:spPr>
            <a:xfrm>
              <a:off x="3149402" y="4071807"/>
              <a:ext cx="1200150" cy="368300"/>
            </a:xfrm>
            <a:custGeom>
              <a:avLst/>
              <a:gdLst/>
              <a:ahLst/>
              <a:cxnLst/>
              <a:rect l="l" t="t" r="r" b="b"/>
              <a:pathLst>
                <a:path w="1181100" h="368300">
                  <a:moveTo>
                    <a:pt x="0" y="368300"/>
                  </a:moveTo>
                  <a:lnTo>
                    <a:pt x="1181100" y="368300"/>
                  </a:lnTo>
                  <a:lnTo>
                    <a:pt x="1181100" y="0"/>
                  </a:lnTo>
                  <a:lnTo>
                    <a:pt x="0" y="0"/>
                  </a:lnTo>
                  <a:lnTo>
                    <a:pt x="0" y="368300"/>
                  </a:lnTo>
                  <a:close/>
                </a:path>
              </a:pathLst>
            </a:custGeom>
            <a:solidFill>
              <a:srgbClr val="D9D9D9"/>
            </a:solidFill>
          </p:spPr>
          <p:txBody>
            <a:bodyPr wrap="square" lIns="0" tIns="0" rIns="0" bIns="0" rtlCol="0">
              <a:noAutofit/>
            </a:bodyPr>
            <a:lstStyle/>
            <a:p>
              <a:endParaRPr>
                <a:latin typeface="+mn-ea"/>
                <a:cs typeface="+mn-ea"/>
                <a:sym typeface="+mn-lt"/>
              </a:endParaRPr>
            </a:p>
          </p:txBody>
        </p:sp>
        <p:sp>
          <p:nvSpPr>
            <p:cNvPr id="79" name="object 105">
              <a:extLst>
                <a:ext uri="{FF2B5EF4-FFF2-40B4-BE49-F238E27FC236}">
                  <a16:creationId xmlns:a16="http://schemas.microsoft.com/office/drawing/2014/main" id="{1B6E00AC-4A2E-4085-8FBF-8AE2BD40F55C}"/>
                </a:ext>
              </a:extLst>
            </p:cNvPr>
            <p:cNvSpPr txBox="1"/>
            <p:nvPr/>
          </p:nvSpPr>
          <p:spPr>
            <a:xfrm>
              <a:off x="3269605" y="4086630"/>
              <a:ext cx="939800" cy="301625"/>
            </a:xfrm>
            <a:prstGeom prst="rect">
              <a:avLst/>
            </a:prstGeom>
          </p:spPr>
          <p:txBody>
            <a:bodyPr vert="horz" wrap="square" lIns="0" tIns="0" rIns="0" bIns="0" rtlCol="0">
              <a:noAutofit/>
            </a:bodyPr>
            <a:lstStyle/>
            <a:p>
              <a:pPr marL="12700">
                <a:lnSpc>
                  <a:spcPct val="100000"/>
                </a:lnSpc>
              </a:pPr>
              <a:r>
                <a:rPr dirty="0">
                  <a:solidFill>
                    <a:srgbClr val="0F253F"/>
                  </a:solidFill>
                  <a:latin typeface="+mn-ea"/>
                  <a:cs typeface="+mn-ea"/>
                  <a:sym typeface="+mn-lt"/>
                </a:rPr>
                <a:t>内容平台</a:t>
              </a:r>
              <a:endParaRPr dirty="0">
                <a:latin typeface="+mn-ea"/>
                <a:cs typeface="+mn-ea"/>
                <a:sym typeface="+mn-lt"/>
              </a:endParaRPr>
            </a:p>
          </p:txBody>
        </p:sp>
        <p:sp>
          <p:nvSpPr>
            <p:cNvPr id="80" name="object 106">
              <a:extLst>
                <a:ext uri="{FF2B5EF4-FFF2-40B4-BE49-F238E27FC236}">
                  <a16:creationId xmlns:a16="http://schemas.microsoft.com/office/drawing/2014/main" id="{C6F5E107-9FD8-4BE2-BB1D-F05EA0D17156}"/>
                </a:ext>
              </a:extLst>
            </p:cNvPr>
            <p:cNvSpPr/>
            <p:nvPr/>
          </p:nvSpPr>
          <p:spPr>
            <a:xfrm>
              <a:off x="4457502" y="4071807"/>
              <a:ext cx="1181100" cy="368300"/>
            </a:xfrm>
            <a:custGeom>
              <a:avLst/>
              <a:gdLst/>
              <a:ahLst/>
              <a:cxnLst/>
              <a:rect l="l" t="t" r="r" b="b"/>
              <a:pathLst>
                <a:path w="1181100" h="368300">
                  <a:moveTo>
                    <a:pt x="0" y="368300"/>
                  </a:moveTo>
                  <a:lnTo>
                    <a:pt x="1181100" y="368300"/>
                  </a:lnTo>
                  <a:lnTo>
                    <a:pt x="1181100" y="0"/>
                  </a:lnTo>
                  <a:lnTo>
                    <a:pt x="0" y="0"/>
                  </a:lnTo>
                  <a:lnTo>
                    <a:pt x="0" y="368300"/>
                  </a:lnTo>
                  <a:close/>
                </a:path>
              </a:pathLst>
            </a:custGeom>
            <a:solidFill>
              <a:srgbClr val="D9D9D9"/>
            </a:solidFill>
          </p:spPr>
          <p:txBody>
            <a:bodyPr wrap="square" lIns="0" tIns="0" rIns="0" bIns="0" rtlCol="0">
              <a:noAutofit/>
            </a:bodyPr>
            <a:lstStyle/>
            <a:p>
              <a:endParaRPr>
                <a:latin typeface="+mn-ea"/>
                <a:cs typeface="+mn-ea"/>
                <a:sym typeface="+mn-lt"/>
              </a:endParaRPr>
            </a:p>
          </p:txBody>
        </p:sp>
        <p:sp>
          <p:nvSpPr>
            <p:cNvPr id="81" name="object 107">
              <a:extLst>
                <a:ext uri="{FF2B5EF4-FFF2-40B4-BE49-F238E27FC236}">
                  <a16:creationId xmlns:a16="http://schemas.microsoft.com/office/drawing/2014/main" id="{93813FF0-7E45-4C78-9D2B-FFAD442D6829}"/>
                </a:ext>
              </a:extLst>
            </p:cNvPr>
            <p:cNvSpPr txBox="1"/>
            <p:nvPr/>
          </p:nvSpPr>
          <p:spPr>
            <a:xfrm>
              <a:off x="4689974" y="4086630"/>
              <a:ext cx="711200" cy="301625"/>
            </a:xfrm>
            <a:prstGeom prst="rect">
              <a:avLst/>
            </a:prstGeom>
          </p:spPr>
          <p:txBody>
            <a:bodyPr vert="horz" wrap="square" lIns="0" tIns="0" rIns="0" bIns="0" rtlCol="0">
              <a:noAutofit/>
            </a:bodyPr>
            <a:lstStyle/>
            <a:p>
              <a:pPr marL="12700">
                <a:lnSpc>
                  <a:spcPct val="100000"/>
                </a:lnSpc>
              </a:pPr>
              <a:r>
                <a:rPr dirty="0">
                  <a:solidFill>
                    <a:srgbClr val="0F253F"/>
                  </a:solidFill>
                  <a:latin typeface="+mn-ea"/>
                  <a:cs typeface="+mn-ea"/>
                  <a:sym typeface="+mn-lt"/>
                </a:rPr>
                <a:t>流媒体</a:t>
              </a:r>
              <a:endParaRPr>
                <a:latin typeface="+mn-ea"/>
                <a:cs typeface="+mn-ea"/>
                <a:sym typeface="+mn-lt"/>
              </a:endParaRPr>
            </a:p>
          </p:txBody>
        </p:sp>
        <p:sp>
          <p:nvSpPr>
            <p:cNvPr id="82" name="object 108">
              <a:extLst>
                <a:ext uri="{FF2B5EF4-FFF2-40B4-BE49-F238E27FC236}">
                  <a16:creationId xmlns:a16="http://schemas.microsoft.com/office/drawing/2014/main" id="{BF408972-37D1-4824-A962-400CB216047E}"/>
                </a:ext>
              </a:extLst>
            </p:cNvPr>
            <p:cNvSpPr/>
            <p:nvPr/>
          </p:nvSpPr>
          <p:spPr>
            <a:xfrm>
              <a:off x="5765602" y="4071807"/>
              <a:ext cx="1181100" cy="368300"/>
            </a:xfrm>
            <a:custGeom>
              <a:avLst/>
              <a:gdLst/>
              <a:ahLst/>
              <a:cxnLst/>
              <a:rect l="l" t="t" r="r" b="b"/>
              <a:pathLst>
                <a:path w="1181100" h="368300">
                  <a:moveTo>
                    <a:pt x="0" y="368300"/>
                  </a:moveTo>
                  <a:lnTo>
                    <a:pt x="1181100" y="368300"/>
                  </a:lnTo>
                  <a:lnTo>
                    <a:pt x="1181100" y="0"/>
                  </a:lnTo>
                  <a:lnTo>
                    <a:pt x="0" y="0"/>
                  </a:lnTo>
                  <a:lnTo>
                    <a:pt x="0" y="368300"/>
                  </a:lnTo>
                  <a:close/>
                </a:path>
              </a:pathLst>
            </a:custGeom>
            <a:solidFill>
              <a:srgbClr val="D9D9D9"/>
            </a:solidFill>
          </p:spPr>
          <p:txBody>
            <a:bodyPr wrap="square" lIns="0" tIns="0" rIns="0" bIns="0" rtlCol="0">
              <a:noAutofit/>
            </a:bodyPr>
            <a:lstStyle/>
            <a:p>
              <a:endParaRPr>
                <a:latin typeface="+mn-ea"/>
                <a:cs typeface="+mn-ea"/>
                <a:sym typeface="+mn-lt"/>
              </a:endParaRPr>
            </a:p>
          </p:txBody>
        </p:sp>
        <p:sp>
          <p:nvSpPr>
            <p:cNvPr id="83" name="object 109">
              <a:extLst>
                <a:ext uri="{FF2B5EF4-FFF2-40B4-BE49-F238E27FC236}">
                  <a16:creationId xmlns:a16="http://schemas.microsoft.com/office/drawing/2014/main" id="{091B540B-B2B2-4E14-8CFC-8A9EF10A1B8B}"/>
                </a:ext>
              </a:extLst>
            </p:cNvPr>
            <p:cNvSpPr txBox="1"/>
            <p:nvPr/>
          </p:nvSpPr>
          <p:spPr>
            <a:xfrm>
              <a:off x="5996044" y="4086630"/>
              <a:ext cx="711200" cy="301625"/>
            </a:xfrm>
            <a:prstGeom prst="rect">
              <a:avLst/>
            </a:prstGeom>
          </p:spPr>
          <p:txBody>
            <a:bodyPr vert="horz" wrap="square" lIns="0" tIns="0" rIns="0" bIns="0" rtlCol="0">
              <a:noAutofit/>
            </a:bodyPr>
            <a:lstStyle/>
            <a:p>
              <a:pPr marL="12700">
                <a:lnSpc>
                  <a:spcPct val="100000"/>
                </a:lnSpc>
              </a:pPr>
              <a:r>
                <a:rPr dirty="0">
                  <a:solidFill>
                    <a:srgbClr val="0F253F"/>
                  </a:solidFill>
                  <a:latin typeface="+mn-ea"/>
                  <a:cs typeface="+mn-ea"/>
                  <a:sym typeface="+mn-lt"/>
                </a:rPr>
                <a:t>大数据</a:t>
              </a:r>
              <a:endParaRPr>
                <a:latin typeface="+mn-ea"/>
                <a:cs typeface="+mn-ea"/>
                <a:sym typeface="+mn-lt"/>
              </a:endParaRPr>
            </a:p>
          </p:txBody>
        </p:sp>
        <p:sp>
          <p:nvSpPr>
            <p:cNvPr id="84" name="object 110">
              <a:extLst>
                <a:ext uri="{FF2B5EF4-FFF2-40B4-BE49-F238E27FC236}">
                  <a16:creationId xmlns:a16="http://schemas.microsoft.com/office/drawing/2014/main" id="{E31C9B17-BCE8-4FAD-BC34-325C5F6C9014}"/>
                </a:ext>
              </a:extLst>
            </p:cNvPr>
            <p:cNvSpPr/>
            <p:nvPr/>
          </p:nvSpPr>
          <p:spPr>
            <a:xfrm>
              <a:off x="7073702" y="4071807"/>
              <a:ext cx="1181100" cy="368300"/>
            </a:xfrm>
            <a:custGeom>
              <a:avLst/>
              <a:gdLst/>
              <a:ahLst/>
              <a:cxnLst/>
              <a:rect l="l" t="t" r="r" b="b"/>
              <a:pathLst>
                <a:path w="1181100" h="368300">
                  <a:moveTo>
                    <a:pt x="0" y="368300"/>
                  </a:moveTo>
                  <a:lnTo>
                    <a:pt x="1181100" y="368300"/>
                  </a:lnTo>
                  <a:lnTo>
                    <a:pt x="1181100" y="0"/>
                  </a:lnTo>
                  <a:lnTo>
                    <a:pt x="0" y="0"/>
                  </a:lnTo>
                  <a:lnTo>
                    <a:pt x="0" y="368300"/>
                  </a:lnTo>
                  <a:close/>
                </a:path>
              </a:pathLst>
            </a:custGeom>
            <a:solidFill>
              <a:srgbClr val="D9D9D9"/>
            </a:solidFill>
          </p:spPr>
          <p:txBody>
            <a:bodyPr wrap="square" lIns="0" tIns="0" rIns="0" bIns="0" rtlCol="0">
              <a:noAutofit/>
            </a:bodyPr>
            <a:lstStyle/>
            <a:p>
              <a:endParaRPr>
                <a:latin typeface="+mn-ea"/>
                <a:cs typeface="+mn-ea"/>
                <a:sym typeface="+mn-lt"/>
              </a:endParaRPr>
            </a:p>
          </p:txBody>
        </p:sp>
        <p:sp>
          <p:nvSpPr>
            <p:cNvPr id="85" name="object 111">
              <a:extLst>
                <a:ext uri="{FF2B5EF4-FFF2-40B4-BE49-F238E27FC236}">
                  <a16:creationId xmlns:a16="http://schemas.microsoft.com/office/drawing/2014/main" id="{9AA084BF-F1AF-404B-B479-BBA2C89218E9}"/>
                </a:ext>
              </a:extLst>
            </p:cNvPr>
            <p:cNvSpPr txBox="1"/>
            <p:nvPr/>
          </p:nvSpPr>
          <p:spPr>
            <a:xfrm>
              <a:off x="7518042" y="4086630"/>
              <a:ext cx="272415" cy="301625"/>
            </a:xfrm>
            <a:prstGeom prst="rect">
              <a:avLst/>
            </a:prstGeom>
          </p:spPr>
          <p:txBody>
            <a:bodyPr vert="horz" wrap="square" lIns="0" tIns="0" rIns="0" bIns="0" rtlCol="0">
              <a:noAutofit/>
            </a:bodyPr>
            <a:lstStyle/>
            <a:p>
              <a:pPr marL="12700">
                <a:lnSpc>
                  <a:spcPct val="100000"/>
                </a:lnSpc>
              </a:pPr>
              <a:r>
                <a:rPr spc="80" dirty="0">
                  <a:solidFill>
                    <a:srgbClr val="0F253F"/>
                  </a:solidFill>
                  <a:latin typeface="+mn-ea"/>
                  <a:cs typeface="+mn-ea"/>
                  <a:sym typeface="+mn-lt"/>
                </a:rPr>
                <a:t>AI</a:t>
              </a:r>
              <a:endParaRPr>
                <a:latin typeface="+mn-ea"/>
                <a:cs typeface="+mn-ea"/>
                <a:sym typeface="+mn-lt"/>
              </a:endParaRPr>
            </a:p>
          </p:txBody>
        </p:sp>
        <p:sp>
          <p:nvSpPr>
            <p:cNvPr id="86" name="object 112">
              <a:extLst>
                <a:ext uri="{FF2B5EF4-FFF2-40B4-BE49-F238E27FC236}">
                  <a16:creationId xmlns:a16="http://schemas.microsoft.com/office/drawing/2014/main" id="{0AE3692F-674E-4E48-AFFC-1B4706648A04}"/>
                </a:ext>
              </a:extLst>
            </p:cNvPr>
            <p:cNvSpPr/>
            <p:nvPr/>
          </p:nvSpPr>
          <p:spPr>
            <a:xfrm>
              <a:off x="8381802" y="4071807"/>
              <a:ext cx="1181100" cy="368300"/>
            </a:xfrm>
            <a:custGeom>
              <a:avLst/>
              <a:gdLst/>
              <a:ahLst/>
              <a:cxnLst/>
              <a:rect l="l" t="t" r="r" b="b"/>
              <a:pathLst>
                <a:path w="1181100" h="368300">
                  <a:moveTo>
                    <a:pt x="0" y="368300"/>
                  </a:moveTo>
                  <a:lnTo>
                    <a:pt x="1181100" y="368300"/>
                  </a:lnTo>
                  <a:lnTo>
                    <a:pt x="1181100" y="0"/>
                  </a:lnTo>
                  <a:lnTo>
                    <a:pt x="0" y="0"/>
                  </a:lnTo>
                  <a:lnTo>
                    <a:pt x="0" y="368300"/>
                  </a:lnTo>
                  <a:close/>
                </a:path>
              </a:pathLst>
            </a:custGeom>
            <a:solidFill>
              <a:srgbClr val="D9D9D9"/>
            </a:solidFill>
          </p:spPr>
          <p:txBody>
            <a:bodyPr wrap="square" lIns="0" tIns="0" rIns="0" bIns="0" rtlCol="0">
              <a:noAutofit/>
            </a:bodyPr>
            <a:lstStyle/>
            <a:p>
              <a:endParaRPr>
                <a:latin typeface="+mn-ea"/>
                <a:cs typeface="+mn-ea"/>
                <a:sym typeface="+mn-lt"/>
              </a:endParaRPr>
            </a:p>
          </p:txBody>
        </p:sp>
        <p:sp>
          <p:nvSpPr>
            <p:cNvPr id="87" name="object 113">
              <a:extLst>
                <a:ext uri="{FF2B5EF4-FFF2-40B4-BE49-F238E27FC236}">
                  <a16:creationId xmlns:a16="http://schemas.microsoft.com/office/drawing/2014/main" id="{C448E03B-B675-4D70-A521-1319E3820FC6}"/>
                </a:ext>
              </a:extLst>
            </p:cNvPr>
            <p:cNvSpPr txBox="1"/>
            <p:nvPr/>
          </p:nvSpPr>
          <p:spPr>
            <a:xfrm>
              <a:off x="8722477" y="4086630"/>
              <a:ext cx="482600" cy="301625"/>
            </a:xfrm>
            <a:prstGeom prst="rect">
              <a:avLst/>
            </a:prstGeom>
          </p:spPr>
          <p:txBody>
            <a:bodyPr vert="horz" wrap="square" lIns="0" tIns="0" rIns="0" bIns="0" rtlCol="0">
              <a:noAutofit/>
            </a:bodyPr>
            <a:lstStyle/>
            <a:p>
              <a:pPr marL="12700">
                <a:lnSpc>
                  <a:spcPct val="100000"/>
                </a:lnSpc>
              </a:pPr>
              <a:r>
                <a:rPr dirty="0">
                  <a:solidFill>
                    <a:srgbClr val="0F253F"/>
                  </a:solidFill>
                  <a:latin typeface="+mn-ea"/>
                  <a:cs typeface="+mn-ea"/>
                  <a:sym typeface="+mn-lt"/>
                </a:rPr>
                <a:t>金融</a:t>
              </a:r>
              <a:endParaRPr>
                <a:latin typeface="+mn-ea"/>
                <a:cs typeface="+mn-ea"/>
                <a:sym typeface="+mn-lt"/>
              </a:endParaRPr>
            </a:p>
          </p:txBody>
        </p:sp>
        <p:sp>
          <p:nvSpPr>
            <p:cNvPr id="88" name="object 126">
              <a:extLst>
                <a:ext uri="{FF2B5EF4-FFF2-40B4-BE49-F238E27FC236}">
                  <a16:creationId xmlns:a16="http://schemas.microsoft.com/office/drawing/2014/main" id="{BBEF918F-7EEA-4C14-BB53-103F49C9321A}"/>
                </a:ext>
              </a:extLst>
            </p:cNvPr>
            <p:cNvSpPr/>
            <p:nvPr/>
          </p:nvSpPr>
          <p:spPr>
            <a:xfrm>
              <a:off x="3149402" y="3106607"/>
              <a:ext cx="1181100" cy="368300"/>
            </a:xfrm>
            <a:custGeom>
              <a:avLst/>
              <a:gdLst/>
              <a:ahLst/>
              <a:cxnLst/>
              <a:rect l="l" t="t" r="r" b="b"/>
              <a:pathLst>
                <a:path w="1181100" h="368300">
                  <a:moveTo>
                    <a:pt x="0" y="368300"/>
                  </a:moveTo>
                  <a:lnTo>
                    <a:pt x="1181100" y="368300"/>
                  </a:lnTo>
                  <a:lnTo>
                    <a:pt x="1181100" y="0"/>
                  </a:lnTo>
                  <a:lnTo>
                    <a:pt x="0" y="0"/>
                  </a:lnTo>
                  <a:lnTo>
                    <a:pt x="0" y="368300"/>
                  </a:lnTo>
                  <a:close/>
                </a:path>
              </a:pathLst>
            </a:custGeom>
            <a:solidFill>
              <a:srgbClr val="D9D9D9"/>
            </a:solidFill>
          </p:spPr>
          <p:txBody>
            <a:bodyPr wrap="square" lIns="0" tIns="0" rIns="0" bIns="0" rtlCol="0">
              <a:noAutofit/>
            </a:bodyPr>
            <a:lstStyle/>
            <a:p>
              <a:endParaRPr>
                <a:latin typeface="+mn-ea"/>
                <a:cs typeface="+mn-ea"/>
                <a:sym typeface="+mn-lt"/>
              </a:endParaRPr>
            </a:p>
          </p:txBody>
        </p:sp>
        <p:sp>
          <p:nvSpPr>
            <p:cNvPr id="89" name="object 127">
              <a:extLst>
                <a:ext uri="{FF2B5EF4-FFF2-40B4-BE49-F238E27FC236}">
                  <a16:creationId xmlns:a16="http://schemas.microsoft.com/office/drawing/2014/main" id="{FB340048-B66D-4B6A-AC7F-E1CAF251CDBF}"/>
                </a:ext>
              </a:extLst>
            </p:cNvPr>
            <p:cNvSpPr txBox="1"/>
            <p:nvPr/>
          </p:nvSpPr>
          <p:spPr>
            <a:xfrm>
              <a:off x="3149402" y="3125060"/>
              <a:ext cx="1200149" cy="362547"/>
            </a:xfrm>
            <a:prstGeom prst="rect">
              <a:avLst/>
            </a:prstGeom>
          </p:spPr>
          <p:txBody>
            <a:bodyPr vert="horz" wrap="square" lIns="0" tIns="0" rIns="0" bIns="0" rtlCol="0" anchor="ctr">
              <a:noAutofit/>
            </a:bodyPr>
            <a:lstStyle/>
            <a:p>
              <a:pPr marL="12700" algn="ctr">
                <a:lnSpc>
                  <a:spcPct val="100000"/>
                </a:lnSpc>
              </a:pPr>
              <a:r>
                <a:rPr lang="zh-CN" altLang="en-US" sz="1300" dirty="0">
                  <a:solidFill>
                    <a:srgbClr val="0F253F"/>
                  </a:solidFill>
                  <a:latin typeface="+mn-ea"/>
                  <a:cs typeface="+mn-ea"/>
                  <a:sym typeface="+mn-lt"/>
                </a:rPr>
                <a:t>数字身份认证</a:t>
              </a:r>
              <a:endParaRPr lang="zh-CN" altLang="en-US" sz="1300" dirty="0">
                <a:latin typeface="+mn-ea"/>
                <a:cs typeface="+mn-ea"/>
                <a:sym typeface="+mn-lt"/>
              </a:endParaRPr>
            </a:p>
          </p:txBody>
        </p:sp>
      </p:grpSp>
    </p:spTree>
    <p:extLst>
      <p:ext uri="{BB962C8B-B14F-4D97-AF65-F5344CB8AC3E}">
        <p14:creationId xmlns:p14="http://schemas.microsoft.com/office/powerpoint/2010/main" val="18726090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4A67DA-82CD-4FD9-9A56-52D73B62D320}"/>
              </a:ext>
            </a:extLst>
          </p:cNvPr>
          <p:cNvSpPr>
            <a:spLocks noGrp="1"/>
          </p:cNvSpPr>
          <p:nvPr>
            <p:ph type="title"/>
          </p:nvPr>
        </p:nvSpPr>
        <p:spPr/>
        <p:txBody>
          <a:bodyPr/>
          <a:lstStyle/>
          <a:p>
            <a:r>
              <a:rPr lang="zh-CN" altLang="en-US" dirty="0"/>
              <a:t>区块链行业应用</a:t>
            </a:r>
            <a:r>
              <a:rPr lang="en-US" altLang="zh-CN" dirty="0"/>
              <a:t>-</a:t>
            </a:r>
            <a:r>
              <a:rPr lang="zh-CN" altLang="en-US" dirty="0"/>
              <a:t>学术分析</a:t>
            </a:r>
            <a:r>
              <a:rPr lang="zh-CN" altLang="en-US" dirty="0">
                <a:cs typeface="+mn-ea"/>
                <a:sym typeface="+mn-lt"/>
              </a:rPr>
              <a:t>√</a:t>
            </a:r>
            <a:endParaRPr lang="zh-CN" altLang="en-US" dirty="0"/>
          </a:p>
        </p:txBody>
      </p:sp>
      <p:sp>
        <p:nvSpPr>
          <p:cNvPr id="4" name="灯片编号占位符 3">
            <a:extLst>
              <a:ext uri="{FF2B5EF4-FFF2-40B4-BE49-F238E27FC236}">
                <a16:creationId xmlns:a16="http://schemas.microsoft.com/office/drawing/2014/main" id="{A6207B8B-61A3-4989-8123-EA40F6B5F5E8}"/>
              </a:ext>
            </a:extLst>
          </p:cNvPr>
          <p:cNvSpPr>
            <a:spLocks noGrp="1"/>
          </p:cNvSpPr>
          <p:nvPr>
            <p:ph type="sldNum" sz="quarter" idx="12"/>
          </p:nvPr>
        </p:nvSpPr>
        <p:spPr/>
        <p:txBody>
          <a:bodyPr/>
          <a:lstStyle/>
          <a:p>
            <a:fld id="{5DD3DB80-B894-403A-B48E-6FDC1A72010E}" type="slidenum">
              <a:rPr lang="zh-CN" altLang="en-US" smtClean="0"/>
              <a:pPr/>
              <a:t>12</a:t>
            </a:fld>
            <a:endParaRPr lang="zh-CN" altLang="en-US"/>
          </a:p>
        </p:txBody>
      </p:sp>
      <p:pic>
        <p:nvPicPr>
          <p:cNvPr id="3" name="图片 2">
            <a:extLst>
              <a:ext uri="{FF2B5EF4-FFF2-40B4-BE49-F238E27FC236}">
                <a16:creationId xmlns:a16="http://schemas.microsoft.com/office/drawing/2014/main" id="{60C9B0B0-D332-6E41-8003-3EBFD4931C4E}"/>
              </a:ext>
            </a:extLst>
          </p:cNvPr>
          <p:cNvPicPr>
            <a:picLocks noChangeAspect="1"/>
          </p:cNvPicPr>
          <p:nvPr/>
        </p:nvPicPr>
        <p:blipFill>
          <a:blip r:embed="rId3"/>
          <a:stretch>
            <a:fillRect/>
          </a:stretch>
        </p:blipFill>
        <p:spPr>
          <a:xfrm>
            <a:off x="669924" y="2573015"/>
            <a:ext cx="3708891" cy="3405895"/>
          </a:xfrm>
          <a:prstGeom prst="rect">
            <a:avLst/>
          </a:prstGeom>
        </p:spPr>
      </p:pic>
      <p:pic>
        <p:nvPicPr>
          <p:cNvPr id="5" name="图片 4">
            <a:extLst>
              <a:ext uri="{FF2B5EF4-FFF2-40B4-BE49-F238E27FC236}">
                <a16:creationId xmlns:a16="http://schemas.microsoft.com/office/drawing/2014/main" id="{923D9171-95F0-EE4E-8756-3A1C54DBD48F}"/>
              </a:ext>
            </a:extLst>
          </p:cNvPr>
          <p:cNvPicPr>
            <a:picLocks noChangeAspect="1"/>
          </p:cNvPicPr>
          <p:nvPr/>
        </p:nvPicPr>
        <p:blipFill>
          <a:blip r:embed="rId4"/>
          <a:stretch>
            <a:fillRect/>
          </a:stretch>
        </p:blipFill>
        <p:spPr>
          <a:xfrm>
            <a:off x="5389724" y="2585178"/>
            <a:ext cx="4523419" cy="3291595"/>
          </a:xfrm>
          <a:prstGeom prst="rect">
            <a:avLst/>
          </a:prstGeom>
        </p:spPr>
      </p:pic>
      <p:sp>
        <p:nvSpPr>
          <p:cNvPr id="6" name="矩形 5">
            <a:extLst>
              <a:ext uri="{FF2B5EF4-FFF2-40B4-BE49-F238E27FC236}">
                <a16:creationId xmlns:a16="http://schemas.microsoft.com/office/drawing/2014/main" id="{D8453C29-4EAE-214E-A50E-E02522142A27}"/>
              </a:ext>
            </a:extLst>
          </p:cNvPr>
          <p:cNvSpPr/>
          <p:nvPr/>
        </p:nvSpPr>
        <p:spPr>
          <a:xfrm>
            <a:off x="669923" y="1113175"/>
            <a:ext cx="9877873" cy="1289456"/>
          </a:xfrm>
          <a:prstGeom prst="rect">
            <a:avLst/>
          </a:prstGeom>
        </p:spPr>
        <p:txBody>
          <a:bodyPr wrap="square">
            <a:spAutoFit/>
          </a:bodyPr>
          <a:lstStyle/>
          <a:p>
            <a:pPr marL="285750" indent="-285750">
              <a:lnSpc>
                <a:spcPct val="150000"/>
              </a:lnSpc>
              <a:buClr>
                <a:srgbClr val="182452"/>
              </a:buClr>
              <a:buFont typeface="Wingdings" pitchFamily="2" charset="2"/>
              <a:buChar char="ü"/>
            </a:pPr>
            <a:r>
              <a:rPr lang="zh-CN" altLang="en-US" dirty="0">
                <a:solidFill>
                  <a:srgbClr val="24292E"/>
                </a:solidFill>
                <a:latin typeface="-apple-system"/>
              </a:rPr>
              <a:t>数字货币、金融、物联网、供应链、能源的行业应用是国内外的热点学术研究领域</a:t>
            </a:r>
            <a:endParaRPr lang="en-US" altLang="zh-CN" dirty="0">
              <a:solidFill>
                <a:srgbClr val="24292E"/>
              </a:solidFill>
              <a:latin typeface="-apple-system"/>
            </a:endParaRPr>
          </a:p>
          <a:p>
            <a:pPr marL="285750" indent="-285750">
              <a:lnSpc>
                <a:spcPct val="150000"/>
              </a:lnSpc>
              <a:buClr>
                <a:srgbClr val="182452"/>
              </a:buClr>
              <a:buFont typeface="Wingdings" pitchFamily="2" charset="2"/>
              <a:buChar char="ü"/>
            </a:pPr>
            <a:r>
              <a:rPr lang="zh-CN" altLang="en-US" dirty="0">
                <a:solidFill>
                  <a:srgbClr val="24292E"/>
                </a:solidFill>
                <a:latin typeface="-apple-system"/>
              </a:rPr>
              <a:t>数字货币领域的研究是国内外最最热门的话题</a:t>
            </a:r>
            <a:endParaRPr lang="en-US" altLang="zh-CN" dirty="0">
              <a:solidFill>
                <a:srgbClr val="24292E"/>
              </a:solidFill>
              <a:latin typeface="-apple-system"/>
            </a:endParaRPr>
          </a:p>
          <a:p>
            <a:pPr marL="285750" indent="-285750">
              <a:lnSpc>
                <a:spcPct val="150000"/>
              </a:lnSpc>
              <a:buClr>
                <a:srgbClr val="182452"/>
              </a:buClr>
              <a:buFont typeface="Wingdings" pitchFamily="2" charset="2"/>
              <a:buChar char="ü"/>
            </a:pPr>
            <a:r>
              <a:rPr lang="zh-CN" altLang="en-US" dirty="0">
                <a:solidFill>
                  <a:srgbClr val="24292E"/>
                </a:solidFill>
                <a:latin typeface="-apple-system"/>
              </a:rPr>
              <a:t>供应链领域，在中文文献和外文文献排名都比较靠前，国内文献中供应链与金融关联度较高</a:t>
            </a:r>
            <a:endParaRPr lang="zh-CN" altLang="en-US" dirty="0"/>
          </a:p>
        </p:txBody>
      </p:sp>
      <p:sp>
        <p:nvSpPr>
          <p:cNvPr id="7" name="矩形 6">
            <a:extLst>
              <a:ext uri="{FF2B5EF4-FFF2-40B4-BE49-F238E27FC236}">
                <a16:creationId xmlns:a16="http://schemas.microsoft.com/office/drawing/2014/main" id="{9D362553-6975-4B4D-A63C-DF06F099F9D7}"/>
              </a:ext>
            </a:extLst>
          </p:cNvPr>
          <p:cNvSpPr/>
          <p:nvPr/>
        </p:nvSpPr>
        <p:spPr>
          <a:xfrm>
            <a:off x="669923" y="5978910"/>
            <a:ext cx="4108899" cy="569387"/>
          </a:xfrm>
          <a:prstGeom prst="rect">
            <a:avLst/>
          </a:prstGeom>
        </p:spPr>
        <p:txBody>
          <a:bodyPr wrap="square">
            <a:spAutoFit/>
          </a:bodyPr>
          <a:lstStyle/>
          <a:p>
            <a:pPr algn="ctr"/>
            <a:r>
              <a:rPr lang="zh-CN" altLang="en-US" sz="1100" b="1" dirty="0"/>
              <a:t>国内文献</a:t>
            </a:r>
            <a:endParaRPr lang="en-US" altLang="zh-CN" sz="1100" dirty="0"/>
          </a:p>
          <a:p>
            <a:r>
              <a:rPr lang="zh-CN" altLang="en-US" sz="1000" dirty="0"/>
              <a:t>选择硕博学位论文和</a:t>
            </a:r>
            <a:r>
              <a:rPr lang="en-US" altLang="zh-CN" sz="1000" dirty="0"/>
              <a:t>SCI</a:t>
            </a:r>
            <a:r>
              <a:rPr lang="zh-CN" altLang="en-US" sz="1000" dirty="0"/>
              <a:t>来源期刊、</a:t>
            </a:r>
            <a:r>
              <a:rPr lang="en-US" altLang="zh-CN" sz="1000" dirty="0"/>
              <a:t>EI</a:t>
            </a:r>
            <a:r>
              <a:rPr lang="zh-CN" altLang="en-US" sz="1000" dirty="0"/>
              <a:t>期刊、核心期刊、</a:t>
            </a:r>
            <a:r>
              <a:rPr lang="en-US" altLang="zh-CN" sz="1000" dirty="0"/>
              <a:t>CSSCI</a:t>
            </a:r>
            <a:r>
              <a:rPr lang="zh-CN" altLang="en-US" sz="1000" dirty="0"/>
              <a:t>期刊、</a:t>
            </a:r>
            <a:r>
              <a:rPr lang="en-US" altLang="zh-CN" sz="1000" dirty="0"/>
              <a:t>CSCD</a:t>
            </a:r>
            <a:r>
              <a:rPr lang="zh-CN" altLang="en-US" sz="1000" dirty="0"/>
              <a:t>期刊，</a:t>
            </a:r>
            <a:r>
              <a:rPr lang="en-US" altLang="zh-CN" sz="1000" dirty="0"/>
              <a:t>1019</a:t>
            </a:r>
            <a:r>
              <a:rPr lang="zh-CN" altLang="en-US" sz="1000" dirty="0"/>
              <a:t>篇学术文献，样本文献时间区间为 </a:t>
            </a:r>
            <a:r>
              <a:rPr lang="en-US" altLang="zh-CN" sz="1000" dirty="0"/>
              <a:t>2014</a:t>
            </a:r>
            <a:r>
              <a:rPr lang="zh-CN" altLang="en-US" sz="1000" dirty="0"/>
              <a:t>至</a:t>
            </a:r>
            <a:r>
              <a:rPr lang="en-US" altLang="zh-CN" sz="1000" dirty="0"/>
              <a:t>2019</a:t>
            </a:r>
            <a:r>
              <a:rPr lang="zh-CN" altLang="en-US" sz="1000" dirty="0"/>
              <a:t>年。</a:t>
            </a:r>
          </a:p>
        </p:txBody>
      </p:sp>
      <p:sp>
        <p:nvSpPr>
          <p:cNvPr id="8" name="矩形 7">
            <a:extLst>
              <a:ext uri="{FF2B5EF4-FFF2-40B4-BE49-F238E27FC236}">
                <a16:creationId xmlns:a16="http://schemas.microsoft.com/office/drawing/2014/main" id="{A21398C7-5AD2-3045-B35B-B1BCE9C17CEB}"/>
              </a:ext>
            </a:extLst>
          </p:cNvPr>
          <p:cNvSpPr/>
          <p:nvPr/>
        </p:nvSpPr>
        <p:spPr>
          <a:xfrm>
            <a:off x="6095205" y="5978909"/>
            <a:ext cx="4108899" cy="569387"/>
          </a:xfrm>
          <a:prstGeom prst="rect">
            <a:avLst/>
          </a:prstGeom>
        </p:spPr>
        <p:txBody>
          <a:bodyPr wrap="square">
            <a:spAutoFit/>
          </a:bodyPr>
          <a:lstStyle/>
          <a:p>
            <a:pPr algn="ctr"/>
            <a:r>
              <a:rPr lang="zh-CN" altLang="en-US" sz="1100" b="1" dirty="0"/>
              <a:t>国际文献</a:t>
            </a:r>
            <a:endParaRPr lang="en-US" altLang="zh-CN" sz="1100" dirty="0"/>
          </a:p>
          <a:p>
            <a:r>
              <a:rPr lang="zh-CN" altLang="en-US" sz="1000" dirty="0"/>
              <a:t>以 </a:t>
            </a:r>
            <a:r>
              <a:rPr lang="en-US" altLang="zh-CN" sz="1000" dirty="0"/>
              <a:t>web of science </a:t>
            </a:r>
            <a:r>
              <a:rPr lang="zh-CN" altLang="en-US" sz="1000" dirty="0"/>
              <a:t>核心文献为数据源，检索 </a:t>
            </a:r>
            <a:r>
              <a:rPr lang="en-US" altLang="zh-CN" sz="1000" dirty="0"/>
              <a:t>blockchain </a:t>
            </a:r>
            <a:r>
              <a:rPr lang="zh-CN" altLang="en-US" sz="1000" dirty="0"/>
              <a:t>主题词，共得到 </a:t>
            </a:r>
            <a:r>
              <a:rPr lang="en-US" altLang="zh-CN" sz="1000" dirty="0"/>
              <a:t>1942 </a:t>
            </a:r>
            <a:r>
              <a:rPr lang="zh-CN" altLang="en-US" sz="1000" dirty="0"/>
              <a:t>篇学术文献，样本文献时间区间为 </a:t>
            </a:r>
            <a:r>
              <a:rPr lang="en-US" altLang="zh-CN" sz="1000" dirty="0"/>
              <a:t>2013</a:t>
            </a:r>
            <a:r>
              <a:rPr lang="zh-CN" altLang="en-US" sz="1000" dirty="0"/>
              <a:t>至</a:t>
            </a:r>
            <a:r>
              <a:rPr lang="en-US" altLang="zh-CN" sz="1000" dirty="0"/>
              <a:t>2019</a:t>
            </a:r>
            <a:r>
              <a:rPr lang="zh-CN" altLang="en-US" sz="1000" dirty="0"/>
              <a:t>年。</a:t>
            </a:r>
          </a:p>
        </p:txBody>
      </p:sp>
    </p:spTree>
    <p:extLst>
      <p:ext uri="{BB962C8B-B14F-4D97-AF65-F5344CB8AC3E}">
        <p14:creationId xmlns:p14="http://schemas.microsoft.com/office/powerpoint/2010/main" val="33922881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4A67DA-82CD-4FD9-9A56-52D73B62D320}"/>
              </a:ext>
            </a:extLst>
          </p:cNvPr>
          <p:cNvSpPr>
            <a:spLocks noGrp="1"/>
          </p:cNvSpPr>
          <p:nvPr>
            <p:ph type="title"/>
          </p:nvPr>
        </p:nvSpPr>
        <p:spPr/>
        <p:txBody>
          <a:bodyPr/>
          <a:lstStyle/>
          <a:p>
            <a:r>
              <a:rPr lang="zh-CN" altLang="en-US" dirty="0"/>
              <a:t>区块链行业应用</a:t>
            </a:r>
            <a:r>
              <a:rPr lang="en-US" altLang="zh-CN" dirty="0"/>
              <a:t>-</a:t>
            </a:r>
            <a:r>
              <a:rPr lang="zh-CN" altLang="en-US" dirty="0"/>
              <a:t>专利分析</a:t>
            </a:r>
            <a:r>
              <a:rPr lang="zh-CN" altLang="en-US" dirty="0">
                <a:cs typeface="+mn-ea"/>
                <a:sym typeface="+mn-lt"/>
              </a:rPr>
              <a:t>√</a:t>
            </a:r>
            <a:endParaRPr lang="zh-CN" altLang="en-US" dirty="0"/>
          </a:p>
        </p:txBody>
      </p:sp>
      <p:sp>
        <p:nvSpPr>
          <p:cNvPr id="4" name="灯片编号占位符 3">
            <a:extLst>
              <a:ext uri="{FF2B5EF4-FFF2-40B4-BE49-F238E27FC236}">
                <a16:creationId xmlns:a16="http://schemas.microsoft.com/office/drawing/2014/main" id="{A6207B8B-61A3-4989-8123-EA40F6B5F5E8}"/>
              </a:ext>
            </a:extLst>
          </p:cNvPr>
          <p:cNvSpPr>
            <a:spLocks noGrp="1"/>
          </p:cNvSpPr>
          <p:nvPr>
            <p:ph type="sldNum" sz="quarter" idx="12"/>
          </p:nvPr>
        </p:nvSpPr>
        <p:spPr/>
        <p:txBody>
          <a:bodyPr/>
          <a:lstStyle/>
          <a:p>
            <a:fld id="{5DD3DB80-B894-403A-B48E-6FDC1A72010E}" type="slidenum">
              <a:rPr lang="zh-CN" altLang="en-US" smtClean="0"/>
              <a:pPr/>
              <a:t>13</a:t>
            </a:fld>
            <a:endParaRPr lang="zh-CN" altLang="en-US"/>
          </a:p>
        </p:txBody>
      </p:sp>
      <p:pic>
        <p:nvPicPr>
          <p:cNvPr id="3" name="图片 2" descr="多系列条形图.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17100" y="1139452"/>
            <a:ext cx="5390202" cy="5307392"/>
          </a:xfrm>
          <a:prstGeom prst="rect">
            <a:avLst/>
          </a:prstGeom>
        </p:spPr>
      </p:pic>
      <p:sp>
        <p:nvSpPr>
          <p:cNvPr id="6" name="矩形 5">
            <a:extLst>
              <a:ext uri="{FF2B5EF4-FFF2-40B4-BE49-F238E27FC236}">
                <a16:creationId xmlns:a16="http://schemas.microsoft.com/office/drawing/2014/main" id="{D8453C29-4EAE-214E-A50E-E02522142A27}"/>
              </a:ext>
            </a:extLst>
          </p:cNvPr>
          <p:cNvSpPr/>
          <p:nvPr/>
        </p:nvSpPr>
        <p:spPr>
          <a:xfrm>
            <a:off x="669924" y="1524632"/>
            <a:ext cx="4930776" cy="3808735"/>
          </a:xfrm>
          <a:prstGeom prst="rect">
            <a:avLst/>
          </a:prstGeom>
        </p:spPr>
        <p:txBody>
          <a:bodyPr wrap="square">
            <a:spAutoFit/>
          </a:bodyPr>
          <a:lstStyle/>
          <a:p>
            <a:pPr marL="285750" indent="-285750">
              <a:lnSpc>
                <a:spcPct val="150000"/>
              </a:lnSpc>
              <a:buFont typeface="Wingdings" pitchFamily="2" charset="2"/>
              <a:buChar char="ü"/>
            </a:pPr>
            <a:r>
              <a:rPr lang="zh-CN" altLang="en-US" dirty="0">
                <a:solidFill>
                  <a:srgbClr val="24292E"/>
                </a:solidFill>
                <a:latin typeface="-apple-system"/>
              </a:rPr>
              <a:t>区块链相关领域专利共检索到</a:t>
            </a:r>
            <a:r>
              <a:rPr lang="en-US" altLang="zh-CN" dirty="0">
                <a:solidFill>
                  <a:srgbClr val="24292E"/>
                </a:solidFill>
                <a:latin typeface="-apple-system"/>
              </a:rPr>
              <a:t>6641</a:t>
            </a:r>
            <a:r>
              <a:rPr lang="zh-CN" altLang="en-US" dirty="0">
                <a:solidFill>
                  <a:srgbClr val="24292E"/>
                </a:solidFill>
                <a:latin typeface="-apple-system"/>
              </a:rPr>
              <a:t>件</a:t>
            </a:r>
            <a:endParaRPr lang="en-US" altLang="zh-CN" dirty="0">
              <a:solidFill>
                <a:srgbClr val="24292E"/>
              </a:solidFill>
              <a:latin typeface="-apple-system"/>
            </a:endParaRPr>
          </a:p>
          <a:p>
            <a:pPr marL="285750" indent="-285750">
              <a:lnSpc>
                <a:spcPct val="150000"/>
              </a:lnSpc>
              <a:buFont typeface="Wingdings" pitchFamily="2" charset="2"/>
              <a:buChar char="ü"/>
            </a:pPr>
            <a:r>
              <a:rPr lang="zh-CN" altLang="en-US" dirty="0">
                <a:solidFill>
                  <a:srgbClr val="24292E"/>
                </a:solidFill>
                <a:latin typeface="-apple-system"/>
              </a:rPr>
              <a:t>从专利申请领域看，除关注底层协议的专利</a:t>
            </a:r>
            <a:r>
              <a:rPr lang="en-US" altLang="zh-CN" dirty="0">
                <a:solidFill>
                  <a:srgbClr val="24292E"/>
                </a:solidFill>
                <a:latin typeface="-apple-system"/>
              </a:rPr>
              <a:t>2539</a:t>
            </a:r>
            <a:r>
              <a:rPr lang="zh-CN" altLang="en-US" dirty="0">
                <a:solidFill>
                  <a:srgbClr val="24292E"/>
                </a:solidFill>
                <a:latin typeface="-apple-system"/>
              </a:rPr>
              <a:t>件外，热点领域主要集中在金融交易（</a:t>
            </a:r>
            <a:r>
              <a:rPr lang="en-US" altLang="zh-CN" dirty="0">
                <a:solidFill>
                  <a:srgbClr val="24292E"/>
                </a:solidFill>
                <a:latin typeface="-apple-system"/>
              </a:rPr>
              <a:t>1215</a:t>
            </a:r>
            <a:r>
              <a:rPr lang="zh-CN" altLang="en-US" dirty="0">
                <a:solidFill>
                  <a:srgbClr val="24292E"/>
                </a:solidFill>
                <a:latin typeface="-apple-system"/>
              </a:rPr>
              <a:t>）、传输控制（</a:t>
            </a:r>
            <a:r>
              <a:rPr lang="en-US" altLang="zh-CN" dirty="0">
                <a:solidFill>
                  <a:srgbClr val="24292E"/>
                </a:solidFill>
                <a:latin typeface="-apple-system"/>
              </a:rPr>
              <a:t>1209</a:t>
            </a:r>
            <a:r>
              <a:rPr lang="zh-CN" altLang="en-US" dirty="0">
                <a:solidFill>
                  <a:srgbClr val="24292E"/>
                </a:solidFill>
                <a:latin typeface="-apple-system"/>
              </a:rPr>
              <a:t>）、用户凭证（</a:t>
            </a:r>
            <a:r>
              <a:rPr lang="en-US" altLang="zh-CN" dirty="0">
                <a:solidFill>
                  <a:srgbClr val="24292E"/>
                </a:solidFill>
                <a:latin typeface="-apple-system"/>
              </a:rPr>
              <a:t>857</a:t>
            </a:r>
            <a:r>
              <a:rPr lang="zh-CN" altLang="en-US" dirty="0">
                <a:solidFill>
                  <a:srgbClr val="24292E"/>
                </a:solidFill>
                <a:latin typeface="-apple-system"/>
              </a:rPr>
              <a:t>）、信息检索（</a:t>
            </a:r>
            <a:r>
              <a:rPr lang="en-US" altLang="zh-CN" dirty="0">
                <a:solidFill>
                  <a:srgbClr val="24292E"/>
                </a:solidFill>
                <a:latin typeface="-apple-system"/>
              </a:rPr>
              <a:t>539</a:t>
            </a:r>
            <a:r>
              <a:rPr lang="zh-CN" altLang="en-US" dirty="0">
                <a:solidFill>
                  <a:srgbClr val="24292E"/>
                </a:solidFill>
                <a:latin typeface="-apple-system"/>
              </a:rPr>
              <a:t>）、授权识别（</a:t>
            </a:r>
            <a:r>
              <a:rPr lang="en-US" altLang="zh-CN" dirty="0">
                <a:solidFill>
                  <a:srgbClr val="24292E"/>
                </a:solidFill>
                <a:latin typeface="-apple-system"/>
              </a:rPr>
              <a:t>439</a:t>
            </a:r>
            <a:r>
              <a:rPr lang="zh-CN" altLang="en-US" dirty="0">
                <a:solidFill>
                  <a:srgbClr val="24292E"/>
                </a:solidFill>
                <a:latin typeface="-apple-system"/>
              </a:rPr>
              <a:t>）、电子商务（</a:t>
            </a:r>
            <a:r>
              <a:rPr lang="en-US" altLang="zh-CN" dirty="0">
                <a:solidFill>
                  <a:srgbClr val="24292E"/>
                </a:solidFill>
                <a:latin typeface="-apple-system"/>
              </a:rPr>
              <a:t>353</a:t>
            </a:r>
            <a:r>
              <a:rPr lang="zh-CN" altLang="en-US" dirty="0">
                <a:solidFill>
                  <a:srgbClr val="24292E"/>
                </a:solidFill>
                <a:latin typeface="-apple-system"/>
              </a:rPr>
              <a:t>）。</a:t>
            </a:r>
            <a:endParaRPr lang="en-US" altLang="zh-CN" dirty="0">
              <a:solidFill>
                <a:srgbClr val="24292E"/>
              </a:solidFill>
              <a:latin typeface="-apple-system"/>
            </a:endParaRPr>
          </a:p>
          <a:p>
            <a:pPr marL="285750" indent="-285750">
              <a:lnSpc>
                <a:spcPct val="150000"/>
              </a:lnSpc>
              <a:buFont typeface="Wingdings" pitchFamily="2" charset="2"/>
              <a:buChar char="ü"/>
            </a:pPr>
            <a:r>
              <a:rPr lang="zh-CN" altLang="en-US" dirty="0">
                <a:solidFill>
                  <a:srgbClr val="24292E"/>
                </a:solidFill>
                <a:latin typeface="-apple-system"/>
              </a:rPr>
              <a:t>在国内专利排名靠前的公司集中在金融保险领域、各互联网大厂（电商公司较多）</a:t>
            </a:r>
            <a:endParaRPr lang="en-US" altLang="zh-CN" dirty="0">
              <a:solidFill>
                <a:srgbClr val="24292E"/>
              </a:solidFill>
              <a:latin typeface="-apple-system"/>
            </a:endParaRPr>
          </a:p>
          <a:p>
            <a:pPr marL="285750" indent="-285750">
              <a:lnSpc>
                <a:spcPct val="150000"/>
              </a:lnSpc>
              <a:buFont typeface="Wingdings" pitchFamily="2" charset="2"/>
              <a:buChar char="ü"/>
            </a:pPr>
            <a:r>
              <a:rPr lang="zh-CN" altLang="en-US" dirty="0">
                <a:solidFill>
                  <a:srgbClr val="24292E"/>
                </a:solidFill>
                <a:latin typeface="-apple-system"/>
              </a:rPr>
              <a:t>与学术研究中金融和供应链热点也比较吻合</a:t>
            </a:r>
          </a:p>
        </p:txBody>
      </p:sp>
    </p:spTree>
    <p:extLst>
      <p:ext uri="{BB962C8B-B14F-4D97-AF65-F5344CB8AC3E}">
        <p14:creationId xmlns:p14="http://schemas.microsoft.com/office/powerpoint/2010/main" val="19429581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4A67DA-82CD-4FD9-9A56-52D73B62D320}"/>
              </a:ext>
            </a:extLst>
          </p:cNvPr>
          <p:cNvSpPr>
            <a:spLocks noGrp="1"/>
          </p:cNvSpPr>
          <p:nvPr>
            <p:ph type="title"/>
          </p:nvPr>
        </p:nvSpPr>
        <p:spPr/>
        <p:txBody>
          <a:bodyPr/>
          <a:lstStyle/>
          <a:p>
            <a:r>
              <a:rPr lang="zh-CN" altLang="en-US" dirty="0"/>
              <a:t>区块链行业应用</a:t>
            </a:r>
            <a:r>
              <a:rPr lang="en-US" altLang="zh-CN" dirty="0"/>
              <a:t>-</a:t>
            </a:r>
            <a:r>
              <a:rPr lang="zh-CN" altLang="en-US" dirty="0"/>
              <a:t>投融资分析</a:t>
            </a:r>
            <a:r>
              <a:rPr lang="zh-CN" altLang="en-US" dirty="0">
                <a:cs typeface="+mn-ea"/>
                <a:sym typeface="+mn-lt"/>
              </a:rPr>
              <a:t>√</a:t>
            </a:r>
            <a:endParaRPr lang="zh-CN" altLang="en-US" dirty="0"/>
          </a:p>
        </p:txBody>
      </p:sp>
      <p:sp>
        <p:nvSpPr>
          <p:cNvPr id="4" name="灯片编号占位符 3">
            <a:extLst>
              <a:ext uri="{FF2B5EF4-FFF2-40B4-BE49-F238E27FC236}">
                <a16:creationId xmlns:a16="http://schemas.microsoft.com/office/drawing/2014/main" id="{A6207B8B-61A3-4989-8123-EA40F6B5F5E8}"/>
              </a:ext>
            </a:extLst>
          </p:cNvPr>
          <p:cNvSpPr>
            <a:spLocks noGrp="1"/>
          </p:cNvSpPr>
          <p:nvPr>
            <p:ph type="sldNum" sz="quarter" idx="12"/>
          </p:nvPr>
        </p:nvSpPr>
        <p:spPr/>
        <p:txBody>
          <a:bodyPr/>
          <a:lstStyle/>
          <a:p>
            <a:fld id="{5DD3DB80-B894-403A-B48E-6FDC1A72010E}" type="slidenum">
              <a:rPr lang="zh-CN" altLang="en-US" smtClean="0"/>
              <a:pPr/>
              <a:t>14</a:t>
            </a:fld>
            <a:endParaRPr lang="zh-CN" altLang="en-US"/>
          </a:p>
        </p:txBody>
      </p:sp>
      <p:pic>
        <p:nvPicPr>
          <p:cNvPr id="8" name="图片 7"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61297" y="1100408"/>
            <a:ext cx="5459190" cy="5068347"/>
          </a:xfrm>
          <a:prstGeom prst="rect">
            <a:avLst/>
          </a:prstGeom>
        </p:spPr>
      </p:pic>
      <p:grpSp>
        <p:nvGrpSpPr>
          <p:cNvPr id="39" name="组合 38">
            <a:extLst>
              <a:ext uri="{FF2B5EF4-FFF2-40B4-BE49-F238E27FC236}">
                <a16:creationId xmlns:a16="http://schemas.microsoft.com/office/drawing/2014/main" id="{47573242-A996-4EDD-BD1E-3B66D1587D5F}"/>
              </a:ext>
            </a:extLst>
          </p:cNvPr>
          <p:cNvGrpSpPr/>
          <p:nvPr/>
        </p:nvGrpSpPr>
        <p:grpSpPr>
          <a:xfrm>
            <a:off x="-196696" y="2774150"/>
            <a:ext cx="3689008" cy="2592209"/>
            <a:chOff x="0" y="2396298"/>
            <a:chExt cx="3689008" cy="2592209"/>
          </a:xfrm>
        </p:grpSpPr>
        <p:sp>
          <p:nvSpPr>
            <p:cNvPr id="35" name="íšḷiďe">
              <a:extLst>
                <a:ext uri="{FF2B5EF4-FFF2-40B4-BE49-F238E27FC236}">
                  <a16:creationId xmlns:a16="http://schemas.microsoft.com/office/drawing/2014/main" id="{9DD1F14A-B738-481A-BCDE-3E7DF0163103}"/>
                </a:ext>
              </a:extLst>
            </p:cNvPr>
            <p:cNvSpPr/>
            <p:nvPr/>
          </p:nvSpPr>
          <p:spPr>
            <a:xfrm>
              <a:off x="1156625" y="2396298"/>
              <a:ext cx="1375760" cy="1375760"/>
            </a:xfrm>
            <a:prstGeom prst="ellipse">
              <a:avLst/>
            </a:prstGeom>
            <a:solidFill>
              <a:schemeClr val="bg1"/>
            </a:solidFill>
            <a:ln w="28575" cap="rnd">
              <a:solidFill>
                <a:schemeClr val="bg1">
                  <a:lumMod val="75000"/>
                </a:schemeClr>
              </a:solid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endParaRPr lang="zh-CN" altLang="en-US" sz="2000" b="1" dirty="0">
                <a:solidFill>
                  <a:schemeClr val="bg1"/>
                </a:solidFill>
              </a:endParaRPr>
            </a:p>
          </p:txBody>
        </p:sp>
        <p:sp>
          <p:nvSpPr>
            <p:cNvPr id="34" name="í$ḷiḓe">
              <a:extLst>
                <a:ext uri="{FF2B5EF4-FFF2-40B4-BE49-F238E27FC236}">
                  <a16:creationId xmlns:a16="http://schemas.microsoft.com/office/drawing/2014/main" id="{39DF16E5-19B5-4F46-9CFC-50526C420232}"/>
                </a:ext>
              </a:extLst>
            </p:cNvPr>
            <p:cNvSpPr/>
            <p:nvPr/>
          </p:nvSpPr>
          <p:spPr>
            <a:xfrm>
              <a:off x="0" y="4070255"/>
              <a:ext cx="3689008" cy="918252"/>
            </a:xfrm>
            <a:prstGeom prst="rect">
              <a:avLst/>
            </a:prstGeom>
            <a:noFill/>
            <a:ln w="3175"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r>
                <a:rPr lang="zh-CN" altLang="en-US" b="1" dirty="0">
                  <a:solidFill>
                    <a:schemeClr val="tx1"/>
                  </a:solidFill>
                </a:rPr>
                <a:t>排名前</a:t>
              </a:r>
              <a:r>
                <a:rPr lang="en-US" altLang="zh-CN" b="1" dirty="0">
                  <a:solidFill>
                    <a:schemeClr val="tx1"/>
                  </a:solidFill>
                </a:rPr>
                <a:t>20</a:t>
              </a:r>
              <a:r>
                <a:rPr lang="zh-CN" altLang="en-US" b="1" dirty="0">
                  <a:solidFill>
                    <a:schemeClr val="tx1"/>
                  </a:solidFill>
                </a:rPr>
                <a:t>的风投公司</a:t>
              </a:r>
              <a:endParaRPr lang="id-ID" altLang="zh-CN" b="1" dirty="0">
                <a:solidFill>
                  <a:schemeClr val="tx1"/>
                </a:solidFill>
              </a:endParaRPr>
            </a:p>
          </p:txBody>
        </p:sp>
        <p:sp>
          <p:nvSpPr>
            <p:cNvPr id="6" name="矩形 5">
              <a:extLst>
                <a:ext uri="{FF2B5EF4-FFF2-40B4-BE49-F238E27FC236}">
                  <a16:creationId xmlns:a16="http://schemas.microsoft.com/office/drawing/2014/main" id="{7238D15A-39D4-4CE7-8A99-A690168871BC}"/>
                </a:ext>
              </a:extLst>
            </p:cNvPr>
            <p:cNvSpPr/>
            <p:nvPr/>
          </p:nvSpPr>
          <p:spPr>
            <a:xfrm>
              <a:off x="1436379" y="2761012"/>
              <a:ext cx="816250" cy="707886"/>
            </a:xfrm>
            <a:prstGeom prst="rect">
              <a:avLst/>
            </a:prstGeom>
          </p:spPr>
          <p:txBody>
            <a:bodyPr wrap="none">
              <a:spAutoFit/>
            </a:bodyPr>
            <a:lstStyle/>
            <a:p>
              <a:pPr algn="ctr"/>
              <a:r>
                <a:rPr lang="en-US" altLang="zh-CN" sz="4000" b="1" dirty="0">
                  <a:latin typeface="+mn-ea"/>
                </a:rPr>
                <a:t>20</a:t>
              </a:r>
              <a:endParaRPr lang="id-ID" altLang="zh-CN" sz="4000" b="1" dirty="0">
                <a:latin typeface="+mn-ea"/>
              </a:endParaRPr>
            </a:p>
          </p:txBody>
        </p:sp>
      </p:grpSp>
      <p:grpSp>
        <p:nvGrpSpPr>
          <p:cNvPr id="40" name="组合 39">
            <a:extLst>
              <a:ext uri="{FF2B5EF4-FFF2-40B4-BE49-F238E27FC236}">
                <a16:creationId xmlns:a16="http://schemas.microsoft.com/office/drawing/2014/main" id="{DAD04465-C4F6-465D-A760-BB48788C37B5}"/>
              </a:ext>
            </a:extLst>
          </p:cNvPr>
          <p:cNvGrpSpPr/>
          <p:nvPr/>
        </p:nvGrpSpPr>
        <p:grpSpPr>
          <a:xfrm>
            <a:off x="2615443" y="2774150"/>
            <a:ext cx="3689008" cy="2592209"/>
            <a:chOff x="2713883" y="2396298"/>
            <a:chExt cx="3689008" cy="2592209"/>
          </a:xfrm>
        </p:grpSpPr>
        <p:sp>
          <p:nvSpPr>
            <p:cNvPr id="28" name="íṩľíďê">
              <a:extLst>
                <a:ext uri="{FF2B5EF4-FFF2-40B4-BE49-F238E27FC236}">
                  <a16:creationId xmlns:a16="http://schemas.microsoft.com/office/drawing/2014/main" id="{8238AAF9-DFAF-463E-9125-1F4ACF9755B2}"/>
                </a:ext>
              </a:extLst>
            </p:cNvPr>
            <p:cNvSpPr/>
            <p:nvPr/>
          </p:nvSpPr>
          <p:spPr>
            <a:xfrm>
              <a:off x="3870508" y="2396298"/>
              <a:ext cx="1375760" cy="1375760"/>
            </a:xfrm>
            <a:prstGeom prst="ellipse">
              <a:avLst/>
            </a:prstGeom>
            <a:solidFill>
              <a:schemeClr val="bg1"/>
            </a:solidFill>
            <a:ln w="28575" cap="rnd">
              <a:solidFill>
                <a:schemeClr val="bg1">
                  <a:lumMod val="75000"/>
                </a:schemeClr>
              </a:solid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endParaRPr lang="zh-CN" altLang="en-US" sz="2000" b="1" dirty="0">
                <a:solidFill>
                  <a:schemeClr val="bg1"/>
                </a:solidFill>
              </a:endParaRPr>
            </a:p>
          </p:txBody>
        </p:sp>
        <p:sp>
          <p:nvSpPr>
            <p:cNvPr id="27" name="íṣ1íḋè">
              <a:extLst>
                <a:ext uri="{FF2B5EF4-FFF2-40B4-BE49-F238E27FC236}">
                  <a16:creationId xmlns:a16="http://schemas.microsoft.com/office/drawing/2014/main" id="{A4D32FE0-0B94-4AD2-A519-1B36A05F1842}"/>
                </a:ext>
              </a:extLst>
            </p:cNvPr>
            <p:cNvSpPr/>
            <p:nvPr/>
          </p:nvSpPr>
          <p:spPr>
            <a:xfrm>
              <a:off x="2713883" y="4070255"/>
              <a:ext cx="3689008" cy="918252"/>
            </a:xfrm>
            <a:prstGeom prst="rect">
              <a:avLst/>
            </a:prstGeom>
            <a:noFill/>
            <a:ln w="3175"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r>
                <a:rPr lang="en-US" altLang="zh-CN" b="1" dirty="0">
                  <a:solidFill>
                    <a:schemeClr val="tx1"/>
                  </a:solidFill>
                </a:rPr>
                <a:t>311</a:t>
              </a:r>
              <a:r>
                <a:rPr lang="zh-CN" altLang="en-US" b="1" dirty="0">
                  <a:solidFill>
                    <a:schemeClr val="tx1"/>
                  </a:solidFill>
                </a:rPr>
                <a:t>个区块链投资项目</a:t>
              </a:r>
              <a:endParaRPr lang="id-ID" altLang="zh-CN" b="1" dirty="0">
                <a:solidFill>
                  <a:schemeClr val="tx1"/>
                </a:solidFill>
              </a:endParaRPr>
            </a:p>
          </p:txBody>
        </p:sp>
        <p:sp>
          <p:nvSpPr>
            <p:cNvPr id="38" name="矩形 37">
              <a:extLst>
                <a:ext uri="{FF2B5EF4-FFF2-40B4-BE49-F238E27FC236}">
                  <a16:creationId xmlns:a16="http://schemas.microsoft.com/office/drawing/2014/main" id="{F72A2243-1037-45C1-BA22-D018424CBDBD}"/>
                </a:ext>
              </a:extLst>
            </p:cNvPr>
            <p:cNvSpPr/>
            <p:nvPr/>
          </p:nvSpPr>
          <p:spPr>
            <a:xfrm>
              <a:off x="3992367" y="2761012"/>
              <a:ext cx="1132041" cy="707886"/>
            </a:xfrm>
            <a:prstGeom prst="rect">
              <a:avLst/>
            </a:prstGeom>
          </p:spPr>
          <p:txBody>
            <a:bodyPr wrap="none">
              <a:spAutoFit/>
            </a:bodyPr>
            <a:lstStyle/>
            <a:p>
              <a:pPr algn="ctr"/>
              <a:r>
                <a:rPr lang="en-US" altLang="zh-CN" sz="4000" b="1" dirty="0">
                  <a:latin typeface="+mn-ea"/>
                </a:rPr>
                <a:t>311</a:t>
              </a:r>
              <a:endParaRPr lang="id-ID" altLang="zh-CN" sz="4000" b="1" dirty="0">
                <a:latin typeface="+mn-ea"/>
              </a:endParaRPr>
            </a:p>
          </p:txBody>
        </p:sp>
      </p:grpSp>
    </p:spTree>
    <p:extLst>
      <p:ext uri="{BB962C8B-B14F-4D97-AF65-F5344CB8AC3E}">
        <p14:creationId xmlns:p14="http://schemas.microsoft.com/office/powerpoint/2010/main" val="5186970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DC6D8B-67DD-415D-930F-3710EFAFF256}"/>
              </a:ext>
            </a:extLst>
          </p:cNvPr>
          <p:cNvSpPr>
            <a:spLocks noGrp="1"/>
          </p:cNvSpPr>
          <p:nvPr>
            <p:ph type="title"/>
          </p:nvPr>
        </p:nvSpPr>
        <p:spPr/>
        <p:txBody>
          <a:bodyPr/>
          <a:lstStyle/>
          <a:p>
            <a:r>
              <a:rPr lang="zh-CN" altLang="en-US" dirty="0">
                <a:cs typeface="+mn-ea"/>
                <a:sym typeface="+mn-lt"/>
              </a:rPr>
              <a:t>除金融行业外，供应链行业发展最成熟√</a:t>
            </a:r>
            <a:endParaRPr lang="zh-CN" altLang="en-US" dirty="0"/>
          </a:p>
        </p:txBody>
      </p:sp>
      <p:sp>
        <p:nvSpPr>
          <p:cNvPr id="4" name="灯片编号占位符 3">
            <a:extLst>
              <a:ext uri="{FF2B5EF4-FFF2-40B4-BE49-F238E27FC236}">
                <a16:creationId xmlns:a16="http://schemas.microsoft.com/office/drawing/2014/main" id="{2DDAD426-1090-4A64-BC8D-4D5CD2326E9F}"/>
              </a:ext>
            </a:extLst>
          </p:cNvPr>
          <p:cNvSpPr>
            <a:spLocks noGrp="1"/>
          </p:cNvSpPr>
          <p:nvPr>
            <p:ph type="sldNum" sz="quarter" idx="12"/>
          </p:nvPr>
        </p:nvSpPr>
        <p:spPr/>
        <p:txBody>
          <a:bodyPr/>
          <a:lstStyle/>
          <a:p>
            <a:fld id="{5DD3DB80-B894-403A-B48E-6FDC1A72010E}" type="slidenum">
              <a:rPr lang="zh-CN" altLang="en-US" smtClean="0"/>
              <a:pPr/>
              <a:t>15</a:t>
            </a:fld>
            <a:endParaRPr lang="zh-CN" altLang="en-US" dirty="0"/>
          </a:p>
        </p:txBody>
      </p:sp>
      <p:grpSp>
        <p:nvGrpSpPr>
          <p:cNvPr id="5" name="99df9b78-0bad-45b2-a47b-2cded0ae7740"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956925CA-858E-4E4D-8532-640A56CA23CB}"/>
              </a:ext>
            </a:extLst>
          </p:cNvPr>
          <p:cNvGrpSpPr>
            <a:grpSpLocks noChangeAspect="1"/>
          </p:cNvGrpSpPr>
          <p:nvPr>
            <p:custDataLst>
              <p:tags r:id="rId1"/>
            </p:custDataLst>
          </p:nvPr>
        </p:nvGrpSpPr>
        <p:grpSpPr>
          <a:xfrm>
            <a:off x="669924" y="2169073"/>
            <a:ext cx="10850564" cy="3095407"/>
            <a:chOff x="669924" y="2169073"/>
            <a:chExt cx="10850564" cy="3095407"/>
          </a:xfrm>
        </p:grpSpPr>
        <p:sp>
          <p:nvSpPr>
            <p:cNvPr id="6" name="îş1iḑê">
              <a:extLst>
                <a:ext uri="{FF2B5EF4-FFF2-40B4-BE49-F238E27FC236}">
                  <a16:creationId xmlns:a16="http://schemas.microsoft.com/office/drawing/2014/main" id="{19C61D46-1944-42A4-B1B7-B999640165E7}"/>
                </a:ext>
              </a:extLst>
            </p:cNvPr>
            <p:cNvSpPr/>
            <p:nvPr/>
          </p:nvSpPr>
          <p:spPr bwMode="auto">
            <a:xfrm flipH="1">
              <a:off x="669924" y="3686772"/>
              <a:ext cx="4622967" cy="0"/>
            </a:xfrm>
            <a:prstGeom prst="line">
              <a:avLst/>
            </a:prstGeom>
            <a:noFill/>
            <a:ln w="22225">
              <a:solidFill>
                <a:schemeClr val="bg1">
                  <a:lumMod val="75000"/>
                </a:schemeClr>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nchor="ctr"/>
            <a:lstStyle/>
            <a:p>
              <a:endParaRPr lang="zh-CN" altLang="en-US"/>
            </a:p>
          </p:txBody>
        </p:sp>
        <p:sp>
          <p:nvSpPr>
            <p:cNvPr id="7" name="iṣḻîdé">
              <a:extLst>
                <a:ext uri="{FF2B5EF4-FFF2-40B4-BE49-F238E27FC236}">
                  <a16:creationId xmlns:a16="http://schemas.microsoft.com/office/drawing/2014/main" id="{176612AE-9F6A-46AC-85E5-6C697DCA5079}"/>
                </a:ext>
              </a:extLst>
            </p:cNvPr>
            <p:cNvSpPr/>
            <p:nvPr/>
          </p:nvSpPr>
          <p:spPr bwMode="auto">
            <a:xfrm>
              <a:off x="6994185" y="3168005"/>
              <a:ext cx="4526303" cy="0"/>
            </a:xfrm>
            <a:prstGeom prst="line">
              <a:avLst/>
            </a:prstGeom>
            <a:noFill/>
            <a:ln w="22225">
              <a:solidFill>
                <a:schemeClr val="bg1">
                  <a:lumMod val="75000"/>
                </a:schemeClr>
              </a:solidFill>
              <a:round/>
              <a:headE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nchor="ctr"/>
            <a:lstStyle/>
            <a:p>
              <a:endParaRPr lang="zh-CN" altLang="en-US"/>
            </a:p>
          </p:txBody>
        </p:sp>
        <p:sp>
          <p:nvSpPr>
            <p:cNvPr id="8" name="ïšlîdé">
              <a:extLst>
                <a:ext uri="{FF2B5EF4-FFF2-40B4-BE49-F238E27FC236}">
                  <a16:creationId xmlns:a16="http://schemas.microsoft.com/office/drawing/2014/main" id="{31C30AF8-E0DB-4D7B-B176-4C3B007926B7}"/>
                </a:ext>
              </a:extLst>
            </p:cNvPr>
            <p:cNvSpPr/>
            <p:nvPr/>
          </p:nvSpPr>
          <p:spPr bwMode="auto">
            <a:xfrm>
              <a:off x="5199451" y="2513910"/>
              <a:ext cx="1830181" cy="1830180"/>
            </a:xfrm>
            <a:prstGeom prst="ellipse">
              <a:avLst/>
            </a:prstGeom>
            <a:solidFill>
              <a:schemeClr val="hlink"/>
            </a:solidFill>
            <a:ln>
              <a:noFill/>
            </a:ln>
            <a:effectLst/>
            <a:extLst>
              <a:ext uri="{91240B29-F687-4F45-9708-019B960494DF}">
                <a14:hiddenLine xmlns:a14="http://schemas.microsoft.com/office/drawing/2010/main" w="6350">
                  <a:solidFill>
                    <a:schemeClr val="tx1"/>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nchor="ctr"/>
            <a:lstStyle>
              <a:lvl1pPr>
                <a:defRPr sz="1300" b="1">
                  <a:solidFill>
                    <a:srgbClr val="000000"/>
                  </a:solidFill>
                </a:defRPr>
              </a:lvl1pPr>
              <a:lvl2pPr marL="742950" indent="-285750">
                <a:defRPr sz="1300" b="1">
                  <a:solidFill>
                    <a:srgbClr val="000000"/>
                  </a:solidFill>
                </a:defRPr>
              </a:lvl2pPr>
              <a:lvl3pPr marL="1143000" indent="-228600">
                <a:defRPr sz="1300" b="1">
                  <a:solidFill>
                    <a:srgbClr val="000000"/>
                  </a:solidFill>
                </a:defRPr>
              </a:lvl3pPr>
              <a:lvl4pPr marL="1600200" indent="-228600">
                <a:defRPr sz="1300" b="1">
                  <a:solidFill>
                    <a:srgbClr val="000000"/>
                  </a:solidFill>
                </a:defRPr>
              </a:lvl4pPr>
              <a:lvl5pPr marL="2057400" indent="-228600">
                <a:defRPr sz="1300" b="1">
                  <a:solidFill>
                    <a:srgbClr val="000000"/>
                  </a:solidFill>
                </a:defRPr>
              </a:lvl5pPr>
              <a:lvl6pPr marL="2514600" indent="-228600" eaLnBrk="0" fontAlgn="base" hangingPunct="0">
                <a:spcBef>
                  <a:spcPct val="0"/>
                </a:spcBef>
                <a:spcAft>
                  <a:spcPct val="0"/>
                </a:spcAft>
                <a:defRPr sz="1300" b="1">
                  <a:solidFill>
                    <a:srgbClr val="000000"/>
                  </a:solidFill>
                </a:defRPr>
              </a:lvl6pPr>
              <a:lvl7pPr marL="2971800" indent="-228600" eaLnBrk="0" fontAlgn="base" hangingPunct="0">
                <a:spcBef>
                  <a:spcPct val="0"/>
                </a:spcBef>
                <a:spcAft>
                  <a:spcPct val="0"/>
                </a:spcAft>
                <a:defRPr sz="1300" b="1">
                  <a:solidFill>
                    <a:srgbClr val="000000"/>
                  </a:solidFill>
                </a:defRPr>
              </a:lvl7pPr>
              <a:lvl8pPr marL="3429000" indent="-228600" eaLnBrk="0" fontAlgn="base" hangingPunct="0">
                <a:spcBef>
                  <a:spcPct val="0"/>
                </a:spcBef>
                <a:spcAft>
                  <a:spcPct val="0"/>
                </a:spcAft>
                <a:defRPr sz="1300" b="1">
                  <a:solidFill>
                    <a:srgbClr val="000000"/>
                  </a:solidFill>
                </a:defRPr>
              </a:lvl8pPr>
              <a:lvl9pPr marL="3886200" indent="-228600" eaLnBrk="0" fontAlgn="base" hangingPunct="0">
                <a:spcBef>
                  <a:spcPct val="0"/>
                </a:spcBef>
                <a:spcAft>
                  <a:spcPct val="0"/>
                </a:spcAft>
                <a:defRPr sz="1300" b="1">
                  <a:solidFill>
                    <a:srgbClr val="000000"/>
                  </a:solidFill>
                </a:defRPr>
              </a:lvl9pPr>
            </a:lstStyle>
            <a:p>
              <a:endParaRPr lang="zh-CN" altLang="en-US"/>
            </a:p>
          </p:txBody>
        </p:sp>
        <p:sp>
          <p:nvSpPr>
            <p:cNvPr id="9" name="íş1ïďe">
              <a:extLst>
                <a:ext uri="{FF2B5EF4-FFF2-40B4-BE49-F238E27FC236}">
                  <a16:creationId xmlns:a16="http://schemas.microsoft.com/office/drawing/2014/main" id="{C5745F17-C228-4EC2-A750-4255A4E8CB96}"/>
                </a:ext>
              </a:extLst>
            </p:cNvPr>
            <p:cNvSpPr/>
            <p:nvPr/>
          </p:nvSpPr>
          <p:spPr bwMode="auto">
            <a:xfrm>
              <a:off x="5241338" y="3342001"/>
              <a:ext cx="1459635" cy="673430"/>
            </a:xfrm>
            <a:custGeom>
              <a:avLst/>
              <a:gdLst>
                <a:gd name="T0" fmla="*/ 0 w 453"/>
                <a:gd name="T1" fmla="*/ 2147483646 h 209"/>
                <a:gd name="T2" fmla="*/ 2147483646 w 453"/>
                <a:gd name="T3" fmla="*/ 2147483646 h 209"/>
                <a:gd name="T4" fmla="*/ 2147483646 w 453"/>
                <a:gd name="T5" fmla="*/ 0 h 209"/>
                <a:gd name="T6" fmla="*/ 2147483646 w 453"/>
                <a:gd name="T7" fmla="*/ 2147483646 h 209"/>
                <a:gd name="T8" fmla="*/ 2147483646 w 453"/>
                <a:gd name="T9" fmla="*/ 2147483646 h 209"/>
                <a:gd name="T10" fmla="*/ 2147483646 w 453"/>
                <a:gd name="T11" fmla="*/ 2147483646 h 20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53" h="209">
                  <a:moveTo>
                    <a:pt x="0" y="107"/>
                  </a:moveTo>
                  <a:lnTo>
                    <a:pt x="84" y="107"/>
                  </a:lnTo>
                  <a:lnTo>
                    <a:pt x="269" y="0"/>
                  </a:lnTo>
                  <a:lnTo>
                    <a:pt x="453" y="106"/>
                  </a:lnTo>
                  <a:lnTo>
                    <a:pt x="266" y="209"/>
                  </a:lnTo>
                  <a:lnTo>
                    <a:pt x="266" y="80"/>
                  </a:lnTo>
                </a:path>
              </a:pathLst>
            </a:custGeom>
            <a:noFill/>
            <a:ln w="22225" cap="flat" cmpd="sng">
              <a:solidFill>
                <a:schemeClr val="bg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nchor="ctr"/>
            <a:lstStyle/>
            <a:p>
              <a:endParaRPr lang="zh-CN" altLang="en-US"/>
            </a:p>
          </p:txBody>
        </p:sp>
        <p:sp>
          <p:nvSpPr>
            <p:cNvPr id="10" name="ïšļïḓè">
              <a:extLst>
                <a:ext uri="{FF2B5EF4-FFF2-40B4-BE49-F238E27FC236}">
                  <a16:creationId xmlns:a16="http://schemas.microsoft.com/office/drawing/2014/main" id="{014D2DE0-21B6-49EB-AA7D-1E3B6E055DE0}"/>
                </a:ext>
              </a:extLst>
            </p:cNvPr>
            <p:cNvSpPr/>
            <p:nvPr/>
          </p:nvSpPr>
          <p:spPr bwMode="auto">
            <a:xfrm>
              <a:off x="5531331" y="2842569"/>
              <a:ext cx="1462856" cy="673428"/>
            </a:xfrm>
            <a:custGeom>
              <a:avLst/>
              <a:gdLst>
                <a:gd name="T0" fmla="*/ 2147483646 w 454"/>
                <a:gd name="T1" fmla="*/ 2147483646 h 209"/>
                <a:gd name="T2" fmla="*/ 2147483646 w 454"/>
                <a:gd name="T3" fmla="*/ 2147483646 h 209"/>
                <a:gd name="T4" fmla="*/ 2147483646 w 454"/>
                <a:gd name="T5" fmla="*/ 2147483646 h 209"/>
                <a:gd name="T6" fmla="*/ 0 w 454"/>
                <a:gd name="T7" fmla="*/ 2147483646 h 209"/>
                <a:gd name="T8" fmla="*/ 2147483646 w 454"/>
                <a:gd name="T9" fmla="*/ 0 h 209"/>
                <a:gd name="T10" fmla="*/ 2147483646 w 454"/>
                <a:gd name="T11" fmla="*/ 2147483646 h 20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454" h="209">
                  <a:moveTo>
                    <a:pt x="454" y="102"/>
                  </a:moveTo>
                  <a:lnTo>
                    <a:pt x="369" y="102"/>
                  </a:lnTo>
                  <a:lnTo>
                    <a:pt x="184" y="209"/>
                  </a:lnTo>
                  <a:lnTo>
                    <a:pt x="0" y="103"/>
                  </a:lnTo>
                  <a:lnTo>
                    <a:pt x="187" y="0"/>
                  </a:lnTo>
                  <a:lnTo>
                    <a:pt x="187" y="129"/>
                  </a:lnTo>
                </a:path>
              </a:pathLst>
            </a:custGeom>
            <a:noFill/>
            <a:ln w="22225" cap="flat" cmpd="sng">
              <a:solidFill>
                <a:schemeClr val="bg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nchor="ctr"/>
            <a:lstStyle/>
            <a:p>
              <a:endParaRPr lang="zh-CN" altLang="en-US"/>
            </a:p>
          </p:txBody>
        </p:sp>
        <p:sp>
          <p:nvSpPr>
            <p:cNvPr id="11" name="iṥḷïḑè">
              <a:extLst>
                <a:ext uri="{FF2B5EF4-FFF2-40B4-BE49-F238E27FC236}">
                  <a16:creationId xmlns:a16="http://schemas.microsoft.com/office/drawing/2014/main" id="{BC66B1CF-CE61-4B3E-B5D7-2FFCDD8B50E8}"/>
                </a:ext>
              </a:extLst>
            </p:cNvPr>
            <p:cNvSpPr/>
            <p:nvPr/>
          </p:nvSpPr>
          <p:spPr bwMode="auto">
            <a:xfrm>
              <a:off x="669925" y="2169073"/>
              <a:ext cx="4494081" cy="15176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fontScale="92500" lnSpcReduction="20000"/>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nSpc>
                  <a:spcPct val="160000"/>
                </a:lnSpc>
              </a:pPr>
              <a:r>
                <a:rPr lang="zh-CN" altLang="en-US" sz="2400" dirty="0">
                  <a:cs typeface="+mn-ea"/>
                  <a:sym typeface="+mn-lt"/>
                </a:rPr>
                <a:t>从学术、专利和投融资的角度来看，区块链在实体产业的应用聚焦在金融和供应链</a:t>
              </a:r>
              <a:endParaRPr lang="en-US" altLang="zh-CN" sz="2400" dirty="0"/>
            </a:p>
          </p:txBody>
        </p:sp>
        <p:sp>
          <p:nvSpPr>
            <p:cNvPr id="13" name="ï$lïḋè">
              <a:extLst>
                <a:ext uri="{FF2B5EF4-FFF2-40B4-BE49-F238E27FC236}">
                  <a16:creationId xmlns:a16="http://schemas.microsoft.com/office/drawing/2014/main" id="{E5F21D17-61A9-4466-A4EF-38613927A28D}"/>
                </a:ext>
              </a:extLst>
            </p:cNvPr>
            <p:cNvSpPr/>
            <p:nvPr/>
          </p:nvSpPr>
          <p:spPr bwMode="auto">
            <a:xfrm>
              <a:off x="7026407" y="3746781"/>
              <a:ext cx="4494081" cy="15176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nSpc>
                  <a:spcPct val="140000"/>
                </a:lnSpc>
              </a:pPr>
              <a:r>
                <a:rPr lang="zh-CN" altLang="en-US" sz="2200" dirty="0">
                  <a:cs typeface="+mn-ea"/>
                  <a:sym typeface="+mn-lt"/>
                </a:rPr>
                <a:t>去除金融领域在政策方面比较敏感，可以从供应链行业的落地情况一窥区块链在实体产业的落地现状</a:t>
              </a:r>
            </a:p>
            <a:p>
              <a:pPr algn="r">
                <a:lnSpc>
                  <a:spcPct val="160000"/>
                </a:lnSpc>
              </a:pPr>
              <a:endParaRPr lang="en-US" altLang="zh-CN" sz="1100" dirty="0"/>
            </a:p>
          </p:txBody>
        </p:sp>
      </p:grpSp>
    </p:spTree>
    <p:extLst>
      <p:ext uri="{BB962C8B-B14F-4D97-AF65-F5344CB8AC3E}">
        <p14:creationId xmlns:p14="http://schemas.microsoft.com/office/powerpoint/2010/main" val="39587434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形 3" descr="女性形象">
            <a:extLst>
              <a:ext uri="{FF2B5EF4-FFF2-40B4-BE49-F238E27FC236}">
                <a16:creationId xmlns:a16="http://schemas.microsoft.com/office/drawing/2014/main" id="{4592F192-E4E5-3F48-9584-78C0EE13EBC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77794" y="995193"/>
            <a:ext cx="2226040" cy="2226040"/>
          </a:xfrm>
          <a:prstGeom prst="rect">
            <a:avLst/>
          </a:prstGeom>
        </p:spPr>
      </p:pic>
      <p:sp>
        <p:nvSpPr>
          <p:cNvPr id="8" name="线形标注 2 7">
            <a:extLst>
              <a:ext uri="{FF2B5EF4-FFF2-40B4-BE49-F238E27FC236}">
                <a16:creationId xmlns:a16="http://schemas.microsoft.com/office/drawing/2014/main" id="{53357760-6DA5-774B-97C3-2984C57B4019}"/>
              </a:ext>
            </a:extLst>
          </p:cNvPr>
          <p:cNvSpPr/>
          <p:nvPr/>
        </p:nvSpPr>
        <p:spPr>
          <a:xfrm>
            <a:off x="2502845" y="1170344"/>
            <a:ext cx="4680000" cy="180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1"/>
            <a:r>
              <a:rPr lang="zh-CN" altLang="en-US" sz="2400" dirty="0">
                <a:cs typeface="+mn-ea"/>
              </a:rPr>
              <a:t>给老妈介绍介绍做得好的公司，我也比较一下老王他们家的公司怎么样。</a:t>
            </a:r>
          </a:p>
        </p:txBody>
      </p:sp>
      <p:sp>
        <p:nvSpPr>
          <p:cNvPr id="11" name="线形标注 1 10">
            <a:extLst>
              <a:ext uri="{FF2B5EF4-FFF2-40B4-BE49-F238E27FC236}">
                <a16:creationId xmlns:a16="http://schemas.microsoft.com/office/drawing/2014/main" id="{6915A567-05C6-2F47-8CA8-A37AC137D2DE}"/>
              </a:ext>
            </a:extLst>
          </p:cNvPr>
          <p:cNvSpPr/>
          <p:nvPr/>
        </p:nvSpPr>
        <p:spPr>
          <a:xfrm>
            <a:off x="4336077" y="3929527"/>
            <a:ext cx="4680000" cy="1800000"/>
          </a:xfrm>
          <a:prstGeom prst="rect">
            <a:avLst/>
          </a:prstGeom>
          <a:solidFill>
            <a:schemeClr val="accent4">
              <a:lumMod val="60000"/>
              <a:lumOff val="40000"/>
            </a:schemeClr>
          </a:solidFill>
          <a:ln>
            <a:solidFill>
              <a:srgbClr val="1B9E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1"/>
            <a:r>
              <a:rPr lang="zh-CN" altLang="en-US" sz="2400" dirty="0">
                <a:cs typeface="+mn-ea"/>
                <a:sym typeface="+mn-lt"/>
              </a:rPr>
              <a:t>别着急，我从行业特点入手仔细分析。</a:t>
            </a:r>
          </a:p>
        </p:txBody>
      </p:sp>
      <p:pic>
        <p:nvPicPr>
          <p:cNvPr id="12" name="图形 11" descr="女学生">
            <a:extLst>
              <a:ext uri="{FF2B5EF4-FFF2-40B4-BE49-F238E27FC236}">
                <a16:creationId xmlns:a16="http://schemas.microsoft.com/office/drawing/2014/main" id="{433C5768-4204-4207-9543-E858CCA4881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198287" y="3589567"/>
            <a:ext cx="2381303" cy="2381303"/>
          </a:xfrm>
          <a:prstGeom prst="rect">
            <a:avLst/>
          </a:prstGeom>
        </p:spPr>
      </p:pic>
    </p:spTree>
    <p:extLst>
      <p:ext uri="{BB962C8B-B14F-4D97-AF65-F5344CB8AC3E}">
        <p14:creationId xmlns:p14="http://schemas.microsoft.com/office/powerpoint/2010/main" val="11159766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5E85FD-46A4-41C7-B5AA-7D13B45BCB1F}"/>
              </a:ext>
            </a:extLst>
          </p:cNvPr>
          <p:cNvSpPr>
            <a:spLocks noGrp="1"/>
          </p:cNvSpPr>
          <p:nvPr>
            <p:ph type="title"/>
          </p:nvPr>
        </p:nvSpPr>
        <p:spPr/>
        <p:txBody>
          <a:bodyPr/>
          <a:lstStyle/>
          <a:p>
            <a:r>
              <a:rPr lang="zh-CN" altLang="en-US" dirty="0">
                <a:solidFill>
                  <a:schemeClr val="bg1"/>
                </a:solidFill>
                <a:latin typeface="+mn-lt"/>
                <a:ea typeface="+mn-ea"/>
                <a:cs typeface="+mn-ea"/>
                <a:sym typeface="+mn-lt"/>
              </a:rPr>
              <a:t>寻找有价值的公司和应用</a:t>
            </a:r>
          </a:p>
        </p:txBody>
      </p:sp>
      <p:sp>
        <p:nvSpPr>
          <p:cNvPr id="3" name="文本占位符 2">
            <a:extLst>
              <a:ext uri="{FF2B5EF4-FFF2-40B4-BE49-F238E27FC236}">
                <a16:creationId xmlns:a16="http://schemas.microsoft.com/office/drawing/2014/main" id="{F7C88CDF-C2BF-45D0-92B0-7918B49E9944}"/>
              </a:ext>
            </a:extLst>
          </p:cNvPr>
          <p:cNvSpPr>
            <a:spLocks noGrp="1"/>
          </p:cNvSpPr>
          <p:nvPr>
            <p:ph type="body" idx="1"/>
          </p:nvPr>
        </p:nvSpPr>
        <p:spPr/>
        <p:txBody>
          <a:bodyPr/>
          <a:lstStyle/>
          <a:p>
            <a:endParaRPr lang="zh-CN" altLang="en-US">
              <a:cs typeface="+mn-ea"/>
              <a:sym typeface="+mn-lt"/>
            </a:endParaRPr>
          </a:p>
        </p:txBody>
      </p:sp>
    </p:spTree>
    <p:extLst>
      <p:ext uri="{BB962C8B-B14F-4D97-AF65-F5344CB8AC3E}">
        <p14:creationId xmlns:p14="http://schemas.microsoft.com/office/powerpoint/2010/main" val="40873612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4A67DA-82CD-4FD9-9A56-52D73B62D320}"/>
              </a:ext>
            </a:extLst>
          </p:cNvPr>
          <p:cNvSpPr>
            <a:spLocks noGrp="1"/>
          </p:cNvSpPr>
          <p:nvPr>
            <p:ph type="title"/>
          </p:nvPr>
        </p:nvSpPr>
        <p:spPr/>
        <p:txBody>
          <a:bodyPr/>
          <a:lstStyle/>
          <a:p>
            <a:r>
              <a:rPr lang="zh-CN" altLang="en-US" dirty="0">
                <a:latin typeface="+mn-lt"/>
                <a:ea typeface="+mn-ea"/>
                <a:cs typeface="+mn-ea"/>
                <a:sym typeface="+mn-lt"/>
              </a:rPr>
              <a:t>供应链</a:t>
            </a:r>
            <a:r>
              <a:rPr lang="en-US" altLang="zh-CN" dirty="0">
                <a:latin typeface="+mn-lt"/>
                <a:ea typeface="+mn-ea"/>
                <a:cs typeface="+mn-ea"/>
                <a:sym typeface="+mn-lt"/>
              </a:rPr>
              <a:t>/</a:t>
            </a:r>
            <a:r>
              <a:rPr lang="zh-CN" altLang="en-US" dirty="0">
                <a:latin typeface="+mn-lt"/>
                <a:ea typeface="+mn-ea"/>
                <a:cs typeface="+mn-ea"/>
                <a:sym typeface="+mn-lt"/>
              </a:rPr>
              <a:t>溯源行业概览</a:t>
            </a:r>
            <a:r>
              <a:rPr lang="zh-CN" altLang="en-US" dirty="0">
                <a:cs typeface="+mn-ea"/>
                <a:sym typeface="+mn-lt"/>
              </a:rPr>
              <a:t>√</a:t>
            </a:r>
            <a:endParaRPr lang="zh-CN" altLang="en-US" dirty="0">
              <a:latin typeface="+mn-lt"/>
              <a:ea typeface="+mn-ea"/>
              <a:cs typeface="+mn-ea"/>
              <a:sym typeface="+mn-lt"/>
            </a:endParaRPr>
          </a:p>
        </p:txBody>
      </p:sp>
      <p:sp>
        <p:nvSpPr>
          <p:cNvPr id="4" name="灯片编号占位符 3">
            <a:extLst>
              <a:ext uri="{FF2B5EF4-FFF2-40B4-BE49-F238E27FC236}">
                <a16:creationId xmlns:a16="http://schemas.microsoft.com/office/drawing/2014/main" id="{A6207B8B-61A3-4989-8123-EA40F6B5F5E8}"/>
              </a:ext>
            </a:extLst>
          </p:cNvPr>
          <p:cNvSpPr>
            <a:spLocks noGrp="1"/>
          </p:cNvSpPr>
          <p:nvPr>
            <p:ph type="sldNum" sz="quarter" idx="12"/>
          </p:nvPr>
        </p:nvSpPr>
        <p:spPr/>
        <p:txBody>
          <a:bodyPr/>
          <a:lstStyle/>
          <a:p>
            <a:fld id="{5DD3DB80-B894-403A-B48E-6FDC1A72010E}" type="slidenum">
              <a:rPr lang="zh-CN" altLang="en-US" smtClean="0">
                <a:cs typeface="+mn-ea"/>
                <a:sym typeface="+mn-lt"/>
              </a:rPr>
              <a:pPr/>
              <a:t>18</a:t>
            </a:fld>
            <a:endParaRPr lang="zh-CN" altLang="en-US">
              <a:cs typeface="+mn-ea"/>
              <a:sym typeface="+mn-lt"/>
            </a:endParaRPr>
          </a:p>
        </p:txBody>
      </p:sp>
      <p:sp>
        <p:nvSpPr>
          <p:cNvPr id="6" name="文本框 5"/>
          <p:cNvSpPr txBox="1"/>
          <p:nvPr/>
        </p:nvSpPr>
        <p:spPr>
          <a:xfrm>
            <a:off x="417678" y="1777769"/>
            <a:ext cx="5588688" cy="1631216"/>
          </a:xfrm>
          <a:prstGeom prst="rect">
            <a:avLst/>
          </a:prstGeom>
          <a:noFill/>
        </p:spPr>
        <p:txBody>
          <a:bodyPr wrap="square" rtlCol="0">
            <a:spAutoFit/>
          </a:bodyPr>
          <a:lstStyle/>
          <a:p>
            <a:r>
              <a:rPr lang="zh-CN" altLang="en-US" sz="2000" b="1" dirty="0">
                <a:cs typeface="+mn-ea"/>
                <a:sym typeface="+mn-lt"/>
              </a:rPr>
              <a:t>定义</a:t>
            </a:r>
            <a:r>
              <a:rPr lang="zh-CN" altLang="en-US" sz="2000" dirty="0">
                <a:cs typeface="+mn-ea"/>
                <a:sym typeface="+mn-lt"/>
              </a:rPr>
              <a:t>：区块链在供应链行业的应用也被称为区块链溯源，是指利用区块链技术通过其独特的不可篡改的分布式账本记录特性与物联⽹等技术相结合，对商品实现从源头到消费者之间各个环节的信息追踪。</a:t>
            </a:r>
          </a:p>
        </p:txBody>
      </p:sp>
      <p:pic>
        <p:nvPicPr>
          <p:cNvPr id="8" name="图片 7"/>
          <p:cNvPicPr>
            <a:picLocks noChangeAspect="1"/>
          </p:cNvPicPr>
          <p:nvPr/>
        </p:nvPicPr>
        <p:blipFill>
          <a:blip r:embed="rId3"/>
          <a:stretch>
            <a:fillRect/>
          </a:stretch>
        </p:blipFill>
        <p:spPr>
          <a:xfrm>
            <a:off x="6006366" y="2244397"/>
            <a:ext cx="5588688" cy="2965539"/>
          </a:xfrm>
          <a:prstGeom prst="rect">
            <a:avLst/>
          </a:prstGeom>
        </p:spPr>
      </p:pic>
      <p:sp>
        <p:nvSpPr>
          <p:cNvPr id="10" name="矩形 9"/>
          <p:cNvSpPr/>
          <p:nvPr/>
        </p:nvSpPr>
        <p:spPr>
          <a:xfrm>
            <a:off x="417678" y="4158054"/>
            <a:ext cx="5448549" cy="1631216"/>
          </a:xfrm>
          <a:prstGeom prst="rect">
            <a:avLst/>
          </a:prstGeom>
        </p:spPr>
        <p:txBody>
          <a:bodyPr wrap="square">
            <a:spAutoFit/>
          </a:bodyPr>
          <a:lstStyle/>
          <a:p>
            <a:r>
              <a:rPr lang="zh-CN" altLang="en-US" sz="2000" b="1" dirty="0">
                <a:cs typeface="+mn-ea"/>
                <a:sym typeface="+mn-lt"/>
              </a:rPr>
              <a:t>优点</a:t>
            </a:r>
            <a:r>
              <a:rPr lang="zh-CN" altLang="en-US" sz="2000" dirty="0">
                <a:cs typeface="+mn-ea"/>
                <a:sym typeface="+mn-lt"/>
              </a:rPr>
              <a:t>：分布式存储实现了信息不可更改；去中⼼化特性解决了信任问题。</a:t>
            </a:r>
          </a:p>
          <a:p>
            <a:endParaRPr lang="zh-CN" altLang="en-US" sz="2000" dirty="0">
              <a:cs typeface="+mn-ea"/>
              <a:sym typeface="+mn-lt"/>
            </a:endParaRPr>
          </a:p>
          <a:p>
            <a:r>
              <a:rPr lang="zh-CN" altLang="en-US" sz="2000" b="1" dirty="0">
                <a:cs typeface="+mn-ea"/>
                <a:sym typeface="+mn-lt"/>
              </a:rPr>
              <a:t>缺点</a:t>
            </a:r>
            <a:r>
              <a:rPr lang="zh-CN" altLang="en-US" sz="2000" dirty="0">
                <a:cs typeface="+mn-ea"/>
                <a:sym typeface="+mn-lt"/>
              </a:rPr>
              <a:t>：不能解决信息源头造假问题；不能解决传统溯源中的商品掉包问题。</a:t>
            </a:r>
          </a:p>
        </p:txBody>
      </p:sp>
    </p:spTree>
    <p:extLst>
      <p:ext uri="{BB962C8B-B14F-4D97-AF65-F5344CB8AC3E}">
        <p14:creationId xmlns:p14="http://schemas.microsoft.com/office/powerpoint/2010/main" val="37881847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4A8178AC-860D-4AA2-ACBC-594AF3E91E45}"/>
              </a:ext>
            </a:extLst>
          </p:cNvPr>
          <p:cNvSpPr>
            <a:spLocks noGrp="1"/>
          </p:cNvSpPr>
          <p:nvPr>
            <p:ph type="sldNum" sz="quarter" idx="12"/>
          </p:nvPr>
        </p:nvSpPr>
        <p:spPr/>
        <p:txBody>
          <a:bodyPr/>
          <a:lstStyle/>
          <a:p>
            <a:fld id="{5DD3DB80-B894-403A-B48E-6FDC1A72010E}" type="slidenum">
              <a:rPr lang="zh-CN" altLang="en-US" smtClean="0">
                <a:cs typeface="+mn-ea"/>
                <a:sym typeface="+mn-lt"/>
              </a:rPr>
              <a:pPr/>
              <a:t>19</a:t>
            </a:fld>
            <a:endParaRPr lang="zh-CN" altLang="en-US">
              <a:cs typeface="+mn-ea"/>
              <a:sym typeface="+mn-lt"/>
            </a:endParaRPr>
          </a:p>
        </p:txBody>
      </p:sp>
      <p:sp>
        <p:nvSpPr>
          <p:cNvPr id="4" name="标题 3">
            <a:extLst>
              <a:ext uri="{FF2B5EF4-FFF2-40B4-BE49-F238E27FC236}">
                <a16:creationId xmlns:a16="http://schemas.microsoft.com/office/drawing/2014/main" id="{C4A023C2-3862-4E8B-A0F2-F98125EFF06B}"/>
              </a:ext>
            </a:extLst>
          </p:cNvPr>
          <p:cNvSpPr>
            <a:spLocks noGrp="1"/>
          </p:cNvSpPr>
          <p:nvPr>
            <p:ph type="title"/>
          </p:nvPr>
        </p:nvSpPr>
        <p:spPr/>
        <p:txBody>
          <a:bodyPr/>
          <a:lstStyle/>
          <a:p>
            <a:r>
              <a:rPr lang="zh-CN" altLang="en-US" dirty="0">
                <a:latin typeface="+mn-lt"/>
                <a:ea typeface="+mn-ea"/>
                <a:cs typeface="+mn-ea"/>
                <a:sym typeface="+mn-lt"/>
              </a:rPr>
              <a:t>区块链本质的元反空</a:t>
            </a:r>
          </a:p>
        </p:txBody>
      </p:sp>
      <p:sp>
        <p:nvSpPr>
          <p:cNvPr id="5" name="内容占位符 4">
            <a:extLst>
              <a:ext uri="{FF2B5EF4-FFF2-40B4-BE49-F238E27FC236}">
                <a16:creationId xmlns:a16="http://schemas.microsoft.com/office/drawing/2014/main" id="{7B959472-5830-4D20-B84C-97ADE938E0BA}"/>
              </a:ext>
            </a:extLst>
          </p:cNvPr>
          <p:cNvSpPr>
            <a:spLocks noGrp="1"/>
          </p:cNvSpPr>
          <p:nvPr>
            <p:ph sz="quarter" idx="13"/>
          </p:nvPr>
        </p:nvSpPr>
        <p:spPr/>
        <p:txBody>
          <a:bodyPr/>
          <a:lstStyle/>
          <a:p>
            <a:r>
              <a:rPr lang="zh-CN" altLang="en-US" dirty="0">
                <a:cs typeface="+mn-ea"/>
                <a:sym typeface="+mn-lt"/>
              </a:rPr>
              <a:t>元</a:t>
            </a:r>
            <a:endParaRPr lang="en-US" altLang="zh-CN" dirty="0">
              <a:cs typeface="+mn-ea"/>
              <a:sym typeface="+mn-lt"/>
            </a:endParaRPr>
          </a:p>
          <a:p>
            <a:endParaRPr lang="en-US" altLang="zh-CN" dirty="0">
              <a:cs typeface="+mn-ea"/>
              <a:sym typeface="+mn-lt"/>
            </a:endParaRPr>
          </a:p>
          <a:p>
            <a:endParaRPr lang="en-US" altLang="zh-CN" dirty="0">
              <a:cs typeface="+mn-ea"/>
              <a:sym typeface="+mn-lt"/>
            </a:endParaRPr>
          </a:p>
          <a:p>
            <a:endParaRPr lang="en-US" altLang="zh-CN" dirty="0">
              <a:cs typeface="+mn-ea"/>
              <a:sym typeface="+mn-lt"/>
            </a:endParaRPr>
          </a:p>
          <a:p>
            <a:r>
              <a:rPr lang="zh-CN" altLang="en-US" dirty="0">
                <a:cs typeface="+mn-ea"/>
                <a:sym typeface="+mn-lt"/>
              </a:rPr>
              <a:t>反</a:t>
            </a:r>
            <a:endParaRPr lang="en-US" altLang="zh-CN" dirty="0">
              <a:cs typeface="+mn-ea"/>
              <a:sym typeface="+mn-lt"/>
            </a:endParaRPr>
          </a:p>
          <a:p>
            <a:endParaRPr lang="en-US" altLang="zh-CN" dirty="0">
              <a:cs typeface="+mn-ea"/>
              <a:sym typeface="+mn-lt"/>
            </a:endParaRPr>
          </a:p>
          <a:p>
            <a:endParaRPr lang="en-US" altLang="zh-CN" dirty="0">
              <a:cs typeface="+mn-ea"/>
              <a:sym typeface="+mn-lt"/>
            </a:endParaRPr>
          </a:p>
          <a:p>
            <a:endParaRPr lang="en-US" altLang="zh-CN" dirty="0">
              <a:cs typeface="+mn-ea"/>
              <a:sym typeface="+mn-lt"/>
            </a:endParaRPr>
          </a:p>
          <a:p>
            <a:endParaRPr lang="en-US" altLang="zh-CN" dirty="0">
              <a:cs typeface="+mn-ea"/>
              <a:sym typeface="+mn-lt"/>
            </a:endParaRPr>
          </a:p>
          <a:p>
            <a:r>
              <a:rPr lang="zh-CN" altLang="en-US" dirty="0">
                <a:cs typeface="+mn-ea"/>
                <a:sym typeface="+mn-lt"/>
              </a:rPr>
              <a:t>空</a:t>
            </a:r>
          </a:p>
        </p:txBody>
      </p:sp>
    </p:spTree>
    <p:extLst>
      <p:ext uri="{BB962C8B-B14F-4D97-AF65-F5344CB8AC3E}">
        <p14:creationId xmlns:p14="http://schemas.microsoft.com/office/powerpoint/2010/main" val="23616151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形 6" descr="女学生">
            <a:extLst>
              <a:ext uri="{FF2B5EF4-FFF2-40B4-BE49-F238E27FC236}">
                <a16:creationId xmlns:a16="http://schemas.microsoft.com/office/drawing/2014/main" id="{22E57231-6D93-9E4F-81C5-93A67C62FF7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846595" y="3710251"/>
            <a:ext cx="2381303" cy="2381303"/>
          </a:xfrm>
          <a:prstGeom prst="rect">
            <a:avLst/>
          </a:prstGeom>
        </p:spPr>
      </p:pic>
      <p:sp>
        <p:nvSpPr>
          <p:cNvPr id="8" name="线形标注 2 7">
            <a:extLst>
              <a:ext uri="{FF2B5EF4-FFF2-40B4-BE49-F238E27FC236}">
                <a16:creationId xmlns:a16="http://schemas.microsoft.com/office/drawing/2014/main" id="{53357760-6DA5-774B-97C3-2984C57B4019}"/>
              </a:ext>
            </a:extLst>
          </p:cNvPr>
          <p:cNvSpPr/>
          <p:nvPr/>
        </p:nvSpPr>
        <p:spPr>
          <a:xfrm>
            <a:off x="3006154" y="822113"/>
            <a:ext cx="4680000" cy="180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dirty="0">
                <a:cs typeface="+mn-ea"/>
                <a:sym typeface="+mn-lt"/>
              </a:rPr>
              <a:t>隔壁老张的儿子开了一家区块链公司，问她要不要投资入股，想征求下女儿的意见。</a:t>
            </a:r>
            <a:endParaRPr kumimoji="1" lang="zh-CN" altLang="en-US" sz="2400" dirty="0"/>
          </a:p>
        </p:txBody>
      </p:sp>
      <p:grpSp>
        <p:nvGrpSpPr>
          <p:cNvPr id="2" name="组合 1">
            <a:extLst>
              <a:ext uri="{FF2B5EF4-FFF2-40B4-BE49-F238E27FC236}">
                <a16:creationId xmlns:a16="http://schemas.microsoft.com/office/drawing/2014/main" id="{F12244A7-590C-4978-B278-B2FAE05A0034}"/>
              </a:ext>
            </a:extLst>
          </p:cNvPr>
          <p:cNvGrpSpPr/>
          <p:nvPr/>
        </p:nvGrpSpPr>
        <p:grpSpPr>
          <a:xfrm>
            <a:off x="466975" y="609093"/>
            <a:ext cx="2262158" cy="2819907"/>
            <a:chOff x="252179" y="436559"/>
            <a:chExt cx="2262158" cy="2819907"/>
          </a:xfrm>
        </p:grpSpPr>
        <p:pic>
          <p:nvPicPr>
            <p:cNvPr id="4" name="图形 3" descr="女性形象">
              <a:extLst>
                <a:ext uri="{FF2B5EF4-FFF2-40B4-BE49-F238E27FC236}">
                  <a16:creationId xmlns:a16="http://schemas.microsoft.com/office/drawing/2014/main" id="{4592F192-E4E5-3F48-9584-78C0EE13EBC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52179" y="436559"/>
              <a:ext cx="2226040" cy="2226040"/>
            </a:xfrm>
            <a:prstGeom prst="rect">
              <a:avLst/>
            </a:prstGeom>
          </p:spPr>
        </p:pic>
        <p:sp>
          <p:nvSpPr>
            <p:cNvPr id="9" name="矩形 8">
              <a:extLst>
                <a:ext uri="{FF2B5EF4-FFF2-40B4-BE49-F238E27FC236}">
                  <a16:creationId xmlns:a16="http://schemas.microsoft.com/office/drawing/2014/main" id="{EAC89A32-3FA3-194F-9070-253906390B00}"/>
                </a:ext>
              </a:extLst>
            </p:cNvPr>
            <p:cNvSpPr/>
            <p:nvPr/>
          </p:nvSpPr>
          <p:spPr>
            <a:xfrm>
              <a:off x="252179" y="2610135"/>
              <a:ext cx="2262158" cy="646331"/>
            </a:xfrm>
            <a:prstGeom prst="rect">
              <a:avLst/>
            </a:prstGeom>
          </p:spPr>
          <p:txBody>
            <a:bodyPr wrap="none">
              <a:spAutoFit/>
            </a:bodyPr>
            <a:lstStyle/>
            <a:p>
              <a:pPr algn="ctr"/>
              <a:r>
                <a:rPr lang="zh-CN" altLang="en-US" dirty="0">
                  <a:cs typeface="+mn-ea"/>
                  <a:sym typeface="+mn-lt"/>
                </a:rPr>
                <a:t>不懂信分</a:t>
              </a:r>
              <a:endParaRPr lang="en-US" altLang="zh-CN" dirty="0">
                <a:cs typeface="+mn-ea"/>
                <a:sym typeface="+mn-lt"/>
              </a:endParaRPr>
            </a:p>
            <a:p>
              <a:pPr algn="ctr"/>
              <a:r>
                <a:rPr lang="zh-CN" altLang="en-US" dirty="0">
                  <a:cs typeface="+mn-ea"/>
                  <a:sym typeface="+mn-lt"/>
                </a:rPr>
                <a:t>只懂追逐潮流的母上</a:t>
              </a:r>
              <a:endParaRPr lang="zh-CN" altLang="en-US" dirty="0"/>
            </a:p>
          </p:txBody>
        </p:sp>
      </p:grpSp>
      <p:sp>
        <p:nvSpPr>
          <p:cNvPr id="10" name="矩形 9">
            <a:extLst>
              <a:ext uri="{FF2B5EF4-FFF2-40B4-BE49-F238E27FC236}">
                <a16:creationId xmlns:a16="http://schemas.microsoft.com/office/drawing/2014/main" id="{43599F26-B995-1B42-8E56-EBCC8B6576D6}"/>
              </a:ext>
            </a:extLst>
          </p:cNvPr>
          <p:cNvSpPr/>
          <p:nvPr/>
        </p:nvSpPr>
        <p:spPr>
          <a:xfrm>
            <a:off x="9252416" y="5906888"/>
            <a:ext cx="1569660" cy="369332"/>
          </a:xfrm>
          <a:prstGeom prst="rect">
            <a:avLst/>
          </a:prstGeom>
        </p:spPr>
        <p:txBody>
          <a:bodyPr wrap="none">
            <a:spAutoFit/>
          </a:bodyPr>
          <a:lstStyle/>
          <a:p>
            <a:r>
              <a:rPr lang="zh-CN" altLang="en-US" dirty="0">
                <a:cs typeface="+mn-ea"/>
                <a:sym typeface="+mn-lt"/>
              </a:rPr>
              <a:t>懂信分的女儿</a:t>
            </a:r>
            <a:endParaRPr lang="zh-CN" altLang="en-US" dirty="0"/>
          </a:p>
        </p:txBody>
      </p:sp>
      <p:sp>
        <p:nvSpPr>
          <p:cNvPr id="13" name="线形标注 1 12">
            <a:extLst>
              <a:ext uri="{FF2B5EF4-FFF2-40B4-BE49-F238E27FC236}">
                <a16:creationId xmlns:a16="http://schemas.microsoft.com/office/drawing/2014/main" id="{A12DB925-7D6C-F14E-9FCE-CB423B3C9BE3}"/>
              </a:ext>
            </a:extLst>
          </p:cNvPr>
          <p:cNvSpPr/>
          <p:nvPr/>
        </p:nvSpPr>
        <p:spPr>
          <a:xfrm>
            <a:off x="4166594" y="4235888"/>
            <a:ext cx="4680000" cy="1800000"/>
          </a:xfrm>
          <a:prstGeom prst="rect">
            <a:avLst/>
          </a:prstGeom>
          <a:solidFill>
            <a:schemeClr val="accent4">
              <a:lumMod val="60000"/>
              <a:lumOff val="40000"/>
            </a:schemeClr>
          </a:solidFill>
          <a:ln>
            <a:solidFill>
              <a:srgbClr val="1B9E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1"/>
            <a:r>
              <a:rPr lang="zh-CN" altLang="en-US" sz="2400" dirty="0">
                <a:cs typeface="+mn-ea"/>
                <a:sym typeface="+mn-lt"/>
              </a:rPr>
              <a:t>母上，去年炒币已经赔了很多钱，投资区块链产业需要谨慎，且听女儿帮您分析分析</a:t>
            </a:r>
          </a:p>
        </p:txBody>
      </p:sp>
    </p:spTree>
    <p:extLst>
      <p:ext uri="{BB962C8B-B14F-4D97-AF65-F5344CB8AC3E}">
        <p14:creationId xmlns:p14="http://schemas.microsoft.com/office/powerpoint/2010/main" val="2586094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8B2978-64FD-415C-9DB4-583AA83CBC67}"/>
              </a:ext>
            </a:extLst>
          </p:cNvPr>
          <p:cNvSpPr>
            <a:spLocks noGrp="1"/>
          </p:cNvSpPr>
          <p:nvPr>
            <p:ph type="title"/>
          </p:nvPr>
        </p:nvSpPr>
        <p:spPr/>
        <p:txBody>
          <a:bodyPr/>
          <a:lstStyle/>
          <a:p>
            <a:r>
              <a:rPr lang="zh-CN" altLang="en-US" dirty="0">
                <a:latin typeface="+mn-lt"/>
                <a:ea typeface="+mn-ea"/>
                <a:cs typeface="+mn-ea"/>
                <a:sym typeface="+mn-lt"/>
              </a:rPr>
              <a:t>区块链行业应用公司评估框架</a:t>
            </a:r>
            <a:r>
              <a:rPr lang="zh-CN" altLang="en-US" dirty="0">
                <a:cs typeface="+mn-ea"/>
                <a:sym typeface="+mn-lt"/>
              </a:rPr>
              <a:t>√</a:t>
            </a:r>
            <a:endParaRPr lang="zh-CN" altLang="en-US" dirty="0">
              <a:latin typeface="+mn-lt"/>
              <a:ea typeface="+mn-ea"/>
              <a:cs typeface="+mn-ea"/>
              <a:sym typeface="+mn-lt"/>
            </a:endParaRPr>
          </a:p>
        </p:txBody>
      </p:sp>
      <p:sp>
        <p:nvSpPr>
          <p:cNvPr id="5" name="Rectangle 1">
            <a:extLst>
              <a:ext uri="{FF2B5EF4-FFF2-40B4-BE49-F238E27FC236}">
                <a16:creationId xmlns:a16="http://schemas.microsoft.com/office/drawing/2014/main" id="{BD62D7E4-B9BB-4130-B339-8BB12EC18B0E}"/>
              </a:ext>
            </a:extLst>
          </p:cNvPr>
          <p:cNvSpPr>
            <a:spLocks noGrp="1" noChangeArrowheads="1"/>
          </p:cNvSpPr>
          <p:nvPr>
            <p:ph sz="quarter" idx="13"/>
          </p:nvPr>
        </p:nvSpPr>
        <p:spPr bwMode="auto">
          <a:xfrm>
            <a:off x="669925" y="1740965"/>
            <a:ext cx="10668635" cy="378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zh-CN" altLang="zh-CN" b="0" i="0" u="none" strike="noStrike" cap="none" normalizeH="0" baseline="0" dirty="0">
                <a:ln>
                  <a:noFill/>
                </a:ln>
                <a:solidFill>
                  <a:srgbClr val="333333"/>
                </a:solidFill>
                <a:effectLst/>
                <a:latin typeface="+mn-ea"/>
              </a:rPr>
              <a:t>商业属性</a:t>
            </a:r>
          </a:p>
          <a:p>
            <a:pPr marL="457200" marR="0" lvl="1" indent="0" algn="l" defTabSz="914400" rtl="0" eaLnBrk="0" fontAlgn="base" latinLnBrk="0" hangingPunct="0">
              <a:lnSpc>
                <a:spcPct val="100000"/>
              </a:lnSpc>
              <a:spcBef>
                <a:spcPct val="0"/>
              </a:spcBef>
              <a:spcAft>
                <a:spcPct val="0"/>
              </a:spcAft>
              <a:buClrTx/>
              <a:buSzTx/>
              <a:buFontTx/>
              <a:buAutoNum type="arabicPeriod"/>
              <a:tabLst/>
            </a:pPr>
            <a:r>
              <a:rPr kumimoji="0" lang="zh-CN" altLang="zh-CN" sz="2000" b="0" i="0" u="none" strike="noStrike" cap="none" normalizeH="0" baseline="0" dirty="0">
                <a:ln>
                  <a:noFill/>
                </a:ln>
                <a:solidFill>
                  <a:srgbClr val="333333"/>
                </a:solidFill>
                <a:effectLst/>
                <a:latin typeface="+mn-ea"/>
              </a:rPr>
              <a:t>商业本质。</a:t>
            </a:r>
            <a:endParaRPr kumimoji="0" lang="en-US" altLang="zh-CN" sz="2000" b="0" i="0" u="none" strike="noStrike" cap="none" normalizeH="0" baseline="0" dirty="0">
              <a:ln>
                <a:noFill/>
              </a:ln>
              <a:solidFill>
                <a:srgbClr val="333333"/>
              </a:solidFill>
              <a:effectLst/>
              <a:latin typeface="+mn-ea"/>
            </a:endParaRPr>
          </a:p>
          <a:p>
            <a:pPr marL="457200" marR="0" lvl="1" indent="0" algn="l" defTabSz="914400" rtl="0" eaLnBrk="0" fontAlgn="base" latinLnBrk="0" hangingPunct="0">
              <a:lnSpc>
                <a:spcPct val="100000"/>
              </a:lnSpc>
              <a:spcBef>
                <a:spcPct val="0"/>
              </a:spcBef>
              <a:spcAft>
                <a:spcPct val="0"/>
              </a:spcAft>
              <a:buClrTx/>
              <a:buSzTx/>
              <a:buFontTx/>
              <a:buAutoNum type="arabicPeriod"/>
              <a:tabLst/>
            </a:pPr>
            <a:r>
              <a:rPr kumimoji="0" lang="zh-CN" altLang="zh-CN" sz="2000" b="0" i="0" u="none" strike="noStrike" cap="none" normalizeH="0" baseline="0" dirty="0">
                <a:ln>
                  <a:noFill/>
                </a:ln>
                <a:solidFill>
                  <a:srgbClr val="333333"/>
                </a:solidFill>
                <a:effectLst/>
                <a:latin typeface="+mn-ea"/>
              </a:rPr>
              <a:t>资金支持。</a:t>
            </a:r>
            <a:endParaRPr kumimoji="0" lang="en-US" altLang="zh-CN" sz="2000" b="0" i="0" u="none" strike="noStrike" cap="none" normalizeH="0" baseline="0" dirty="0">
              <a:ln>
                <a:noFill/>
              </a:ln>
              <a:solidFill>
                <a:srgbClr val="333333"/>
              </a:solidFill>
              <a:effectLst/>
              <a:latin typeface="+mn-ea"/>
            </a:endParaRPr>
          </a:p>
          <a:p>
            <a:pPr marL="457200" marR="0" lvl="1" indent="0" algn="l" defTabSz="914400" rtl="0" eaLnBrk="0" fontAlgn="base" latinLnBrk="0" hangingPunct="0">
              <a:lnSpc>
                <a:spcPct val="100000"/>
              </a:lnSpc>
              <a:spcBef>
                <a:spcPct val="0"/>
              </a:spcBef>
              <a:spcAft>
                <a:spcPct val="0"/>
              </a:spcAft>
              <a:buClrTx/>
              <a:buSzTx/>
              <a:buFontTx/>
              <a:buAutoNum type="arabicPeriod"/>
              <a:tabLst/>
            </a:pPr>
            <a:r>
              <a:rPr kumimoji="0" lang="zh-CN" altLang="zh-CN" sz="2000" b="0" i="0" u="none" strike="noStrike" cap="none" normalizeH="0" baseline="0" dirty="0">
                <a:ln>
                  <a:noFill/>
                </a:ln>
                <a:solidFill>
                  <a:srgbClr val="333333"/>
                </a:solidFill>
                <a:effectLst/>
                <a:latin typeface="+mn-ea"/>
              </a:rPr>
              <a:t>核心团队。</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zh-CN" altLang="zh-CN" b="0" i="0" u="none" strike="noStrike" cap="none" normalizeH="0" baseline="0" dirty="0">
                <a:ln>
                  <a:noFill/>
                </a:ln>
                <a:solidFill>
                  <a:srgbClr val="333333"/>
                </a:solidFill>
                <a:effectLst/>
                <a:latin typeface="+mn-ea"/>
              </a:rPr>
              <a:t>业务属性</a:t>
            </a:r>
          </a:p>
          <a:p>
            <a:pPr marL="457200" marR="0" lvl="1" indent="0" algn="l" defTabSz="914400" rtl="0" eaLnBrk="0" fontAlgn="base" latinLnBrk="0" hangingPunct="0">
              <a:lnSpc>
                <a:spcPct val="100000"/>
              </a:lnSpc>
              <a:spcBef>
                <a:spcPct val="0"/>
              </a:spcBef>
              <a:spcAft>
                <a:spcPct val="0"/>
              </a:spcAft>
              <a:buClrTx/>
              <a:buSzTx/>
              <a:buFontTx/>
              <a:buAutoNum type="arabicPeriod"/>
              <a:tabLst/>
            </a:pPr>
            <a:r>
              <a:rPr kumimoji="0" lang="zh-CN" altLang="zh-CN" sz="2000" b="0" i="0" u="none" strike="noStrike" cap="none" normalizeH="0" baseline="0" dirty="0">
                <a:ln>
                  <a:noFill/>
                </a:ln>
                <a:solidFill>
                  <a:srgbClr val="333333"/>
                </a:solidFill>
                <a:effectLst/>
                <a:latin typeface="+mn-ea"/>
              </a:rPr>
              <a:t>需要存储数据吗？</a:t>
            </a:r>
          </a:p>
          <a:p>
            <a:pPr marL="457200" marR="0" lvl="1" indent="0" algn="l" defTabSz="914400" rtl="0" eaLnBrk="0" fontAlgn="base" latinLnBrk="0" hangingPunct="0">
              <a:lnSpc>
                <a:spcPct val="100000"/>
              </a:lnSpc>
              <a:spcBef>
                <a:spcPct val="0"/>
              </a:spcBef>
              <a:spcAft>
                <a:spcPct val="0"/>
              </a:spcAft>
              <a:buClrTx/>
              <a:buSzTx/>
              <a:buFontTx/>
              <a:buAutoNum type="arabicPeriod" startAt="2"/>
              <a:tabLst/>
            </a:pPr>
            <a:r>
              <a:rPr kumimoji="0" lang="zh-CN" altLang="zh-CN" sz="2000" b="0" i="0" u="none" strike="noStrike" cap="none" normalizeH="0" baseline="0" dirty="0">
                <a:ln>
                  <a:noFill/>
                </a:ln>
                <a:solidFill>
                  <a:srgbClr val="333333"/>
                </a:solidFill>
                <a:effectLst/>
                <a:latin typeface="+mn-ea"/>
              </a:rPr>
              <a:t>需要协作吗？</a:t>
            </a:r>
          </a:p>
          <a:p>
            <a:pPr marL="457200" marR="0" lvl="1" indent="0" algn="l" defTabSz="914400" rtl="0" eaLnBrk="0" fontAlgn="base" latinLnBrk="0" hangingPunct="0">
              <a:lnSpc>
                <a:spcPct val="100000"/>
              </a:lnSpc>
              <a:spcBef>
                <a:spcPct val="0"/>
              </a:spcBef>
              <a:spcAft>
                <a:spcPct val="0"/>
              </a:spcAft>
              <a:buClrTx/>
              <a:buSzTx/>
              <a:buFontTx/>
              <a:buAutoNum type="arabicPeriod" startAt="3"/>
              <a:tabLst/>
            </a:pPr>
            <a:r>
              <a:rPr kumimoji="0" lang="zh-CN" altLang="zh-CN" sz="2000" b="0" i="0" u="none" strike="noStrike" cap="none" normalizeH="0" baseline="0" dirty="0">
                <a:ln>
                  <a:noFill/>
                </a:ln>
                <a:solidFill>
                  <a:srgbClr val="333333"/>
                </a:solidFill>
                <a:effectLst/>
                <a:latin typeface="+mn-ea"/>
              </a:rPr>
              <a:t>协作者都可信吗？</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0" lang="zh-CN" altLang="zh-CN" b="0" i="0" u="none" strike="noStrike" cap="none" normalizeH="0" baseline="0" dirty="0">
                <a:ln>
                  <a:noFill/>
                </a:ln>
                <a:solidFill>
                  <a:srgbClr val="333333"/>
                </a:solidFill>
                <a:effectLst/>
                <a:latin typeface="+mn-ea"/>
              </a:rPr>
              <a:t>战略控制点</a:t>
            </a:r>
          </a:p>
          <a:p>
            <a:pPr marL="457200" marR="0" lvl="1" indent="0" algn="l" defTabSz="914400" rtl="0" eaLnBrk="0" fontAlgn="base" latinLnBrk="0" hangingPunct="0">
              <a:lnSpc>
                <a:spcPct val="100000"/>
              </a:lnSpc>
              <a:spcBef>
                <a:spcPct val="0"/>
              </a:spcBef>
              <a:spcAft>
                <a:spcPct val="0"/>
              </a:spcAft>
              <a:buClrTx/>
              <a:buSzTx/>
              <a:buFontTx/>
              <a:buAutoNum type="arabicPeriod"/>
              <a:tabLst/>
            </a:pPr>
            <a:r>
              <a:rPr kumimoji="0" lang="zh-CN" altLang="zh-CN" sz="2000" b="0" i="0" u="none" strike="noStrike" cap="none" normalizeH="0" baseline="0" dirty="0">
                <a:ln>
                  <a:noFill/>
                </a:ln>
                <a:solidFill>
                  <a:srgbClr val="333333"/>
                </a:solidFill>
                <a:effectLst/>
                <a:latin typeface="+mn-ea"/>
              </a:rPr>
              <a:t>产品提前期</a:t>
            </a:r>
          </a:p>
          <a:p>
            <a:pPr marL="457200" marR="0" lvl="1" indent="0" algn="l" defTabSz="914400" rtl="0" eaLnBrk="0" fontAlgn="base" latinLnBrk="0" hangingPunct="0">
              <a:lnSpc>
                <a:spcPct val="100000"/>
              </a:lnSpc>
              <a:spcBef>
                <a:spcPct val="0"/>
              </a:spcBef>
              <a:spcAft>
                <a:spcPct val="0"/>
              </a:spcAft>
              <a:buClrTx/>
              <a:buSzTx/>
              <a:buFontTx/>
              <a:buAutoNum type="arabicPeriod" startAt="2"/>
              <a:tabLst/>
            </a:pPr>
            <a:r>
              <a:rPr kumimoji="0" lang="zh-CN" altLang="zh-CN" sz="2000" b="0" i="0" u="none" strike="noStrike" cap="none" normalizeH="0" baseline="0" dirty="0">
                <a:ln>
                  <a:noFill/>
                </a:ln>
                <a:solidFill>
                  <a:srgbClr val="333333"/>
                </a:solidFill>
                <a:effectLst/>
                <a:latin typeface="+mn-ea"/>
              </a:rPr>
              <a:t>技术壁垒</a:t>
            </a:r>
          </a:p>
          <a:p>
            <a:pPr marL="457200" lvl="1" indent="0" defTabSz="914400" eaLnBrk="0" fontAlgn="base" hangingPunct="0">
              <a:lnSpc>
                <a:spcPct val="100000"/>
              </a:lnSpc>
              <a:spcBef>
                <a:spcPct val="0"/>
              </a:spcBef>
              <a:spcAft>
                <a:spcPct val="0"/>
              </a:spcAft>
              <a:buFontTx/>
              <a:buAutoNum type="arabicPeriod" startAt="2"/>
            </a:pPr>
            <a:r>
              <a:rPr lang="zh-CN" altLang="en-US" sz="2000" dirty="0">
                <a:solidFill>
                  <a:srgbClr val="333333"/>
                </a:solidFill>
                <a:latin typeface="+mn-ea"/>
              </a:rPr>
              <a:t>业务壁垒</a:t>
            </a:r>
            <a:endParaRPr lang="zh-CN" altLang="zh-CN" sz="2000" dirty="0">
              <a:solidFill>
                <a:srgbClr val="333333"/>
              </a:solidFill>
              <a:latin typeface="+mn-ea"/>
            </a:endParaRPr>
          </a:p>
        </p:txBody>
      </p:sp>
    </p:spTree>
    <p:extLst>
      <p:ext uri="{BB962C8B-B14F-4D97-AF65-F5344CB8AC3E}">
        <p14:creationId xmlns:p14="http://schemas.microsoft.com/office/powerpoint/2010/main" val="8786670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8B2978-64FD-415C-9DB4-583AA83CBC67}"/>
              </a:ext>
            </a:extLst>
          </p:cNvPr>
          <p:cNvSpPr>
            <a:spLocks noGrp="1"/>
          </p:cNvSpPr>
          <p:nvPr>
            <p:ph type="title"/>
          </p:nvPr>
        </p:nvSpPr>
        <p:spPr/>
        <p:txBody>
          <a:bodyPr/>
          <a:lstStyle/>
          <a:p>
            <a:r>
              <a:rPr lang="zh-CN" altLang="en-US" dirty="0">
                <a:latin typeface="+mn-lt"/>
                <a:ea typeface="+mn-ea"/>
                <a:cs typeface="+mn-ea"/>
                <a:sym typeface="+mn-lt"/>
              </a:rPr>
              <a:t>如何找到有价值的公司</a:t>
            </a:r>
            <a:r>
              <a:rPr lang="zh-CN" altLang="en-US" dirty="0">
                <a:solidFill>
                  <a:srgbClr val="FF0000"/>
                </a:solidFill>
                <a:latin typeface="+mn-lt"/>
                <a:ea typeface="+mn-ea"/>
                <a:cs typeface="+mn-ea"/>
                <a:sym typeface="+mn-lt"/>
              </a:rPr>
              <a:t>（根据需要会增加公司）</a:t>
            </a:r>
          </a:p>
        </p:txBody>
      </p:sp>
      <p:pic>
        <p:nvPicPr>
          <p:cNvPr id="4" name="图片 3"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6936" y="2185208"/>
            <a:ext cx="11276537" cy="3740775"/>
          </a:xfrm>
          <a:prstGeom prst="rect">
            <a:avLst/>
          </a:prstGeom>
        </p:spPr>
      </p:pic>
    </p:spTree>
    <p:extLst>
      <p:ext uri="{BB962C8B-B14F-4D97-AF65-F5344CB8AC3E}">
        <p14:creationId xmlns:p14="http://schemas.microsoft.com/office/powerpoint/2010/main" val="5704036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图片 28" descr="企查查_图谱"/>
          <p:cNvPicPr>
            <a:picLocks noChangeAspect="1"/>
          </p:cNvPicPr>
          <p:nvPr/>
        </p:nvPicPr>
        <p:blipFill>
          <a:blip r:embed="rId2"/>
          <a:stretch>
            <a:fillRect/>
          </a:stretch>
        </p:blipFill>
        <p:spPr>
          <a:xfrm>
            <a:off x="5793740" y="112395"/>
            <a:ext cx="6181725" cy="6334125"/>
          </a:xfrm>
          <a:prstGeom prst="rect">
            <a:avLst/>
          </a:prstGeom>
        </p:spPr>
      </p:pic>
      <p:sp>
        <p:nvSpPr>
          <p:cNvPr id="2" name="标题 1"/>
          <p:cNvSpPr>
            <a:spLocks noGrp="1"/>
          </p:cNvSpPr>
          <p:nvPr>
            <p:ph type="title"/>
          </p:nvPr>
        </p:nvSpPr>
        <p:spPr/>
        <p:txBody>
          <a:bodyPr/>
          <a:lstStyle/>
          <a:p>
            <a:r>
              <a:rPr lang="zh-CN" altLang="en-US" dirty="0">
                <a:latin typeface="+mn-lt"/>
                <a:ea typeface="+mn-ea"/>
                <a:cs typeface="+mn-ea"/>
                <a:sym typeface="+mn-lt"/>
              </a:rPr>
              <a:t>食物优</a:t>
            </a:r>
          </a:p>
        </p:txBody>
      </p:sp>
      <p:sp>
        <p:nvSpPr>
          <p:cNvPr id="4" name="灯片编号占位符 3"/>
          <p:cNvSpPr>
            <a:spLocks noGrp="1"/>
          </p:cNvSpPr>
          <p:nvPr>
            <p:ph type="sldNum" sz="quarter" idx="12"/>
          </p:nvPr>
        </p:nvSpPr>
        <p:spPr/>
        <p:txBody>
          <a:bodyPr/>
          <a:lstStyle/>
          <a:p>
            <a:fld id="{5DD3DB80-B894-403A-B48E-6FDC1A72010E}" type="slidenum">
              <a:rPr lang="zh-CN" altLang="en-US" smtClean="0">
                <a:cs typeface="+mn-ea"/>
                <a:sym typeface="+mn-lt"/>
              </a:rPr>
              <a:t>22</a:t>
            </a:fld>
            <a:endParaRPr lang="zh-CN" altLang="en-US">
              <a:cs typeface="+mn-ea"/>
              <a:sym typeface="+mn-lt"/>
            </a:endParaRPr>
          </a:p>
        </p:txBody>
      </p:sp>
      <p:sp>
        <p:nvSpPr>
          <p:cNvPr id="5" name="灯片编号占位符 3"/>
          <p:cNvSpPr>
            <a:spLocks noGrp="1"/>
          </p:cNvSpPr>
          <p:nvPr/>
        </p:nvSpPr>
        <p:spPr>
          <a:xfrm>
            <a:off x="8737599" y="6367463"/>
            <a:ext cx="2909888" cy="206381"/>
          </a:xfrm>
          <a:prstGeom prst="rect">
            <a:avLst/>
          </a:prstGeom>
        </p:spPr>
        <p:txBody>
          <a:bodyPr vert="horz" lIns="91440" tIns="45720" rIns="91440" bIns="45720" rtlCol="0" anchor="ctr"/>
          <a:lstStyle>
            <a:defPPr>
              <a:defRPr lang="zh-CN"/>
            </a:defPPr>
            <a:lvl1pPr marL="0" algn="r" defTabSz="914400" rtl="0" eaLnBrk="1" latinLnBrk="0" hangingPunct="1">
              <a:defRPr sz="1000" kern="1200">
                <a:solidFill>
                  <a:schemeClr val="tx1">
                    <a:lumMod val="50000"/>
                    <a:lumOff val="50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DD3DB80-B894-403A-B48E-6FDC1A72010E}" type="slidenum">
              <a:rPr lang="zh-CN" altLang="en-US" smtClean="0">
                <a:cs typeface="+mn-ea"/>
                <a:sym typeface="+mn-lt"/>
              </a:rPr>
              <a:t>22</a:t>
            </a:fld>
            <a:endParaRPr lang="zh-CN" altLang="en-US">
              <a:cs typeface="+mn-ea"/>
              <a:sym typeface="+mn-lt"/>
            </a:endParaRPr>
          </a:p>
        </p:txBody>
      </p:sp>
      <p:sp>
        <p:nvSpPr>
          <p:cNvPr id="6" name="矩形 5"/>
          <p:cNvSpPr/>
          <p:nvPr/>
        </p:nvSpPr>
        <p:spPr>
          <a:xfrm>
            <a:off x="397403" y="2128471"/>
            <a:ext cx="2926080" cy="368300"/>
          </a:xfrm>
          <a:prstGeom prst="rect">
            <a:avLst/>
          </a:prstGeom>
        </p:spPr>
        <p:txBody>
          <a:bodyPr wrap="none">
            <a:spAutoFit/>
          </a:bodyPr>
          <a:lstStyle/>
          <a:p>
            <a:r>
              <a:rPr lang="zh-CN" altLang="en-US" b="1" dirty="0">
                <a:cs typeface="+mn-ea"/>
                <a:sym typeface="+mn-lt"/>
              </a:rPr>
              <a:t>知名创投机构和创投人背书</a:t>
            </a:r>
          </a:p>
        </p:txBody>
      </p:sp>
      <p:sp>
        <p:nvSpPr>
          <p:cNvPr id="13" name="Rectangle 2"/>
          <p:cNvSpPr>
            <a:spLocks noChangeArrowheads="1"/>
          </p:cNvSpPr>
          <p:nvPr/>
        </p:nvSpPr>
        <p:spPr bwMode="auto">
          <a:xfrm>
            <a:off x="437515" y="1206500"/>
            <a:ext cx="5111750" cy="9220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R="0" lvl="0" indent="0" algn="l" fontAlgn="base">
              <a:lnSpc>
                <a:spcPct val="100000"/>
              </a:lnSpc>
              <a:spcBef>
                <a:spcPct val="0"/>
              </a:spcBef>
              <a:spcAft>
                <a:spcPct val="0"/>
              </a:spcAft>
              <a:buClrTx/>
              <a:buSzTx/>
              <a:buFontTx/>
              <a:buNone/>
            </a:pPr>
            <a:r>
              <a:rPr lang="zh-CN" altLang="zh-CN" dirty="0">
                <a:cs typeface="+mn-ea"/>
                <a:sym typeface="+mn-lt"/>
              </a:rPr>
              <a:t>成都埃克森尔科技有限公司推出的移动电商平台</a:t>
            </a:r>
          </a:p>
          <a:p>
            <a:pPr marR="0" lvl="0" algn="l" fontAlgn="base">
              <a:lnSpc>
                <a:spcPct val="100000"/>
              </a:lnSpc>
              <a:buClrTx/>
              <a:buSzTx/>
              <a:buFontTx/>
              <a:buNone/>
            </a:pPr>
            <a:r>
              <a:rPr lang="zh-CN" altLang="zh-CN" dirty="0">
                <a:cs typeface="+mn-ea"/>
                <a:sym typeface="+mn-lt"/>
              </a:rPr>
              <a:t>公司成立于2014-09-24</a:t>
            </a:r>
          </a:p>
          <a:p>
            <a:pPr marR="0" lvl="0" algn="l" fontAlgn="base">
              <a:lnSpc>
                <a:spcPct val="100000"/>
              </a:lnSpc>
              <a:buClrTx/>
              <a:buSzTx/>
              <a:buFontTx/>
              <a:buNone/>
            </a:pPr>
            <a:r>
              <a:rPr lang="zh-CN" altLang="zh-CN" dirty="0">
                <a:cs typeface="+mn-ea"/>
                <a:sym typeface="+mn-lt"/>
              </a:rPr>
              <a:t>食物优产品于2015年11月上线</a:t>
            </a:r>
            <a:endParaRPr lang="zh-CN" dirty="0">
              <a:cs typeface="+mn-ea"/>
              <a:sym typeface="+mn-lt"/>
            </a:endParaRPr>
          </a:p>
        </p:txBody>
      </p:sp>
      <p:pic>
        <p:nvPicPr>
          <p:cNvPr id="19" name="图片 18"/>
          <p:cNvPicPr>
            <a:picLocks noChangeAspect="1"/>
          </p:cNvPicPr>
          <p:nvPr/>
        </p:nvPicPr>
        <p:blipFill>
          <a:blip r:embed="rId3"/>
          <a:stretch>
            <a:fillRect/>
          </a:stretch>
        </p:blipFill>
        <p:spPr>
          <a:xfrm>
            <a:off x="292735" y="4092575"/>
            <a:ext cx="4898390" cy="339725"/>
          </a:xfrm>
          <a:prstGeom prst="rect">
            <a:avLst/>
          </a:prstGeom>
        </p:spPr>
      </p:pic>
      <p:pic>
        <p:nvPicPr>
          <p:cNvPr id="20" name="图片 19"/>
          <p:cNvPicPr>
            <a:picLocks noChangeAspect="1"/>
          </p:cNvPicPr>
          <p:nvPr/>
        </p:nvPicPr>
        <p:blipFill>
          <a:blip r:embed="rId4"/>
          <a:stretch>
            <a:fillRect/>
          </a:stretch>
        </p:blipFill>
        <p:spPr>
          <a:xfrm>
            <a:off x="342900" y="4319270"/>
            <a:ext cx="5023485" cy="991870"/>
          </a:xfrm>
          <a:prstGeom prst="rect">
            <a:avLst/>
          </a:prstGeom>
        </p:spPr>
      </p:pic>
      <p:pic>
        <p:nvPicPr>
          <p:cNvPr id="24" name="图片 23"/>
          <p:cNvPicPr>
            <a:picLocks noChangeAspect="1"/>
          </p:cNvPicPr>
          <p:nvPr/>
        </p:nvPicPr>
        <p:blipFill>
          <a:blip r:embed="rId5"/>
          <a:stretch>
            <a:fillRect/>
          </a:stretch>
        </p:blipFill>
        <p:spPr>
          <a:xfrm>
            <a:off x="341630" y="5084445"/>
            <a:ext cx="5302885" cy="706755"/>
          </a:xfrm>
          <a:prstGeom prst="rect">
            <a:avLst/>
          </a:prstGeom>
        </p:spPr>
      </p:pic>
      <p:pic>
        <p:nvPicPr>
          <p:cNvPr id="25" name="图片 24"/>
          <p:cNvPicPr>
            <a:picLocks noChangeAspect="1"/>
          </p:cNvPicPr>
          <p:nvPr/>
        </p:nvPicPr>
        <p:blipFill>
          <a:blip r:embed="rId6"/>
          <a:stretch>
            <a:fillRect/>
          </a:stretch>
        </p:blipFill>
        <p:spPr>
          <a:xfrm>
            <a:off x="331470" y="6150610"/>
            <a:ext cx="5245735" cy="664845"/>
          </a:xfrm>
          <a:prstGeom prst="rect">
            <a:avLst/>
          </a:prstGeom>
        </p:spPr>
      </p:pic>
      <p:pic>
        <p:nvPicPr>
          <p:cNvPr id="26" name="图片 25"/>
          <p:cNvPicPr>
            <a:picLocks noChangeAspect="1"/>
          </p:cNvPicPr>
          <p:nvPr/>
        </p:nvPicPr>
        <p:blipFill>
          <a:blip r:embed="rId3"/>
          <a:stretch>
            <a:fillRect/>
          </a:stretch>
        </p:blipFill>
        <p:spPr>
          <a:xfrm>
            <a:off x="342265" y="3865880"/>
            <a:ext cx="4642485" cy="339725"/>
          </a:xfrm>
          <a:prstGeom prst="rect">
            <a:avLst/>
          </a:prstGeom>
        </p:spPr>
      </p:pic>
      <p:pic>
        <p:nvPicPr>
          <p:cNvPr id="27" name="图片 26"/>
          <p:cNvPicPr>
            <a:picLocks noChangeAspect="1"/>
          </p:cNvPicPr>
          <p:nvPr/>
        </p:nvPicPr>
        <p:blipFill>
          <a:blip r:embed="rId4"/>
          <a:stretch>
            <a:fillRect/>
          </a:stretch>
        </p:blipFill>
        <p:spPr>
          <a:xfrm>
            <a:off x="392430" y="4092575"/>
            <a:ext cx="5316855" cy="991870"/>
          </a:xfrm>
          <a:prstGeom prst="rect">
            <a:avLst/>
          </a:prstGeom>
        </p:spPr>
      </p:pic>
      <p:pic>
        <p:nvPicPr>
          <p:cNvPr id="28" name="图片 27"/>
          <p:cNvPicPr>
            <a:picLocks noChangeAspect="1"/>
          </p:cNvPicPr>
          <p:nvPr/>
        </p:nvPicPr>
        <p:blipFill>
          <a:blip r:embed="rId7"/>
          <a:stretch>
            <a:fillRect/>
          </a:stretch>
        </p:blipFill>
        <p:spPr>
          <a:xfrm>
            <a:off x="396240" y="5796915"/>
            <a:ext cx="5252720" cy="353695"/>
          </a:xfrm>
          <a:prstGeom prst="rect">
            <a:avLst/>
          </a:prstGeom>
        </p:spPr>
      </p:pic>
      <p:sp>
        <p:nvSpPr>
          <p:cNvPr id="30" name="对话气泡: 矩形 9"/>
          <p:cNvSpPr/>
          <p:nvPr/>
        </p:nvSpPr>
        <p:spPr>
          <a:xfrm>
            <a:off x="8095615" y="112395"/>
            <a:ext cx="2292350" cy="494665"/>
          </a:xfrm>
          <a:prstGeom prst="wedgeRectCallout">
            <a:avLst>
              <a:gd name="adj1" fmla="val -54300"/>
              <a:gd name="adj2" fmla="val 203558"/>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rgbClr val="DF2736"/>
                </a:solidFill>
                <a:cs typeface="+mn-ea"/>
                <a:sym typeface="+mn-lt"/>
              </a:rPr>
              <a:t>芳晟资本投资</a:t>
            </a:r>
          </a:p>
        </p:txBody>
      </p:sp>
      <p:sp>
        <p:nvSpPr>
          <p:cNvPr id="31" name="对话气泡: 矩形 9"/>
          <p:cNvSpPr/>
          <p:nvPr/>
        </p:nvSpPr>
        <p:spPr>
          <a:xfrm>
            <a:off x="8737600" y="1083945"/>
            <a:ext cx="1978660" cy="434340"/>
          </a:xfrm>
          <a:prstGeom prst="wedgeRectCallout">
            <a:avLst>
              <a:gd name="adj1" fmla="val 37989"/>
              <a:gd name="adj2" fmla="val 276169"/>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rgbClr val="DF2736"/>
                </a:solidFill>
                <a:cs typeface="+mn-ea"/>
                <a:sym typeface="+mn-lt"/>
              </a:rPr>
              <a:t>分布式资本投资</a:t>
            </a:r>
          </a:p>
        </p:txBody>
      </p:sp>
      <p:pic>
        <p:nvPicPr>
          <p:cNvPr id="33" name="图片 32"/>
          <p:cNvPicPr>
            <a:picLocks noChangeAspect="1"/>
          </p:cNvPicPr>
          <p:nvPr/>
        </p:nvPicPr>
        <p:blipFill>
          <a:blip r:embed="rId8"/>
          <a:stretch>
            <a:fillRect/>
          </a:stretch>
        </p:blipFill>
        <p:spPr>
          <a:xfrm>
            <a:off x="437515" y="2440940"/>
            <a:ext cx="4669790" cy="1424940"/>
          </a:xfrm>
          <a:prstGeom prst="rect">
            <a:avLst/>
          </a:prstGeom>
        </p:spPr>
      </p:pic>
      <p:sp>
        <p:nvSpPr>
          <p:cNvPr id="34" name="对话气泡: 矩形 6"/>
          <p:cNvSpPr/>
          <p:nvPr/>
        </p:nvSpPr>
        <p:spPr>
          <a:xfrm>
            <a:off x="9749155" y="5551805"/>
            <a:ext cx="2078990" cy="598805"/>
          </a:xfrm>
          <a:prstGeom prst="wedgeRectCallout">
            <a:avLst>
              <a:gd name="adj1" fmla="val -21589"/>
              <a:gd name="adj2" fmla="val -180569"/>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rgbClr val="DF2736"/>
                </a:solidFill>
                <a:cs typeface="+mn-ea"/>
                <a:sym typeface="+mn-lt"/>
              </a:rPr>
              <a:t>董事  沈波 </a:t>
            </a:r>
            <a:endParaRPr lang="en-US" altLang="zh-CN" dirty="0">
              <a:solidFill>
                <a:srgbClr val="DF2736"/>
              </a:solidFill>
              <a:cs typeface="+mn-ea"/>
              <a:sym typeface="+mn-lt"/>
            </a:endParaRPr>
          </a:p>
          <a:p>
            <a:pPr algn="ctr"/>
            <a:r>
              <a:rPr lang="zh-CN" altLang="en-US" dirty="0">
                <a:solidFill>
                  <a:srgbClr val="DF2736"/>
                </a:solidFill>
                <a:cs typeface="+mn-ea"/>
                <a:sym typeface="+mn-lt"/>
              </a:rPr>
              <a:t>分布式基金合伙人</a:t>
            </a:r>
          </a:p>
        </p:txBody>
      </p:sp>
    </p:spTree>
    <p:extLst>
      <p:ext uri="{BB962C8B-B14F-4D97-AF65-F5344CB8AC3E}">
        <p14:creationId xmlns:p14="http://schemas.microsoft.com/office/powerpoint/2010/main" val="21968960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5DD3DB80-B894-403A-B48E-6FDC1A72010E}" type="slidenum">
              <a:rPr lang="zh-CN" altLang="en-US" smtClean="0">
                <a:cs typeface="+mn-ea"/>
                <a:sym typeface="+mn-lt"/>
              </a:rPr>
              <a:t>23</a:t>
            </a:fld>
            <a:endParaRPr lang="zh-CN" altLang="en-US">
              <a:cs typeface="+mn-ea"/>
              <a:sym typeface="+mn-lt"/>
            </a:endParaRPr>
          </a:p>
        </p:txBody>
      </p:sp>
      <p:sp>
        <p:nvSpPr>
          <p:cNvPr id="2" name="标题 1"/>
          <p:cNvSpPr>
            <a:spLocks noGrp="1"/>
          </p:cNvSpPr>
          <p:nvPr>
            <p:ph type="title"/>
          </p:nvPr>
        </p:nvSpPr>
        <p:spPr/>
        <p:txBody>
          <a:bodyPr/>
          <a:lstStyle/>
          <a:p>
            <a:r>
              <a:rPr lang="zh-CN" altLang="en-US" dirty="0">
                <a:latin typeface="+mn-lt"/>
                <a:ea typeface="+mn-ea"/>
                <a:cs typeface="+mn-ea"/>
                <a:sym typeface="+mn-lt"/>
              </a:rPr>
              <a:t>食物优之技术实力</a:t>
            </a:r>
          </a:p>
        </p:txBody>
      </p:sp>
      <p:sp>
        <p:nvSpPr>
          <p:cNvPr id="5" name="内容占位符 4"/>
          <p:cNvSpPr>
            <a:spLocks noGrp="1"/>
          </p:cNvSpPr>
          <p:nvPr>
            <p:ph sz="quarter" idx="13"/>
          </p:nvPr>
        </p:nvSpPr>
        <p:spPr>
          <a:xfrm>
            <a:off x="782956" y="1207135"/>
            <a:ext cx="4734976" cy="1848485"/>
          </a:xfrm>
        </p:spPr>
        <p:txBody>
          <a:bodyPr>
            <a:normAutofit/>
          </a:bodyPr>
          <a:lstStyle/>
          <a:p>
            <a:pPr fontAlgn="auto">
              <a:lnSpc>
                <a:spcPct val="150000"/>
              </a:lnSpc>
            </a:pPr>
            <a:r>
              <a:rPr lang="zh-CN" altLang="en-US" dirty="0">
                <a:cs typeface="+mn-ea"/>
                <a:sym typeface="+mn-lt"/>
              </a:rPr>
              <a:t>技术创新：</a:t>
            </a:r>
            <a:endParaRPr lang="en-US" altLang="zh-CN" dirty="0">
              <a:cs typeface="+mn-ea"/>
              <a:sym typeface="+mn-lt"/>
            </a:endParaRPr>
          </a:p>
          <a:p>
            <a:pPr lvl="1" fontAlgn="auto">
              <a:lnSpc>
                <a:spcPct val="150000"/>
              </a:lnSpc>
            </a:pPr>
            <a:r>
              <a:rPr lang="zh-CN" altLang="en-US" b="1" dirty="0">
                <a:cs typeface="+mn-ea"/>
                <a:sym typeface="+mn-lt"/>
              </a:rPr>
              <a:t>无发明专利</a:t>
            </a:r>
          </a:p>
          <a:p>
            <a:pPr lvl="1" fontAlgn="auto">
              <a:lnSpc>
                <a:spcPct val="150000"/>
              </a:lnSpc>
            </a:pPr>
            <a:r>
              <a:rPr lang="zh-CN" altLang="en-US" b="1" dirty="0">
                <a:cs typeface="+mn-ea"/>
                <a:sym typeface="+mn-lt"/>
              </a:rPr>
              <a:t>只是一个农产品电商平台</a:t>
            </a:r>
          </a:p>
        </p:txBody>
      </p:sp>
      <p:sp>
        <p:nvSpPr>
          <p:cNvPr id="7" name="内容占位符 4"/>
          <p:cNvSpPr>
            <a:spLocks noGrp="1"/>
          </p:cNvSpPr>
          <p:nvPr/>
        </p:nvSpPr>
        <p:spPr>
          <a:xfrm>
            <a:off x="5732780" y="573405"/>
            <a:ext cx="6035675" cy="329057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indent="0" fontAlgn="auto">
              <a:lnSpc>
                <a:spcPct val="100000"/>
              </a:lnSpc>
            </a:pPr>
            <a:r>
              <a:rPr lang="zh-CN" altLang="en-US" dirty="0">
                <a:cs typeface="+mn-ea"/>
                <a:sym typeface="+mn-lt"/>
              </a:rPr>
              <a:t>团队</a:t>
            </a:r>
            <a:endParaRPr lang="en-US" altLang="zh-CN" dirty="0">
              <a:cs typeface="+mn-ea"/>
              <a:sym typeface="+mn-lt"/>
            </a:endParaRPr>
          </a:p>
          <a:p>
            <a:pPr marL="457200" lvl="1" indent="0" fontAlgn="auto">
              <a:lnSpc>
                <a:spcPct val="100000"/>
              </a:lnSpc>
              <a:buNone/>
            </a:pPr>
            <a:r>
              <a:rPr lang="en-US" altLang="zh-CN" dirty="0">
                <a:cs typeface="+mn-ea"/>
                <a:sym typeface="+mn-lt"/>
              </a:rPr>
              <a:t>1. </a:t>
            </a:r>
            <a:r>
              <a:rPr lang="zh-CN" altLang="en-US" dirty="0">
                <a:cs typeface="+mn-ea"/>
                <a:sym typeface="+mn-lt"/>
              </a:rPr>
              <a:t>符安文 Evafoo </a:t>
            </a:r>
            <a:r>
              <a:rPr lang="en-US" altLang="zh-CN" dirty="0">
                <a:cs typeface="+mn-ea"/>
                <a:sym typeface="+mn-lt"/>
              </a:rPr>
              <a:t>CEO</a:t>
            </a:r>
            <a:r>
              <a:rPr lang="zh-CN" altLang="en-US" dirty="0">
                <a:cs typeface="+mn-ea"/>
                <a:sym typeface="+mn-lt"/>
              </a:rPr>
              <a:t>：毕业于电子科技大学，索邦大学。计算机和应用物理硕士。</a:t>
            </a:r>
          </a:p>
          <a:p>
            <a:pPr marL="457200" lvl="1" indent="0" fontAlgn="auto">
              <a:lnSpc>
                <a:spcPct val="100000"/>
              </a:lnSpc>
              <a:buNone/>
            </a:pPr>
            <a:r>
              <a:rPr lang="en-US" altLang="zh-CN" dirty="0">
                <a:cs typeface="+mn-ea"/>
                <a:sym typeface="+mn-lt"/>
              </a:rPr>
              <a:t>2.翁京 Jan W  CSO</a:t>
            </a:r>
            <a:r>
              <a:rPr lang="zh-CN" altLang="en-US" dirty="0">
                <a:cs typeface="+mn-ea"/>
                <a:sym typeface="+mn-lt"/>
              </a:rPr>
              <a:t>：卡尔斯鲁厄理工学院</a:t>
            </a:r>
          </a:p>
          <a:p>
            <a:pPr marL="457200" lvl="1" indent="0" fontAlgn="auto">
              <a:lnSpc>
                <a:spcPct val="100000"/>
              </a:lnSpc>
              <a:buNone/>
            </a:pPr>
            <a:r>
              <a:rPr lang="en-US" altLang="zh-CN" dirty="0">
                <a:cs typeface="+mn-ea"/>
                <a:sym typeface="+mn-lt"/>
              </a:rPr>
              <a:t>2. </a:t>
            </a:r>
            <a:r>
              <a:rPr lang="zh-CN" altLang="en-US" dirty="0">
                <a:cs typeface="+mn-ea"/>
                <a:sym typeface="+mn-lt"/>
              </a:rPr>
              <a:t>李雪薇 </a:t>
            </a:r>
            <a:r>
              <a:rPr lang="en-US" altLang="zh-CN" dirty="0">
                <a:cs typeface="+mn-ea"/>
                <a:sym typeface="+mn-lt"/>
              </a:rPr>
              <a:t>– </a:t>
            </a:r>
            <a:r>
              <a:rPr lang="zh-CN" altLang="en-US" dirty="0">
                <a:cs typeface="+mn-ea"/>
                <a:sym typeface="+mn-lt"/>
              </a:rPr>
              <a:t>监事</a:t>
            </a:r>
          </a:p>
          <a:p>
            <a:pPr marL="457200" lvl="1" indent="0" fontAlgn="auto">
              <a:lnSpc>
                <a:spcPct val="100000"/>
              </a:lnSpc>
              <a:buNone/>
            </a:pPr>
            <a:r>
              <a:rPr lang="en-US" altLang="zh-CN" dirty="0">
                <a:cs typeface="+mn-ea"/>
                <a:sym typeface="+mn-lt"/>
              </a:rPr>
              <a:t>3. </a:t>
            </a:r>
            <a:r>
              <a:rPr lang="en-US" altLang="zh-CN" dirty="0" err="1">
                <a:cs typeface="+mn-ea"/>
                <a:sym typeface="+mn-lt"/>
              </a:rPr>
              <a:t>翁京</a:t>
            </a:r>
            <a:r>
              <a:rPr lang="en-US" altLang="zh-CN" dirty="0">
                <a:cs typeface="+mn-ea"/>
                <a:sym typeface="+mn-lt"/>
              </a:rPr>
              <a:t> – </a:t>
            </a:r>
            <a:r>
              <a:rPr lang="zh-CN" altLang="en-US" dirty="0">
                <a:cs typeface="+mn-ea"/>
                <a:sym typeface="+mn-lt"/>
              </a:rPr>
              <a:t>董事：在融技术、网络安全、内部控制和区块链技术领域拥有</a:t>
            </a:r>
            <a:r>
              <a:rPr lang="en-US" altLang="zh-CN" dirty="0">
                <a:cs typeface="+mn-ea"/>
                <a:sym typeface="+mn-lt"/>
              </a:rPr>
              <a:t>5</a:t>
            </a:r>
            <a:r>
              <a:rPr lang="zh-CN" altLang="en-US" dirty="0">
                <a:cs typeface="+mn-ea"/>
                <a:sym typeface="+mn-lt"/>
              </a:rPr>
              <a:t>年的管理咨询经验。</a:t>
            </a:r>
            <a:endParaRPr lang="en-US" altLang="zh-CN" dirty="0">
              <a:cs typeface="+mn-ea"/>
              <a:sym typeface="+mn-lt"/>
            </a:endParaRPr>
          </a:p>
          <a:p>
            <a:pPr marL="457200" lvl="1" indent="0">
              <a:buNone/>
            </a:pPr>
            <a:endParaRPr lang="en-US" altLang="zh-CN" b="1" dirty="0">
              <a:cs typeface="+mn-ea"/>
              <a:sym typeface="+mn-lt"/>
            </a:endParaRPr>
          </a:p>
          <a:p>
            <a:pPr marL="457200" lvl="1" indent="0">
              <a:buNone/>
            </a:pPr>
            <a:r>
              <a:rPr lang="zh-CN" altLang="en-US" b="1" dirty="0">
                <a:cs typeface="+mn-ea"/>
                <a:sym typeface="+mn-lt"/>
              </a:rPr>
              <a:t>公司核心团队背景主要有计算机行业背景，但没有区块链方面的顶级大咖，且缺少行业应用领域的专家！</a:t>
            </a:r>
            <a:endParaRPr lang="en-US" altLang="zh-CN" b="1" dirty="0">
              <a:cs typeface="+mn-ea"/>
              <a:sym typeface="+mn-lt"/>
            </a:endParaRPr>
          </a:p>
        </p:txBody>
      </p:sp>
      <p:pic>
        <p:nvPicPr>
          <p:cNvPr id="8" name="图片 7"/>
          <p:cNvPicPr>
            <a:picLocks noChangeAspect="1"/>
          </p:cNvPicPr>
          <p:nvPr/>
        </p:nvPicPr>
        <p:blipFill>
          <a:blip r:embed="rId2"/>
          <a:stretch>
            <a:fillRect/>
          </a:stretch>
        </p:blipFill>
        <p:spPr>
          <a:xfrm>
            <a:off x="669925" y="3935095"/>
            <a:ext cx="10715625" cy="1971675"/>
          </a:xfrm>
          <a:prstGeom prst="rect">
            <a:avLst/>
          </a:prstGeom>
        </p:spPr>
      </p:pic>
    </p:spTree>
    <p:extLst>
      <p:ext uri="{BB962C8B-B14F-4D97-AF65-F5344CB8AC3E}">
        <p14:creationId xmlns:p14="http://schemas.microsoft.com/office/powerpoint/2010/main" val="27068487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5DD3DB80-B894-403A-B48E-6FDC1A72010E}" type="slidenum">
              <a:rPr lang="zh-CN" altLang="en-US" smtClean="0">
                <a:cs typeface="+mn-ea"/>
                <a:sym typeface="+mn-lt"/>
              </a:rPr>
              <a:t>24</a:t>
            </a:fld>
            <a:endParaRPr lang="zh-CN" altLang="en-US">
              <a:cs typeface="+mn-ea"/>
              <a:sym typeface="+mn-lt"/>
            </a:endParaRPr>
          </a:p>
        </p:txBody>
      </p:sp>
      <p:sp>
        <p:nvSpPr>
          <p:cNvPr id="2" name="标题 1"/>
          <p:cNvSpPr>
            <a:spLocks noGrp="1"/>
          </p:cNvSpPr>
          <p:nvPr>
            <p:ph type="title"/>
          </p:nvPr>
        </p:nvSpPr>
        <p:spPr/>
        <p:txBody>
          <a:bodyPr/>
          <a:lstStyle/>
          <a:p>
            <a:r>
              <a:rPr lang="zh-CN" altLang="en-US" dirty="0">
                <a:latin typeface="+mn-lt"/>
                <a:ea typeface="+mn-ea"/>
                <a:cs typeface="+mn-ea"/>
                <a:sym typeface="+mn-lt"/>
              </a:rPr>
              <a:t>食物优之业务实力</a:t>
            </a:r>
          </a:p>
        </p:txBody>
      </p:sp>
      <p:sp>
        <p:nvSpPr>
          <p:cNvPr id="5" name="内容占位符 4"/>
          <p:cNvSpPr>
            <a:spLocks noGrp="1"/>
          </p:cNvSpPr>
          <p:nvPr>
            <p:ph sz="quarter" idx="13"/>
          </p:nvPr>
        </p:nvSpPr>
        <p:spPr>
          <a:xfrm>
            <a:off x="399415" y="1233170"/>
            <a:ext cx="7182485" cy="5511800"/>
          </a:xfrm>
        </p:spPr>
        <p:txBody>
          <a:bodyPr>
            <a:normAutofit/>
          </a:bodyPr>
          <a:lstStyle/>
          <a:p>
            <a:pPr indent="0" fontAlgn="auto">
              <a:lnSpc>
                <a:spcPct val="150000"/>
              </a:lnSpc>
            </a:pPr>
            <a:r>
              <a:rPr lang="zh-CN" altLang="en-US" sz="1800" b="1" dirty="0">
                <a:cs typeface="+mn-ea"/>
                <a:sym typeface="+mn-lt"/>
              </a:rPr>
              <a:t>食物优产品只是一家农产品电商平台，不涉及区块链技术实际应用落地，技术应用最多是农场数据监控，食物优产品 </a:t>
            </a:r>
            <a:r>
              <a:rPr lang="en-US" altLang="zh-CN" sz="1800" b="1" dirty="0">
                <a:cs typeface="+mn-ea"/>
                <a:sym typeface="+mn-lt"/>
              </a:rPr>
              <a:t>app </a:t>
            </a:r>
            <a:r>
              <a:rPr lang="zh-CN" altLang="en-US" sz="1800" b="1" dirty="0">
                <a:cs typeface="+mn-ea"/>
                <a:sym typeface="+mn-lt"/>
              </a:rPr>
              <a:t>现已无更新，平台无数据，官方网站已无法访问。</a:t>
            </a:r>
            <a:endParaRPr lang="en-US" altLang="zh-CN" sz="1800" b="1" dirty="0">
              <a:cs typeface="+mn-ea"/>
              <a:sym typeface="+mn-lt"/>
            </a:endParaRPr>
          </a:p>
          <a:p>
            <a:pPr indent="0" fontAlgn="auto">
              <a:lnSpc>
                <a:spcPct val="150000"/>
              </a:lnSpc>
              <a:buNone/>
            </a:pPr>
            <a:endParaRPr lang="en-US" altLang="zh-CN" sz="1800" b="1" dirty="0">
              <a:cs typeface="+mn-ea"/>
              <a:sym typeface="+mn-lt"/>
            </a:endParaRPr>
          </a:p>
        </p:txBody>
      </p:sp>
      <p:pic>
        <p:nvPicPr>
          <p:cNvPr id="8" name="图片 7"/>
          <p:cNvPicPr>
            <a:picLocks noChangeAspect="1"/>
          </p:cNvPicPr>
          <p:nvPr/>
        </p:nvPicPr>
        <p:blipFill>
          <a:blip r:embed="rId2"/>
          <a:stretch>
            <a:fillRect/>
          </a:stretch>
        </p:blipFill>
        <p:spPr>
          <a:xfrm>
            <a:off x="521335" y="4350385"/>
            <a:ext cx="6167755" cy="2468880"/>
          </a:xfrm>
          <a:prstGeom prst="rect">
            <a:avLst/>
          </a:prstGeom>
        </p:spPr>
      </p:pic>
      <p:pic>
        <p:nvPicPr>
          <p:cNvPr id="12" name="图片 11"/>
          <p:cNvPicPr>
            <a:picLocks noChangeAspect="1"/>
          </p:cNvPicPr>
          <p:nvPr/>
        </p:nvPicPr>
        <p:blipFill>
          <a:blip r:embed="rId3"/>
          <a:stretch>
            <a:fillRect/>
          </a:stretch>
        </p:blipFill>
        <p:spPr>
          <a:xfrm>
            <a:off x="8290560" y="244475"/>
            <a:ext cx="2773680" cy="5410200"/>
          </a:xfrm>
          <a:prstGeom prst="rect">
            <a:avLst/>
          </a:prstGeom>
        </p:spPr>
      </p:pic>
      <p:sp>
        <p:nvSpPr>
          <p:cNvPr id="13" name="内容占位符 4"/>
          <p:cNvSpPr>
            <a:spLocks noGrp="1"/>
          </p:cNvSpPr>
          <p:nvPr/>
        </p:nvSpPr>
        <p:spPr>
          <a:xfrm>
            <a:off x="5802629" y="316"/>
            <a:ext cx="5591175" cy="50069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ltLang="zh-CN" b="1" dirty="0">
              <a:cs typeface="+mn-ea"/>
              <a:sym typeface="+mn-lt"/>
            </a:endParaRPr>
          </a:p>
          <a:p>
            <a:endParaRPr lang="en-US" altLang="zh-CN" b="1" dirty="0">
              <a:cs typeface="+mn-ea"/>
              <a:sym typeface="+mn-lt"/>
            </a:endParaRPr>
          </a:p>
          <a:p>
            <a:endParaRPr lang="en-US" altLang="zh-CN" b="1" dirty="0">
              <a:cs typeface="+mn-ea"/>
              <a:sym typeface="+mn-lt"/>
            </a:endParaRPr>
          </a:p>
          <a:p>
            <a:endParaRPr lang="en-US" altLang="zh-CN" b="1" dirty="0">
              <a:cs typeface="+mn-ea"/>
              <a:sym typeface="+mn-lt"/>
            </a:endParaRPr>
          </a:p>
          <a:p>
            <a:endParaRPr lang="en-US" altLang="zh-CN" b="1" dirty="0">
              <a:cs typeface="+mn-ea"/>
              <a:sym typeface="+mn-lt"/>
            </a:endParaRPr>
          </a:p>
        </p:txBody>
      </p:sp>
      <p:pic>
        <p:nvPicPr>
          <p:cNvPr id="15" name="图片 14"/>
          <p:cNvPicPr>
            <a:picLocks noChangeAspect="1"/>
          </p:cNvPicPr>
          <p:nvPr/>
        </p:nvPicPr>
        <p:blipFill>
          <a:blip r:embed="rId4"/>
          <a:stretch>
            <a:fillRect/>
          </a:stretch>
        </p:blipFill>
        <p:spPr>
          <a:xfrm>
            <a:off x="521335" y="2573655"/>
            <a:ext cx="7175500" cy="1939925"/>
          </a:xfrm>
          <a:prstGeom prst="rect">
            <a:avLst/>
          </a:prstGeom>
        </p:spPr>
      </p:pic>
      <p:sp>
        <p:nvSpPr>
          <p:cNvPr id="31" name="对话气泡: 矩形 9"/>
          <p:cNvSpPr/>
          <p:nvPr/>
        </p:nvSpPr>
        <p:spPr>
          <a:xfrm>
            <a:off x="8688070" y="1798955"/>
            <a:ext cx="1978660" cy="565150"/>
          </a:xfrm>
          <a:prstGeom prst="wedgeRectCallout">
            <a:avLst>
              <a:gd name="adj1" fmla="val 37989"/>
              <a:gd name="adj2" fmla="val 276169"/>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rgbClr val="DF2736"/>
                </a:solidFill>
                <a:cs typeface="+mn-ea"/>
                <a:sym typeface="+mn-lt"/>
              </a:rPr>
              <a:t>食物优</a:t>
            </a:r>
            <a:r>
              <a:rPr lang="en-US" altLang="zh-CN" dirty="0">
                <a:solidFill>
                  <a:srgbClr val="DF2736"/>
                </a:solidFill>
                <a:cs typeface="+mn-ea"/>
                <a:sym typeface="+mn-lt"/>
              </a:rPr>
              <a:t>app</a:t>
            </a:r>
            <a:r>
              <a:rPr lang="zh-CN" altLang="en-US" dirty="0">
                <a:solidFill>
                  <a:srgbClr val="DF2736"/>
                </a:solidFill>
                <a:cs typeface="+mn-ea"/>
                <a:sym typeface="+mn-lt"/>
              </a:rPr>
              <a:t>，已停止更新</a:t>
            </a:r>
          </a:p>
        </p:txBody>
      </p:sp>
      <p:sp>
        <p:nvSpPr>
          <p:cNvPr id="16" name="对话气泡: 矩形 9"/>
          <p:cNvSpPr/>
          <p:nvPr/>
        </p:nvSpPr>
        <p:spPr>
          <a:xfrm>
            <a:off x="5106670" y="2139315"/>
            <a:ext cx="1978660" cy="434340"/>
          </a:xfrm>
          <a:prstGeom prst="wedgeRectCallout">
            <a:avLst>
              <a:gd name="adj1" fmla="val -62869"/>
              <a:gd name="adj2" fmla="val 191959"/>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rgbClr val="DF2736"/>
                </a:solidFill>
                <a:cs typeface="+mn-ea"/>
                <a:sym typeface="+mn-lt"/>
              </a:rPr>
              <a:t>网站无法访问</a:t>
            </a:r>
          </a:p>
        </p:txBody>
      </p:sp>
      <p:sp>
        <p:nvSpPr>
          <p:cNvPr id="17" name="对话气泡: 矩形 9"/>
          <p:cNvSpPr/>
          <p:nvPr/>
        </p:nvSpPr>
        <p:spPr>
          <a:xfrm>
            <a:off x="1849755" y="4167505"/>
            <a:ext cx="2222500" cy="589280"/>
          </a:xfrm>
          <a:prstGeom prst="wedgeRectCallout">
            <a:avLst>
              <a:gd name="adj1" fmla="val -22514"/>
              <a:gd name="adj2" fmla="val -157219"/>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rgbClr val="DF2736"/>
                </a:solidFill>
                <a:cs typeface="+mn-ea"/>
                <a:sym typeface="+mn-lt"/>
              </a:rPr>
              <a:t>电话及邮箱均是代理机构信息</a:t>
            </a:r>
          </a:p>
        </p:txBody>
      </p:sp>
    </p:spTree>
    <p:extLst>
      <p:ext uri="{BB962C8B-B14F-4D97-AF65-F5344CB8AC3E}">
        <p14:creationId xmlns:p14="http://schemas.microsoft.com/office/powerpoint/2010/main" val="19995459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5DD3DB80-B894-403A-B48E-6FDC1A72010E}" type="slidenum">
              <a:rPr lang="zh-CN" altLang="en-US" smtClean="0">
                <a:cs typeface="+mn-ea"/>
                <a:sym typeface="+mn-lt"/>
              </a:rPr>
              <a:t>25</a:t>
            </a:fld>
            <a:endParaRPr lang="zh-CN" altLang="en-US">
              <a:cs typeface="+mn-ea"/>
              <a:sym typeface="+mn-lt"/>
            </a:endParaRPr>
          </a:p>
        </p:txBody>
      </p:sp>
      <p:sp>
        <p:nvSpPr>
          <p:cNvPr id="2" name="标题 1"/>
          <p:cNvSpPr>
            <a:spLocks noGrp="1"/>
          </p:cNvSpPr>
          <p:nvPr>
            <p:ph type="title"/>
          </p:nvPr>
        </p:nvSpPr>
        <p:spPr/>
        <p:txBody>
          <a:bodyPr/>
          <a:lstStyle/>
          <a:p>
            <a:r>
              <a:rPr lang="zh-CN" altLang="en-US" dirty="0">
                <a:latin typeface="+mn-lt"/>
                <a:ea typeface="+mn-ea"/>
                <a:cs typeface="+mn-ea"/>
                <a:sym typeface="+mn-lt"/>
              </a:rPr>
              <a:t>食物优之业务实力</a:t>
            </a:r>
          </a:p>
        </p:txBody>
      </p:sp>
      <p:sp>
        <p:nvSpPr>
          <p:cNvPr id="5" name="内容占位符 4"/>
          <p:cNvSpPr>
            <a:spLocks noGrp="1"/>
          </p:cNvSpPr>
          <p:nvPr>
            <p:ph sz="quarter" idx="13"/>
          </p:nvPr>
        </p:nvSpPr>
        <p:spPr>
          <a:xfrm>
            <a:off x="669925" y="1233170"/>
            <a:ext cx="6331585" cy="2791460"/>
          </a:xfrm>
        </p:spPr>
        <p:txBody>
          <a:bodyPr>
            <a:noAutofit/>
          </a:bodyPr>
          <a:lstStyle/>
          <a:p>
            <a:pPr indent="0" fontAlgn="auto">
              <a:lnSpc>
                <a:spcPct val="150000"/>
              </a:lnSpc>
            </a:pPr>
            <a:r>
              <a:rPr lang="zh-CN" altLang="en-US" sz="1400" b="1" dirty="0">
                <a:cs typeface="+mn-ea"/>
                <a:sym typeface="+mn-lt"/>
              </a:rPr>
              <a:t>食物优融资后包装成了多年研究区块链技术的农业数据科技公司</a:t>
            </a:r>
          </a:p>
          <a:p>
            <a:pPr indent="0" fontAlgn="auto">
              <a:lnSpc>
                <a:spcPct val="150000"/>
              </a:lnSpc>
            </a:pPr>
            <a:r>
              <a:rPr lang="zh-CN" altLang="en-US" sz="1400" b="1" dirty="0">
                <a:cs typeface="+mn-ea"/>
                <a:sym typeface="+mn-lt"/>
              </a:rPr>
              <a:t>进行 </a:t>
            </a:r>
            <a:r>
              <a:rPr lang="en-US" altLang="zh-CN" sz="1400" b="1" dirty="0">
                <a:cs typeface="+mn-ea"/>
                <a:sym typeface="+mn-lt"/>
              </a:rPr>
              <a:t>ICO </a:t>
            </a:r>
            <a:r>
              <a:rPr lang="zh-CN" altLang="en-US" sz="1400" b="1" dirty="0">
                <a:cs typeface="+mn-ea"/>
                <a:sym typeface="+mn-lt"/>
              </a:rPr>
              <a:t>融资宣传，开始宣传 </a:t>
            </a:r>
            <a:r>
              <a:rPr lang="en-US" altLang="zh-CN" sz="1400" b="1" dirty="0">
                <a:cs typeface="+mn-ea"/>
                <a:sym typeface="+mn-lt"/>
              </a:rPr>
              <a:t>Scry.inifo </a:t>
            </a:r>
            <a:r>
              <a:rPr lang="zh-CN" altLang="en-US" sz="1400" b="1" dirty="0">
                <a:cs typeface="+mn-ea"/>
                <a:sym typeface="+mn-lt"/>
              </a:rPr>
              <a:t>开源计划，要为更多行业提供基础底层协议服务，</a:t>
            </a:r>
            <a:r>
              <a:rPr lang="en-US" altLang="zh-CN" sz="1400" b="1" dirty="0">
                <a:cs typeface="+mn-ea"/>
                <a:sym typeface="+mn-lt"/>
              </a:rPr>
              <a:t>Scry.info </a:t>
            </a:r>
            <a:r>
              <a:rPr lang="zh-CN" altLang="en-US" sz="1400" b="1" dirty="0">
                <a:cs typeface="+mn-ea"/>
                <a:sym typeface="+mn-lt"/>
              </a:rPr>
              <a:t>代码即将开源</a:t>
            </a:r>
            <a:endParaRPr lang="en-US" altLang="zh-CN" sz="1400" b="1" dirty="0">
              <a:cs typeface="+mn-ea"/>
              <a:sym typeface="+mn-lt"/>
            </a:endParaRPr>
          </a:p>
          <a:p>
            <a:pPr indent="0" fontAlgn="auto">
              <a:lnSpc>
                <a:spcPct val="150000"/>
              </a:lnSpc>
            </a:pPr>
            <a:r>
              <a:rPr lang="en-US" altLang="zh-CN" sz="1400" b="1" dirty="0">
                <a:cs typeface="+mn-ea"/>
                <a:sym typeface="+mn-lt"/>
              </a:rPr>
              <a:t>ICO </a:t>
            </a:r>
            <a:r>
              <a:rPr lang="zh-CN" altLang="en-US" sz="1400" b="1" dirty="0">
                <a:cs typeface="+mn-ea"/>
                <a:sym typeface="+mn-lt"/>
              </a:rPr>
              <a:t>完成，</a:t>
            </a:r>
            <a:r>
              <a:rPr lang="en-US" altLang="zh-CN" sz="1400" b="1" dirty="0">
                <a:cs typeface="+mn-ea"/>
                <a:sym typeface="+mn-lt"/>
              </a:rPr>
              <a:t>Scry.info </a:t>
            </a:r>
            <a:r>
              <a:rPr lang="zh-CN" altLang="en-US" sz="1400" b="1" dirty="0">
                <a:cs typeface="+mn-ea"/>
                <a:sym typeface="+mn-lt"/>
              </a:rPr>
              <a:t>项目立项在新家坡，团队以社区的形式存在，上市交易，开始发币，随后</a:t>
            </a:r>
            <a:r>
              <a:rPr lang="en-US" altLang="zh-CN" sz="1400" b="1" dirty="0">
                <a:cs typeface="+mn-ea"/>
                <a:sym typeface="+mn-lt"/>
              </a:rPr>
              <a:t>1</a:t>
            </a:r>
            <a:r>
              <a:rPr lang="zh-CN" altLang="en-US" sz="1400" b="1" dirty="0">
                <a:cs typeface="+mn-ea"/>
                <a:sym typeface="+mn-lt"/>
              </a:rPr>
              <a:t>年多，跌破发行价，目前，</a:t>
            </a:r>
            <a:r>
              <a:rPr lang="en-US" altLang="zh-CN" sz="1400" b="1" dirty="0">
                <a:cs typeface="+mn-ea"/>
                <a:sym typeface="+mn-lt"/>
              </a:rPr>
              <a:t>rating token </a:t>
            </a:r>
            <a:r>
              <a:rPr lang="zh-CN" altLang="en-US" sz="1400" b="1" dirty="0">
                <a:cs typeface="+mn-ea"/>
                <a:sym typeface="+mn-lt"/>
              </a:rPr>
              <a:t>评级较低</a:t>
            </a:r>
          </a:p>
          <a:p>
            <a:pPr indent="0" fontAlgn="auto">
              <a:lnSpc>
                <a:spcPct val="150000"/>
              </a:lnSpc>
            </a:pPr>
            <a:r>
              <a:rPr lang="en-US" altLang="zh-CN" sz="1400" b="1" dirty="0">
                <a:cs typeface="+mn-ea"/>
                <a:sym typeface="+mn-lt"/>
              </a:rPr>
              <a:t>Scry.info </a:t>
            </a:r>
            <a:r>
              <a:rPr lang="zh-CN" altLang="en-US" sz="1400" b="1" dirty="0">
                <a:cs typeface="+mn-ea"/>
                <a:sym typeface="+mn-lt"/>
              </a:rPr>
              <a:t>开源推迟至今 </a:t>
            </a:r>
            <a:r>
              <a:rPr lang="en-US" altLang="zh-CN" sz="1400" b="1" dirty="0">
                <a:cs typeface="+mn-ea"/>
                <a:sym typeface="+mn-lt"/>
              </a:rPr>
              <a:t>2 </a:t>
            </a:r>
            <a:r>
              <a:rPr lang="zh-CN" altLang="en-US" sz="1400" b="1" dirty="0">
                <a:cs typeface="+mn-ea"/>
                <a:sym typeface="+mn-lt"/>
              </a:rPr>
              <a:t>年多未公布，内部资料少，白皮书宽泛，公开的项目</a:t>
            </a:r>
            <a:r>
              <a:rPr lang="en-US" altLang="zh-CN" sz="1400" b="1" dirty="0">
                <a:cs typeface="+mn-ea"/>
                <a:sym typeface="+mn-lt"/>
              </a:rPr>
              <a:t>logo</a:t>
            </a:r>
            <a:r>
              <a:rPr lang="zh-CN" altLang="en-US" sz="1400" b="1" dirty="0">
                <a:cs typeface="+mn-ea"/>
                <a:sym typeface="+mn-lt"/>
              </a:rPr>
              <a:t>、宣传材料等涉嫌抄袭。</a:t>
            </a:r>
          </a:p>
          <a:p>
            <a:pPr indent="0" fontAlgn="auto">
              <a:lnSpc>
                <a:spcPct val="150000"/>
              </a:lnSpc>
            </a:pPr>
            <a:endParaRPr lang="zh-CN" altLang="en-US" sz="1400" b="1" dirty="0">
              <a:cs typeface="+mn-ea"/>
              <a:sym typeface="+mn-lt"/>
            </a:endParaRPr>
          </a:p>
          <a:p>
            <a:pPr marL="0" indent="0" fontAlgn="auto">
              <a:lnSpc>
                <a:spcPct val="150000"/>
              </a:lnSpc>
              <a:buNone/>
            </a:pPr>
            <a:endParaRPr lang="en-US" altLang="zh-CN" sz="1400" b="1" dirty="0">
              <a:cs typeface="+mn-ea"/>
              <a:sym typeface="+mn-lt"/>
            </a:endParaRPr>
          </a:p>
          <a:p>
            <a:pPr indent="0" fontAlgn="auto">
              <a:lnSpc>
                <a:spcPct val="150000"/>
              </a:lnSpc>
            </a:pPr>
            <a:endParaRPr lang="en-US" altLang="zh-CN" sz="1400" b="1" dirty="0">
              <a:cs typeface="+mn-ea"/>
              <a:sym typeface="+mn-lt"/>
            </a:endParaRPr>
          </a:p>
          <a:p>
            <a:pPr indent="0" fontAlgn="auto">
              <a:lnSpc>
                <a:spcPct val="150000"/>
              </a:lnSpc>
            </a:pPr>
            <a:endParaRPr lang="en-US" altLang="zh-CN" sz="1400" b="1" dirty="0">
              <a:cs typeface="+mn-ea"/>
              <a:sym typeface="+mn-lt"/>
            </a:endParaRPr>
          </a:p>
          <a:p>
            <a:pPr indent="0" fontAlgn="auto">
              <a:lnSpc>
                <a:spcPct val="150000"/>
              </a:lnSpc>
            </a:pPr>
            <a:endParaRPr lang="en-US" altLang="zh-CN" sz="1400" b="1" dirty="0">
              <a:cs typeface="+mn-ea"/>
              <a:sym typeface="+mn-lt"/>
            </a:endParaRPr>
          </a:p>
          <a:p>
            <a:pPr indent="0" fontAlgn="auto">
              <a:lnSpc>
                <a:spcPct val="150000"/>
              </a:lnSpc>
            </a:pPr>
            <a:endParaRPr lang="en-US" altLang="zh-CN" sz="1100" b="1" dirty="0">
              <a:cs typeface="+mn-ea"/>
              <a:sym typeface="+mn-lt"/>
            </a:endParaRPr>
          </a:p>
        </p:txBody>
      </p:sp>
      <p:sp>
        <p:nvSpPr>
          <p:cNvPr id="13" name="内容占位符 4"/>
          <p:cNvSpPr>
            <a:spLocks noGrp="1"/>
          </p:cNvSpPr>
          <p:nvPr/>
        </p:nvSpPr>
        <p:spPr>
          <a:xfrm>
            <a:off x="5261609" y="-475934"/>
            <a:ext cx="5591175" cy="50069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ltLang="zh-CN" b="1" dirty="0">
              <a:cs typeface="+mn-ea"/>
              <a:sym typeface="+mn-lt"/>
            </a:endParaRPr>
          </a:p>
          <a:p>
            <a:endParaRPr lang="en-US" altLang="zh-CN" b="1" dirty="0">
              <a:cs typeface="+mn-ea"/>
              <a:sym typeface="+mn-lt"/>
            </a:endParaRPr>
          </a:p>
          <a:p>
            <a:endParaRPr lang="en-US" altLang="zh-CN" b="1" dirty="0">
              <a:cs typeface="+mn-ea"/>
              <a:sym typeface="+mn-lt"/>
            </a:endParaRPr>
          </a:p>
          <a:p>
            <a:endParaRPr lang="en-US" altLang="zh-CN" b="1" dirty="0">
              <a:cs typeface="+mn-ea"/>
              <a:sym typeface="+mn-lt"/>
            </a:endParaRPr>
          </a:p>
          <a:p>
            <a:endParaRPr lang="en-US" altLang="zh-CN" b="1" dirty="0">
              <a:cs typeface="+mn-ea"/>
              <a:sym typeface="+mn-lt"/>
            </a:endParaRPr>
          </a:p>
        </p:txBody>
      </p:sp>
      <p:pic>
        <p:nvPicPr>
          <p:cNvPr id="6" name="图片 5"/>
          <p:cNvPicPr>
            <a:picLocks noChangeAspect="1"/>
          </p:cNvPicPr>
          <p:nvPr/>
        </p:nvPicPr>
        <p:blipFill>
          <a:blip r:embed="rId2"/>
          <a:stretch>
            <a:fillRect/>
          </a:stretch>
        </p:blipFill>
        <p:spPr>
          <a:xfrm>
            <a:off x="6905625" y="3302635"/>
            <a:ext cx="5073650" cy="1657985"/>
          </a:xfrm>
          <a:prstGeom prst="rect">
            <a:avLst/>
          </a:prstGeom>
        </p:spPr>
      </p:pic>
      <p:pic>
        <p:nvPicPr>
          <p:cNvPr id="10" name="图片 9"/>
          <p:cNvPicPr>
            <a:picLocks noChangeAspect="1"/>
          </p:cNvPicPr>
          <p:nvPr/>
        </p:nvPicPr>
        <p:blipFill>
          <a:blip r:embed="rId3"/>
          <a:stretch>
            <a:fillRect/>
          </a:stretch>
        </p:blipFill>
        <p:spPr>
          <a:xfrm>
            <a:off x="749935" y="4024630"/>
            <a:ext cx="5518785" cy="2753360"/>
          </a:xfrm>
          <a:prstGeom prst="rect">
            <a:avLst/>
          </a:prstGeom>
        </p:spPr>
      </p:pic>
      <p:pic>
        <p:nvPicPr>
          <p:cNvPr id="3" name="图片 2"/>
          <p:cNvPicPr>
            <a:picLocks noChangeAspect="1"/>
          </p:cNvPicPr>
          <p:nvPr/>
        </p:nvPicPr>
        <p:blipFill>
          <a:blip r:embed="rId4"/>
          <a:stretch>
            <a:fillRect/>
          </a:stretch>
        </p:blipFill>
        <p:spPr>
          <a:xfrm>
            <a:off x="7075170" y="60960"/>
            <a:ext cx="1964055" cy="2983865"/>
          </a:xfrm>
          <a:prstGeom prst="rect">
            <a:avLst/>
          </a:prstGeom>
        </p:spPr>
      </p:pic>
      <p:pic>
        <p:nvPicPr>
          <p:cNvPr id="7" name="图片 6"/>
          <p:cNvPicPr>
            <a:picLocks noChangeAspect="1"/>
          </p:cNvPicPr>
          <p:nvPr/>
        </p:nvPicPr>
        <p:blipFill>
          <a:blip r:embed="rId5"/>
          <a:stretch>
            <a:fillRect/>
          </a:stretch>
        </p:blipFill>
        <p:spPr>
          <a:xfrm>
            <a:off x="6905625" y="5163820"/>
            <a:ext cx="5307330" cy="1544955"/>
          </a:xfrm>
          <a:prstGeom prst="rect">
            <a:avLst/>
          </a:prstGeom>
        </p:spPr>
      </p:pic>
      <p:sp>
        <p:nvSpPr>
          <p:cNvPr id="16" name="对话气泡: 矩形 9"/>
          <p:cNvSpPr/>
          <p:nvPr/>
        </p:nvSpPr>
        <p:spPr>
          <a:xfrm>
            <a:off x="3703955" y="3472180"/>
            <a:ext cx="1978660" cy="434340"/>
          </a:xfrm>
          <a:prstGeom prst="wedgeRectCallout">
            <a:avLst>
              <a:gd name="adj1" fmla="val -62869"/>
              <a:gd name="adj2" fmla="val 191959"/>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rgbClr val="DF2736"/>
                </a:solidFill>
                <a:cs typeface="+mn-ea"/>
                <a:sym typeface="+mn-lt"/>
              </a:rPr>
              <a:t>交易情况</a:t>
            </a:r>
          </a:p>
        </p:txBody>
      </p:sp>
      <p:sp>
        <p:nvSpPr>
          <p:cNvPr id="11" name="对话气泡: 矩形 9"/>
          <p:cNvSpPr/>
          <p:nvPr/>
        </p:nvSpPr>
        <p:spPr>
          <a:xfrm>
            <a:off x="5910580" y="156210"/>
            <a:ext cx="2621915" cy="391160"/>
          </a:xfrm>
          <a:prstGeom prst="wedgeRectCallout">
            <a:avLst>
              <a:gd name="adj1" fmla="val 38011"/>
              <a:gd name="adj2" fmla="val 122402"/>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rgbClr val="DF2736"/>
                </a:solidFill>
                <a:cs typeface="+mn-ea"/>
                <a:sym typeface="+mn-lt"/>
              </a:rPr>
              <a:t>投资回报率为</a:t>
            </a:r>
            <a:r>
              <a:rPr lang="en-US" altLang="zh-CN" dirty="0">
                <a:solidFill>
                  <a:srgbClr val="DF2736"/>
                </a:solidFill>
                <a:cs typeface="+mn-ea"/>
                <a:sym typeface="+mn-lt"/>
              </a:rPr>
              <a:t>-81.11%</a:t>
            </a:r>
          </a:p>
        </p:txBody>
      </p:sp>
      <p:sp>
        <p:nvSpPr>
          <p:cNvPr id="14" name="对话气泡: 矩形 9"/>
          <p:cNvSpPr/>
          <p:nvPr/>
        </p:nvSpPr>
        <p:spPr>
          <a:xfrm>
            <a:off x="9799955" y="3037840"/>
            <a:ext cx="1978660" cy="434340"/>
          </a:xfrm>
          <a:prstGeom prst="wedgeRectCallout">
            <a:avLst>
              <a:gd name="adj1" fmla="val -62869"/>
              <a:gd name="adj2" fmla="val 191959"/>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rgbClr val="DF2736"/>
                </a:solidFill>
                <a:cs typeface="+mn-ea"/>
                <a:sym typeface="+mn-lt"/>
              </a:rPr>
              <a:t>代码未公开</a:t>
            </a:r>
          </a:p>
        </p:txBody>
      </p:sp>
      <p:sp>
        <p:nvSpPr>
          <p:cNvPr id="15" name="对话气泡: 矩形 9"/>
          <p:cNvSpPr/>
          <p:nvPr/>
        </p:nvSpPr>
        <p:spPr>
          <a:xfrm>
            <a:off x="8610600" y="4530725"/>
            <a:ext cx="1978660" cy="434340"/>
          </a:xfrm>
          <a:prstGeom prst="wedgeRectCallout">
            <a:avLst>
              <a:gd name="adj1" fmla="val 45924"/>
              <a:gd name="adj2" fmla="val 358479"/>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rgbClr val="DF2736"/>
                </a:solidFill>
                <a:cs typeface="+mn-ea"/>
                <a:sym typeface="+mn-lt"/>
              </a:rPr>
              <a:t>团队在新加坡</a:t>
            </a:r>
          </a:p>
        </p:txBody>
      </p:sp>
      <p:pic>
        <p:nvPicPr>
          <p:cNvPr id="9" name="图片 8"/>
          <p:cNvPicPr>
            <a:picLocks noChangeAspect="1"/>
          </p:cNvPicPr>
          <p:nvPr/>
        </p:nvPicPr>
        <p:blipFill>
          <a:blip r:embed="rId6"/>
          <a:stretch>
            <a:fillRect/>
          </a:stretch>
        </p:blipFill>
        <p:spPr>
          <a:xfrm>
            <a:off x="9332595" y="309880"/>
            <a:ext cx="2446020" cy="2378075"/>
          </a:xfrm>
          <a:prstGeom prst="rect">
            <a:avLst/>
          </a:prstGeom>
        </p:spPr>
      </p:pic>
      <p:sp>
        <p:nvSpPr>
          <p:cNvPr id="12" name="对话气泡: 矩形 9"/>
          <p:cNvSpPr/>
          <p:nvPr/>
        </p:nvSpPr>
        <p:spPr>
          <a:xfrm>
            <a:off x="9039225" y="1233170"/>
            <a:ext cx="2621915" cy="391160"/>
          </a:xfrm>
          <a:prstGeom prst="wedgeRectCallout">
            <a:avLst>
              <a:gd name="adj1" fmla="val 38011"/>
              <a:gd name="adj2" fmla="val 122402"/>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DF2736"/>
                </a:solidFill>
                <a:cs typeface="+mn-ea"/>
                <a:sym typeface="+mn-lt"/>
              </a:rPr>
              <a:t>rating token </a:t>
            </a:r>
            <a:r>
              <a:rPr lang="zh-CN" altLang="en-US" dirty="0">
                <a:solidFill>
                  <a:srgbClr val="DF2736"/>
                </a:solidFill>
                <a:cs typeface="+mn-ea"/>
                <a:sym typeface="+mn-lt"/>
              </a:rPr>
              <a:t>评级</a:t>
            </a:r>
          </a:p>
        </p:txBody>
      </p:sp>
    </p:spTree>
    <p:extLst>
      <p:ext uri="{BB962C8B-B14F-4D97-AF65-F5344CB8AC3E}">
        <p14:creationId xmlns:p14="http://schemas.microsoft.com/office/powerpoint/2010/main" val="39369507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4BA9E370-B220-49F6-81E7-E219C44FF209}"/>
              </a:ext>
            </a:extLst>
          </p:cNvPr>
          <p:cNvSpPr>
            <a:spLocks noGrp="1"/>
          </p:cNvSpPr>
          <p:nvPr>
            <p:ph type="ftr" sz="quarter" idx="11"/>
          </p:nvPr>
        </p:nvSpPr>
        <p:spPr/>
        <p:txBody>
          <a:bodyPr/>
          <a:lstStyle/>
          <a:p>
            <a:r>
              <a:rPr lang="en-US" altLang="zh-CN"/>
              <a:t>www.islide.cc</a:t>
            </a:r>
            <a:endParaRPr lang="zh-CN" altLang="en-US" dirty="0"/>
          </a:p>
        </p:txBody>
      </p:sp>
      <p:sp>
        <p:nvSpPr>
          <p:cNvPr id="3" name="灯片编号占位符 2">
            <a:extLst>
              <a:ext uri="{FF2B5EF4-FFF2-40B4-BE49-F238E27FC236}">
                <a16:creationId xmlns:a16="http://schemas.microsoft.com/office/drawing/2014/main" id="{7BA1D62F-72F2-4EA0-88F7-6E70922D84BF}"/>
              </a:ext>
            </a:extLst>
          </p:cNvPr>
          <p:cNvSpPr>
            <a:spLocks noGrp="1"/>
          </p:cNvSpPr>
          <p:nvPr>
            <p:ph type="sldNum" sz="quarter" idx="12"/>
          </p:nvPr>
        </p:nvSpPr>
        <p:spPr/>
        <p:txBody>
          <a:bodyPr/>
          <a:lstStyle/>
          <a:p>
            <a:fld id="{5DD3DB80-B894-403A-B48E-6FDC1A72010E}" type="slidenum">
              <a:rPr lang="zh-CN" altLang="en-US" smtClean="0"/>
              <a:pPr/>
              <a:t>26</a:t>
            </a:fld>
            <a:endParaRPr lang="zh-CN" altLang="en-US"/>
          </a:p>
        </p:txBody>
      </p:sp>
      <p:sp>
        <p:nvSpPr>
          <p:cNvPr id="4" name="标题 3">
            <a:extLst>
              <a:ext uri="{FF2B5EF4-FFF2-40B4-BE49-F238E27FC236}">
                <a16:creationId xmlns:a16="http://schemas.microsoft.com/office/drawing/2014/main" id="{B1523950-B281-4506-8302-E74F8E2317BB}"/>
              </a:ext>
            </a:extLst>
          </p:cNvPr>
          <p:cNvSpPr>
            <a:spLocks noGrp="1"/>
          </p:cNvSpPr>
          <p:nvPr>
            <p:ph type="title"/>
          </p:nvPr>
        </p:nvSpPr>
        <p:spPr/>
        <p:txBody>
          <a:bodyPr/>
          <a:lstStyle/>
          <a:p>
            <a:r>
              <a:rPr lang="zh-CN" altLang="en-US" dirty="0"/>
              <a:t>食物忧</a:t>
            </a:r>
          </a:p>
        </p:txBody>
      </p:sp>
      <p:graphicFrame>
        <p:nvGraphicFramePr>
          <p:cNvPr id="6" name="内容占位符 5">
            <a:extLst>
              <a:ext uri="{FF2B5EF4-FFF2-40B4-BE49-F238E27FC236}">
                <a16:creationId xmlns:a16="http://schemas.microsoft.com/office/drawing/2014/main" id="{36E3DACC-C6D3-4DF9-A880-31C7ADB25A92}"/>
              </a:ext>
            </a:extLst>
          </p:cNvPr>
          <p:cNvGraphicFramePr>
            <a:graphicFrameLocks noGrp="1"/>
          </p:cNvGraphicFramePr>
          <p:nvPr>
            <p:ph sz="quarter" idx="13"/>
            <p:extLst>
              <p:ext uri="{D42A27DB-BD31-4B8C-83A1-F6EECF244321}">
                <p14:modId xmlns:p14="http://schemas.microsoft.com/office/powerpoint/2010/main" val="2329751506"/>
              </p:ext>
            </p:extLst>
          </p:nvPr>
        </p:nvGraphicFramePr>
        <p:xfrm>
          <a:off x="1477107" y="1735211"/>
          <a:ext cx="8806376" cy="1483360"/>
        </p:xfrm>
        <a:graphic>
          <a:graphicData uri="http://schemas.openxmlformats.org/drawingml/2006/table">
            <a:tbl>
              <a:tblPr firstRow="1" bandRow="1">
                <a:tableStyleId>{5C22544A-7EE6-4342-B048-85BDC9FD1C3A}</a:tableStyleId>
              </a:tblPr>
              <a:tblGrid>
                <a:gridCol w="4403188">
                  <a:extLst>
                    <a:ext uri="{9D8B030D-6E8A-4147-A177-3AD203B41FA5}">
                      <a16:colId xmlns:a16="http://schemas.microsoft.com/office/drawing/2014/main" val="2999807368"/>
                    </a:ext>
                  </a:extLst>
                </a:gridCol>
                <a:gridCol w="4403188">
                  <a:extLst>
                    <a:ext uri="{9D8B030D-6E8A-4147-A177-3AD203B41FA5}">
                      <a16:colId xmlns:a16="http://schemas.microsoft.com/office/drawing/2014/main" val="491982559"/>
                    </a:ext>
                  </a:extLst>
                </a:gridCol>
              </a:tblGrid>
              <a:tr h="370840">
                <a:tc>
                  <a:txBody>
                    <a:bodyPr/>
                    <a:lstStyle/>
                    <a:p>
                      <a:r>
                        <a:rPr lang="zh-CN" altLang="en-US" dirty="0"/>
                        <a:t>指标</a:t>
                      </a:r>
                    </a:p>
                  </a:txBody>
                  <a:tcPr/>
                </a:tc>
                <a:tc>
                  <a:txBody>
                    <a:bodyPr/>
                    <a:lstStyle/>
                    <a:p>
                      <a:r>
                        <a:rPr lang="zh-CN" altLang="en-US" dirty="0"/>
                        <a:t>具体</a:t>
                      </a:r>
                    </a:p>
                  </a:txBody>
                  <a:tcPr/>
                </a:tc>
                <a:extLst>
                  <a:ext uri="{0D108BD9-81ED-4DB2-BD59-A6C34878D82A}">
                    <a16:rowId xmlns:a16="http://schemas.microsoft.com/office/drawing/2014/main" val="603574484"/>
                  </a:ext>
                </a:extLst>
              </a:tr>
              <a:tr h="370840">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zh-CN" altLang="zh-CN" b="0" i="0" u="none" strike="noStrike" cap="none" normalizeH="0" baseline="0" dirty="0">
                          <a:ln>
                            <a:noFill/>
                          </a:ln>
                          <a:solidFill>
                            <a:srgbClr val="333333"/>
                          </a:solidFill>
                          <a:effectLst/>
                          <a:latin typeface="+mn-ea"/>
                        </a:rPr>
                        <a:t>商业属性</a:t>
                      </a:r>
                    </a:p>
                  </a:txBody>
                  <a:tcPr/>
                </a:tc>
                <a:tc>
                  <a:txBody>
                    <a:bodyPr/>
                    <a:lstStyle/>
                    <a:p>
                      <a:endParaRPr lang="zh-CN" altLang="en-US"/>
                    </a:p>
                  </a:txBody>
                  <a:tcPr/>
                </a:tc>
                <a:extLst>
                  <a:ext uri="{0D108BD9-81ED-4DB2-BD59-A6C34878D82A}">
                    <a16:rowId xmlns:a16="http://schemas.microsoft.com/office/drawing/2014/main" val="1293783629"/>
                  </a:ext>
                </a:extLst>
              </a:tr>
              <a:tr h="370840">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zh-CN" altLang="zh-CN" b="0" i="0" u="none" strike="noStrike" cap="none" normalizeH="0" baseline="0" dirty="0">
                          <a:ln>
                            <a:noFill/>
                          </a:ln>
                          <a:solidFill>
                            <a:srgbClr val="333333"/>
                          </a:solidFill>
                          <a:effectLst/>
                          <a:latin typeface="+mn-ea"/>
                        </a:rPr>
                        <a:t>业务属性</a:t>
                      </a:r>
                    </a:p>
                  </a:txBody>
                  <a:tcPr/>
                </a:tc>
                <a:tc>
                  <a:txBody>
                    <a:bodyPr/>
                    <a:lstStyle/>
                    <a:p>
                      <a:endParaRPr lang="zh-CN" altLang="en-US"/>
                    </a:p>
                  </a:txBody>
                  <a:tcPr/>
                </a:tc>
                <a:extLst>
                  <a:ext uri="{0D108BD9-81ED-4DB2-BD59-A6C34878D82A}">
                    <a16:rowId xmlns:a16="http://schemas.microsoft.com/office/drawing/2014/main" val="1785380881"/>
                  </a:ext>
                </a:extLst>
              </a:tr>
              <a:tr h="370840">
                <a:tc>
                  <a:txBody>
                    <a:bodyPr/>
                    <a:lstStyle/>
                    <a:p>
                      <a:r>
                        <a:rPr lang="zh-CN" altLang="en-US" dirty="0"/>
                        <a:t>战略控制点</a:t>
                      </a:r>
                    </a:p>
                  </a:txBody>
                  <a:tcPr/>
                </a:tc>
                <a:tc>
                  <a:txBody>
                    <a:bodyPr/>
                    <a:lstStyle/>
                    <a:p>
                      <a:endParaRPr lang="zh-CN" altLang="en-US" dirty="0"/>
                    </a:p>
                  </a:txBody>
                  <a:tcPr/>
                </a:tc>
                <a:extLst>
                  <a:ext uri="{0D108BD9-81ED-4DB2-BD59-A6C34878D82A}">
                    <a16:rowId xmlns:a16="http://schemas.microsoft.com/office/drawing/2014/main" val="2973210908"/>
                  </a:ext>
                </a:extLst>
              </a:tr>
            </a:tbl>
          </a:graphicData>
        </a:graphic>
      </p:graphicFrame>
    </p:spTree>
    <p:extLst>
      <p:ext uri="{BB962C8B-B14F-4D97-AF65-F5344CB8AC3E}">
        <p14:creationId xmlns:p14="http://schemas.microsoft.com/office/powerpoint/2010/main" val="42412915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4A67DA-82CD-4FD9-9A56-52D73B62D320}"/>
              </a:ext>
            </a:extLst>
          </p:cNvPr>
          <p:cNvSpPr>
            <a:spLocks noGrp="1"/>
          </p:cNvSpPr>
          <p:nvPr>
            <p:ph type="title"/>
          </p:nvPr>
        </p:nvSpPr>
        <p:spPr/>
        <p:txBody>
          <a:bodyPr/>
          <a:lstStyle/>
          <a:p>
            <a:r>
              <a:rPr lang="zh-CN" altLang="en-US" dirty="0">
                <a:latin typeface="+mn-lt"/>
                <a:ea typeface="+mn-ea"/>
                <a:cs typeface="+mn-ea"/>
                <a:sym typeface="+mn-lt"/>
              </a:rPr>
              <a:t>唯链</a:t>
            </a:r>
            <a:r>
              <a:rPr lang="en-US" altLang="zh-CN" dirty="0" err="1">
                <a:latin typeface="+mn-lt"/>
                <a:ea typeface="+mn-ea"/>
                <a:cs typeface="+mn-ea"/>
                <a:sym typeface="+mn-lt"/>
              </a:rPr>
              <a:t>VeChain</a:t>
            </a:r>
            <a:endParaRPr lang="zh-CN" altLang="en-US" dirty="0">
              <a:latin typeface="+mn-lt"/>
              <a:ea typeface="+mn-ea"/>
              <a:cs typeface="+mn-ea"/>
              <a:sym typeface="+mn-lt"/>
            </a:endParaRPr>
          </a:p>
        </p:txBody>
      </p:sp>
      <p:sp>
        <p:nvSpPr>
          <p:cNvPr id="4" name="灯片编号占位符 3">
            <a:extLst>
              <a:ext uri="{FF2B5EF4-FFF2-40B4-BE49-F238E27FC236}">
                <a16:creationId xmlns:a16="http://schemas.microsoft.com/office/drawing/2014/main" id="{A6207B8B-61A3-4989-8123-EA40F6B5F5E8}"/>
              </a:ext>
            </a:extLst>
          </p:cNvPr>
          <p:cNvSpPr>
            <a:spLocks noGrp="1"/>
          </p:cNvSpPr>
          <p:nvPr>
            <p:ph type="sldNum" sz="quarter" idx="12"/>
          </p:nvPr>
        </p:nvSpPr>
        <p:spPr/>
        <p:txBody>
          <a:bodyPr/>
          <a:lstStyle/>
          <a:p>
            <a:fld id="{5DD3DB80-B894-403A-B48E-6FDC1A72010E}" type="slidenum">
              <a:rPr lang="zh-CN" altLang="en-US" smtClean="0">
                <a:cs typeface="+mn-ea"/>
                <a:sym typeface="+mn-lt"/>
              </a:rPr>
              <a:pPr/>
              <a:t>27</a:t>
            </a:fld>
            <a:endParaRPr lang="zh-CN" altLang="en-US">
              <a:cs typeface="+mn-ea"/>
              <a:sym typeface="+mn-lt"/>
            </a:endParaRPr>
          </a:p>
        </p:txBody>
      </p:sp>
      <p:sp>
        <p:nvSpPr>
          <p:cNvPr id="3" name="矩形 2">
            <a:extLst>
              <a:ext uri="{FF2B5EF4-FFF2-40B4-BE49-F238E27FC236}">
                <a16:creationId xmlns:a16="http://schemas.microsoft.com/office/drawing/2014/main" id="{57BF9DC4-DA48-4DEB-86D7-0A122D0F638B}"/>
              </a:ext>
            </a:extLst>
          </p:cNvPr>
          <p:cNvSpPr/>
          <p:nvPr/>
        </p:nvSpPr>
        <p:spPr>
          <a:xfrm>
            <a:off x="669924" y="1999361"/>
            <a:ext cx="2723823" cy="369332"/>
          </a:xfrm>
          <a:prstGeom prst="rect">
            <a:avLst/>
          </a:prstGeom>
        </p:spPr>
        <p:txBody>
          <a:bodyPr wrap="none">
            <a:spAutoFit/>
          </a:bodyPr>
          <a:lstStyle/>
          <a:p>
            <a:r>
              <a:rPr lang="zh-CN" altLang="en-US" b="1" dirty="0">
                <a:cs typeface="+mn-ea"/>
                <a:sym typeface="+mn-lt"/>
              </a:rPr>
              <a:t>强大的资金和创投人网络</a:t>
            </a:r>
          </a:p>
        </p:txBody>
      </p:sp>
      <p:pic>
        <p:nvPicPr>
          <p:cNvPr id="12" name="图片 11">
            <a:extLst>
              <a:ext uri="{FF2B5EF4-FFF2-40B4-BE49-F238E27FC236}">
                <a16:creationId xmlns:a16="http://schemas.microsoft.com/office/drawing/2014/main" id="{F1DC055B-E0C8-4CA4-83D2-78BC5EA4AB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4613" y="2459042"/>
            <a:ext cx="4451037" cy="1972804"/>
          </a:xfrm>
          <a:prstGeom prst="rect">
            <a:avLst/>
          </a:prstGeom>
        </p:spPr>
      </p:pic>
      <p:pic>
        <p:nvPicPr>
          <p:cNvPr id="14" name="图片 13">
            <a:extLst>
              <a:ext uri="{FF2B5EF4-FFF2-40B4-BE49-F238E27FC236}">
                <a16:creationId xmlns:a16="http://schemas.microsoft.com/office/drawing/2014/main" id="{07546AB0-C24B-4AC1-B032-8A9A6CC0E4C7}"/>
              </a:ext>
            </a:extLst>
          </p:cNvPr>
          <p:cNvPicPr>
            <a:picLocks noChangeAspect="1"/>
          </p:cNvPicPr>
          <p:nvPr/>
        </p:nvPicPr>
        <p:blipFill rotWithShape="1">
          <a:blip r:embed="rId3">
            <a:extLst>
              <a:ext uri="{28A0092B-C50C-407E-A947-70E740481C1C}">
                <a14:useLocalDpi xmlns:a14="http://schemas.microsoft.com/office/drawing/2010/main" val="0"/>
              </a:ext>
            </a:extLst>
          </a:blip>
          <a:srcRect r="36585"/>
          <a:stretch/>
        </p:blipFill>
        <p:spPr>
          <a:xfrm>
            <a:off x="675453" y="4363298"/>
            <a:ext cx="5579579" cy="2058063"/>
          </a:xfrm>
          <a:prstGeom prst="rect">
            <a:avLst/>
          </a:prstGeom>
        </p:spPr>
      </p:pic>
      <p:grpSp>
        <p:nvGrpSpPr>
          <p:cNvPr id="23" name="组合 22">
            <a:extLst>
              <a:ext uri="{FF2B5EF4-FFF2-40B4-BE49-F238E27FC236}">
                <a16:creationId xmlns:a16="http://schemas.microsoft.com/office/drawing/2014/main" id="{8A8DA911-28CF-4D6C-A606-D43731936A90}"/>
              </a:ext>
            </a:extLst>
          </p:cNvPr>
          <p:cNvGrpSpPr/>
          <p:nvPr/>
        </p:nvGrpSpPr>
        <p:grpSpPr>
          <a:xfrm>
            <a:off x="5546063" y="230797"/>
            <a:ext cx="6129072" cy="5670620"/>
            <a:chOff x="5439586" y="776224"/>
            <a:chExt cx="6129072" cy="5670620"/>
          </a:xfrm>
        </p:grpSpPr>
        <p:pic>
          <p:nvPicPr>
            <p:cNvPr id="6" name="图片 5">
              <a:extLst>
                <a:ext uri="{FF2B5EF4-FFF2-40B4-BE49-F238E27FC236}">
                  <a16:creationId xmlns:a16="http://schemas.microsoft.com/office/drawing/2014/main" id="{99E1E484-DE6A-48B7-87B9-6D01771E092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52539" y="776224"/>
              <a:ext cx="5916119" cy="5670620"/>
            </a:xfrm>
            <a:prstGeom prst="rect">
              <a:avLst/>
            </a:prstGeom>
          </p:spPr>
        </p:pic>
        <p:sp>
          <p:nvSpPr>
            <p:cNvPr id="7" name="对话气泡: 矩形 6">
              <a:extLst>
                <a:ext uri="{FF2B5EF4-FFF2-40B4-BE49-F238E27FC236}">
                  <a16:creationId xmlns:a16="http://schemas.microsoft.com/office/drawing/2014/main" id="{EA23631D-9CDC-4EFB-8AD3-88CABB9669E4}"/>
                </a:ext>
              </a:extLst>
            </p:cNvPr>
            <p:cNvSpPr/>
            <p:nvPr/>
          </p:nvSpPr>
          <p:spPr>
            <a:xfrm>
              <a:off x="5442901" y="1415534"/>
              <a:ext cx="2031325" cy="598796"/>
            </a:xfrm>
            <a:prstGeom prst="wedgeRectCallout">
              <a:avLst>
                <a:gd name="adj1" fmla="val 79635"/>
                <a:gd name="adj2" fmla="val 62500"/>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rgbClr val="DF2736"/>
                  </a:solidFill>
                  <a:cs typeface="+mn-ea"/>
                  <a:sym typeface="+mn-lt"/>
                </a:rPr>
                <a:t>董事  沈波 </a:t>
              </a:r>
              <a:endParaRPr lang="en-US" altLang="zh-CN" dirty="0">
                <a:solidFill>
                  <a:srgbClr val="DF2736"/>
                </a:solidFill>
                <a:cs typeface="+mn-ea"/>
                <a:sym typeface="+mn-lt"/>
              </a:endParaRPr>
            </a:p>
            <a:p>
              <a:pPr algn="ctr"/>
              <a:r>
                <a:rPr lang="zh-CN" altLang="en-US" dirty="0">
                  <a:solidFill>
                    <a:srgbClr val="DF2736"/>
                  </a:solidFill>
                  <a:cs typeface="+mn-ea"/>
                  <a:sym typeface="+mn-lt"/>
                </a:rPr>
                <a:t>分布式基金合伙人</a:t>
              </a:r>
            </a:p>
          </p:txBody>
        </p:sp>
        <p:sp>
          <p:nvSpPr>
            <p:cNvPr id="9" name="对话气泡: 矩形 8">
              <a:extLst>
                <a:ext uri="{FF2B5EF4-FFF2-40B4-BE49-F238E27FC236}">
                  <a16:creationId xmlns:a16="http://schemas.microsoft.com/office/drawing/2014/main" id="{4369B120-A8C2-4086-823D-E0E6561488CB}"/>
                </a:ext>
              </a:extLst>
            </p:cNvPr>
            <p:cNvSpPr/>
            <p:nvPr/>
          </p:nvSpPr>
          <p:spPr>
            <a:xfrm>
              <a:off x="9392263" y="2878830"/>
              <a:ext cx="2031325" cy="494507"/>
            </a:xfrm>
            <a:prstGeom prst="wedgeRectCallout">
              <a:avLst>
                <a:gd name="adj1" fmla="val -7255"/>
                <a:gd name="adj2" fmla="val 148409"/>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rgbClr val="DF2736"/>
                  </a:solidFill>
                  <a:cs typeface="+mn-ea"/>
                  <a:sym typeface="+mn-lt"/>
                </a:rPr>
                <a:t>分布式资本投资</a:t>
              </a:r>
            </a:p>
          </p:txBody>
        </p:sp>
        <p:sp>
          <p:nvSpPr>
            <p:cNvPr id="10" name="对话气泡: 矩形 9">
              <a:extLst>
                <a:ext uri="{FF2B5EF4-FFF2-40B4-BE49-F238E27FC236}">
                  <a16:creationId xmlns:a16="http://schemas.microsoft.com/office/drawing/2014/main" id="{275745DD-1C47-4010-91A0-830367AF1AB9}"/>
                </a:ext>
              </a:extLst>
            </p:cNvPr>
            <p:cNvSpPr/>
            <p:nvPr/>
          </p:nvSpPr>
          <p:spPr>
            <a:xfrm>
              <a:off x="8225723" y="1285461"/>
              <a:ext cx="2031325" cy="494507"/>
            </a:xfrm>
            <a:prstGeom prst="wedgeRectCallout">
              <a:avLst>
                <a:gd name="adj1" fmla="val -36322"/>
                <a:gd name="adj2" fmla="val 233485"/>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rgbClr val="DF2736"/>
                  </a:solidFill>
                  <a:cs typeface="+mn-ea"/>
                  <a:sym typeface="+mn-lt"/>
                </a:rPr>
                <a:t>唯链母公司</a:t>
              </a:r>
            </a:p>
          </p:txBody>
        </p:sp>
        <p:sp>
          <p:nvSpPr>
            <p:cNvPr id="8" name="对话气泡: 矩形 7">
              <a:extLst>
                <a:ext uri="{FF2B5EF4-FFF2-40B4-BE49-F238E27FC236}">
                  <a16:creationId xmlns:a16="http://schemas.microsoft.com/office/drawing/2014/main" id="{832CB1C0-BF90-435F-9D19-20615DC639C6}"/>
                </a:ext>
              </a:extLst>
            </p:cNvPr>
            <p:cNvSpPr/>
            <p:nvPr/>
          </p:nvSpPr>
          <p:spPr>
            <a:xfrm>
              <a:off x="5439586" y="4481764"/>
              <a:ext cx="2031325" cy="598796"/>
            </a:xfrm>
            <a:prstGeom prst="wedgeRectCallout">
              <a:avLst>
                <a:gd name="adj1" fmla="val 21197"/>
                <a:gd name="adj2" fmla="val 94091"/>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rgbClr val="DF2736"/>
                  </a:solidFill>
                  <a:cs typeface="+mn-ea"/>
                  <a:sym typeface="+mn-lt"/>
                </a:rPr>
                <a:t>拥有唯链绝大部分知识资产</a:t>
              </a:r>
            </a:p>
          </p:txBody>
        </p:sp>
      </p:grpSp>
      <p:sp>
        <p:nvSpPr>
          <p:cNvPr id="16" name="Rectangle 2">
            <a:extLst>
              <a:ext uri="{FF2B5EF4-FFF2-40B4-BE49-F238E27FC236}">
                <a16:creationId xmlns:a16="http://schemas.microsoft.com/office/drawing/2014/main" id="{B049CF4A-62CB-4199-AC1B-AFF9315840A2}"/>
              </a:ext>
            </a:extLst>
          </p:cNvPr>
          <p:cNvSpPr>
            <a:spLocks noChangeArrowheads="1"/>
          </p:cNvSpPr>
          <p:nvPr/>
        </p:nvSpPr>
        <p:spPr bwMode="auto">
          <a:xfrm>
            <a:off x="669924" y="1289735"/>
            <a:ext cx="3568606"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R="0" lvl="0" indent="0" fontAlgn="base">
              <a:lnSpc>
                <a:spcPct val="100000"/>
              </a:lnSpc>
              <a:spcBef>
                <a:spcPct val="0"/>
              </a:spcBef>
              <a:spcAft>
                <a:spcPct val="0"/>
              </a:spcAft>
              <a:buClrTx/>
              <a:buSzTx/>
              <a:buFontTx/>
              <a:buNone/>
              <a:tabLst/>
            </a:pPr>
            <a:r>
              <a:rPr lang="zh-CN" altLang="zh-CN" dirty="0">
                <a:cs typeface="+mn-ea"/>
                <a:sym typeface="+mn-lt"/>
              </a:rPr>
              <a:t>成立于2014-01-06</a:t>
            </a:r>
            <a:endParaRPr lang="en-US" altLang="zh-CN" dirty="0">
              <a:cs typeface="+mn-ea"/>
              <a:sym typeface="+mn-lt"/>
            </a:endParaRPr>
          </a:p>
          <a:p>
            <a:pPr marR="0" lvl="0" indent="0" fontAlgn="base">
              <a:lnSpc>
                <a:spcPct val="100000"/>
              </a:lnSpc>
              <a:spcBef>
                <a:spcPct val="0"/>
              </a:spcBef>
              <a:spcAft>
                <a:spcPct val="0"/>
              </a:spcAft>
              <a:buClrTx/>
              <a:buSzTx/>
              <a:buFontTx/>
              <a:buNone/>
              <a:tabLst/>
            </a:pPr>
            <a:r>
              <a:rPr lang="zh-CN" altLang="zh-CN" dirty="0">
                <a:cs typeface="+mn-ea"/>
                <a:sym typeface="+mn-lt"/>
              </a:rPr>
              <a:t>2018-08-04 ICO</a:t>
            </a:r>
            <a:r>
              <a:rPr lang="en-US" altLang="zh-CN" dirty="0">
                <a:cs typeface="+mn-ea"/>
                <a:sym typeface="+mn-lt"/>
              </a:rPr>
              <a:t>,</a:t>
            </a:r>
            <a:r>
              <a:rPr lang="zh-CN" altLang="zh-CN" dirty="0">
                <a:cs typeface="+mn-ea"/>
                <a:sym typeface="+mn-lt"/>
              </a:rPr>
              <a:t>市值</a:t>
            </a:r>
            <a:r>
              <a:rPr lang="zh-CN" altLang="en-US" dirty="0">
                <a:cs typeface="+mn-ea"/>
                <a:sym typeface="+mn-lt"/>
              </a:rPr>
              <a:t>约</a:t>
            </a:r>
            <a:r>
              <a:rPr lang="zh-CN" altLang="zh-CN" dirty="0">
                <a:cs typeface="+mn-ea"/>
                <a:sym typeface="+mn-lt"/>
              </a:rPr>
              <a:t>4亿美元 </a:t>
            </a:r>
          </a:p>
        </p:txBody>
      </p:sp>
      <p:pic>
        <p:nvPicPr>
          <p:cNvPr id="22" name="图片 21">
            <a:extLst>
              <a:ext uri="{FF2B5EF4-FFF2-40B4-BE49-F238E27FC236}">
                <a16:creationId xmlns:a16="http://schemas.microsoft.com/office/drawing/2014/main" id="{3D43AB02-342B-4106-B4B0-F154596ED06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95205" y="5634399"/>
            <a:ext cx="5784416" cy="906328"/>
          </a:xfrm>
          <a:prstGeom prst="rect">
            <a:avLst/>
          </a:prstGeom>
          <a:ln>
            <a:solidFill>
              <a:srgbClr val="FF0000"/>
            </a:solidFill>
          </a:ln>
        </p:spPr>
      </p:pic>
    </p:spTree>
    <p:extLst>
      <p:ext uri="{BB962C8B-B14F-4D97-AF65-F5344CB8AC3E}">
        <p14:creationId xmlns:p14="http://schemas.microsoft.com/office/powerpoint/2010/main" val="290144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A6207B8B-61A3-4989-8123-EA40F6B5F5E8}"/>
              </a:ext>
            </a:extLst>
          </p:cNvPr>
          <p:cNvSpPr>
            <a:spLocks noGrp="1"/>
          </p:cNvSpPr>
          <p:nvPr>
            <p:ph type="sldNum" sz="quarter" idx="12"/>
          </p:nvPr>
        </p:nvSpPr>
        <p:spPr/>
        <p:txBody>
          <a:bodyPr/>
          <a:lstStyle/>
          <a:p>
            <a:fld id="{5DD3DB80-B894-403A-B48E-6FDC1A72010E}" type="slidenum">
              <a:rPr lang="zh-CN" altLang="en-US" smtClean="0">
                <a:cs typeface="+mn-ea"/>
                <a:sym typeface="+mn-lt"/>
              </a:rPr>
              <a:pPr/>
              <a:t>28</a:t>
            </a:fld>
            <a:endParaRPr lang="zh-CN" altLang="en-US">
              <a:cs typeface="+mn-ea"/>
              <a:sym typeface="+mn-lt"/>
            </a:endParaRPr>
          </a:p>
        </p:txBody>
      </p:sp>
      <p:sp>
        <p:nvSpPr>
          <p:cNvPr id="2" name="标题 1">
            <a:extLst>
              <a:ext uri="{FF2B5EF4-FFF2-40B4-BE49-F238E27FC236}">
                <a16:creationId xmlns:a16="http://schemas.microsoft.com/office/drawing/2014/main" id="{BC4A67DA-82CD-4FD9-9A56-52D73B62D320}"/>
              </a:ext>
            </a:extLst>
          </p:cNvPr>
          <p:cNvSpPr>
            <a:spLocks noGrp="1"/>
          </p:cNvSpPr>
          <p:nvPr>
            <p:ph type="title"/>
          </p:nvPr>
        </p:nvSpPr>
        <p:spPr/>
        <p:txBody>
          <a:bodyPr/>
          <a:lstStyle/>
          <a:p>
            <a:r>
              <a:rPr lang="zh-CN" altLang="en-US" dirty="0">
                <a:latin typeface="+mn-lt"/>
                <a:ea typeface="+mn-ea"/>
                <a:cs typeface="+mn-ea"/>
                <a:sym typeface="+mn-lt"/>
              </a:rPr>
              <a:t>唯链</a:t>
            </a:r>
            <a:r>
              <a:rPr lang="en-US" altLang="zh-CN" dirty="0" err="1">
                <a:latin typeface="+mn-lt"/>
                <a:ea typeface="+mn-ea"/>
                <a:cs typeface="+mn-ea"/>
                <a:sym typeface="+mn-lt"/>
              </a:rPr>
              <a:t>VeChain</a:t>
            </a:r>
            <a:r>
              <a:rPr lang="zh-CN" altLang="en-US" dirty="0">
                <a:latin typeface="+mn-lt"/>
                <a:ea typeface="+mn-ea"/>
                <a:cs typeface="+mn-ea"/>
                <a:sym typeface="+mn-lt"/>
              </a:rPr>
              <a:t>之技术实力</a:t>
            </a:r>
          </a:p>
        </p:txBody>
      </p:sp>
      <p:sp>
        <p:nvSpPr>
          <p:cNvPr id="5" name="内容占位符 4">
            <a:extLst>
              <a:ext uri="{FF2B5EF4-FFF2-40B4-BE49-F238E27FC236}">
                <a16:creationId xmlns:a16="http://schemas.microsoft.com/office/drawing/2014/main" id="{A3297959-67A8-4142-9DC5-96ADECD4CBDF}"/>
              </a:ext>
            </a:extLst>
          </p:cNvPr>
          <p:cNvSpPr>
            <a:spLocks noGrp="1"/>
          </p:cNvSpPr>
          <p:nvPr>
            <p:ph sz="quarter" idx="13"/>
          </p:nvPr>
        </p:nvSpPr>
        <p:spPr>
          <a:xfrm>
            <a:off x="669924" y="1233486"/>
            <a:ext cx="5591175" cy="5006975"/>
          </a:xfrm>
        </p:spPr>
        <p:txBody>
          <a:bodyPr>
            <a:normAutofit lnSpcReduction="10000"/>
          </a:bodyPr>
          <a:lstStyle/>
          <a:p>
            <a:pPr>
              <a:buFont typeface="Wingdings" pitchFamily="2" charset="2"/>
              <a:buChar char="ü"/>
            </a:pPr>
            <a:r>
              <a:rPr lang="zh-CN" altLang="en-US" dirty="0">
                <a:cs typeface="+mn-ea"/>
                <a:sym typeface="+mn-lt"/>
              </a:rPr>
              <a:t>技术创新：</a:t>
            </a:r>
            <a:endParaRPr lang="en-US" altLang="zh-CN" dirty="0">
              <a:cs typeface="+mn-ea"/>
              <a:sym typeface="+mn-lt"/>
            </a:endParaRPr>
          </a:p>
          <a:p>
            <a:pPr lvl="1">
              <a:buFont typeface="Wingdings" pitchFamily="2" charset="2"/>
              <a:buChar char="ü"/>
            </a:pPr>
            <a:r>
              <a:rPr lang="zh-CN" altLang="en-US" b="1" dirty="0">
                <a:cs typeface="+mn-ea"/>
                <a:sym typeface="+mn-lt"/>
              </a:rPr>
              <a:t>无比水的专利</a:t>
            </a:r>
            <a:endParaRPr lang="en-US" altLang="zh-CN" b="1" dirty="0">
              <a:cs typeface="+mn-ea"/>
              <a:sym typeface="+mn-lt"/>
            </a:endParaRPr>
          </a:p>
          <a:p>
            <a:endParaRPr lang="en-US" altLang="zh-CN" dirty="0">
              <a:cs typeface="+mn-ea"/>
              <a:sym typeface="+mn-lt"/>
            </a:endParaRPr>
          </a:p>
          <a:p>
            <a:pPr>
              <a:buFont typeface="Wingdings" pitchFamily="2" charset="2"/>
              <a:buChar char="ü"/>
            </a:pPr>
            <a:r>
              <a:rPr lang="zh-CN" altLang="en-US" dirty="0">
                <a:cs typeface="+mn-ea"/>
                <a:sym typeface="+mn-lt"/>
              </a:rPr>
              <a:t>团队</a:t>
            </a:r>
            <a:endParaRPr lang="en-US" altLang="zh-CN" dirty="0">
              <a:cs typeface="+mn-ea"/>
              <a:sym typeface="+mn-lt"/>
            </a:endParaRPr>
          </a:p>
          <a:p>
            <a:pPr marL="457177" lvl="1" indent="0">
              <a:buNone/>
            </a:pPr>
            <a:r>
              <a:rPr lang="en-US" altLang="zh-CN" dirty="0">
                <a:cs typeface="+mn-ea"/>
                <a:sym typeface="+mn-lt"/>
              </a:rPr>
              <a:t>1. </a:t>
            </a:r>
            <a:r>
              <a:rPr lang="zh-CN" altLang="en-US" dirty="0">
                <a:cs typeface="+mn-ea"/>
                <a:sym typeface="+mn-lt"/>
              </a:rPr>
              <a:t>陆洋 </a:t>
            </a:r>
            <a:r>
              <a:rPr lang="en-US" altLang="zh-CN" dirty="0">
                <a:cs typeface="+mn-ea"/>
                <a:sym typeface="+mn-lt"/>
              </a:rPr>
              <a:t>CEO</a:t>
            </a:r>
            <a:r>
              <a:rPr lang="zh-CN" altLang="en-US" dirty="0">
                <a:cs typeface="+mn-ea"/>
                <a:sym typeface="+mn-lt"/>
              </a:rPr>
              <a:t>， 背景待补充</a:t>
            </a:r>
            <a:endParaRPr lang="en-US" altLang="zh-CN" dirty="0">
              <a:cs typeface="+mn-ea"/>
              <a:sym typeface="+mn-lt"/>
            </a:endParaRPr>
          </a:p>
          <a:p>
            <a:pPr marL="457177" lvl="1" indent="0">
              <a:buNone/>
            </a:pPr>
            <a:r>
              <a:rPr lang="en-US" altLang="zh-CN" dirty="0">
                <a:cs typeface="+mn-ea"/>
                <a:sym typeface="+mn-lt"/>
              </a:rPr>
              <a:t>2. </a:t>
            </a:r>
            <a:r>
              <a:rPr lang="zh-CN" altLang="en-US" dirty="0">
                <a:cs typeface="+mn-ea"/>
                <a:sym typeface="+mn-lt"/>
              </a:rPr>
              <a:t>顾建良 </a:t>
            </a:r>
            <a:r>
              <a:rPr lang="en-US" altLang="zh-CN" dirty="0">
                <a:cs typeface="+mn-ea"/>
                <a:sym typeface="+mn-lt"/>
              </a:rPr>
              <a:t>– CTO</a:t>
            </a:r>
          </a:p>
          <a:p>
            <a:pPr marL="457177" lvl="1" indent="0">
              <a:buNone/>
            </a:pPr>
            <a:r>
              <a:rPr lang="en-US" altLang="zh-CN" dirty="0">
                <a:cs typeface="+mn-ea"/>
                <a:sym typeface="+mn-lt"/>
              </a:rPr>
              <a:t>	</a:t>
            </a:r>
            <a:r>
              <a:rPr lang="zh-CN" altLang="en-US" dirty="0">
                <a:cs typeface="+mn-ea"/>
                <a:sym typeface="+mn-lt"/>
              </a:rPr>
              <a:t>上海⼤学控制理论与控制⼯程专业硕⼠。曾任</a:t>
            </a:r>
            <a:r>
              <a:rPr lang="en-US" altLang="zh-CN" dirty="0">
                <a:cs typeface="+mn-ea"/>
                <a:sym typeface="+mn-lt"/>
              </a:rPr>
              <a:t>TCL</a:t>
            </a:r>
            <a:r>
              <a:rPr lang="zh-CN" altLang="en-US" dirty="0">
                <a:cs typeface="+mn-ea"/>
                <a:sym typeface="+mn-lt"/>
              </a:rPr>
              <a:t>通讯科技公司技术主管。</a:t>
            </a:r>
          </a:p>
          <a:p>
            <a:pPr marL="457177" lvl="1" indent="0">
              <a:buNone/>
            </a:pPr>
            <a:r>
              <a:rPr lang="en-US" altLang="zh-CN" dirty="0">
                <a:cs typeface="+mn-ea"/>
                <a:sym typeface="+mn-lt"/>
              </a:rPr>
              <a:t>3. Noah </a:t>
            </a:r>
            <a:r>
              <a:rPr lang="en-US" altLang="zh-CN" dirty="0" err="1">
                <a:cs typeface="+mn-ea"/>
                <a:sym typeface="+mn-lt"/>
              </a:rPr>
              <a:t>Huo</a:t>
            </a:r>
            <a:r>
              <a:rPr lang="en-US" altLang="zh-CN" dirty="0">
                <a:cs typeface="+mn-ea"/>
                <a:sym typeface="+mn-lt"/>
              </a:rPr>
              <a:t> – CMO</a:t>
            </a:r>
          </a:p>
          <a:p>
            <a:pPr marL="457177" lvl="1" indent="0">
              <a:buNone/>
            </a:pPr>
            <a:r>
              <a:rPr lang="en-US" altLang="zh-CN" dirty="0">
                <a:cs typeface="+mn-ea"/>
                <a:sym typeface="+mn-lt"/>
              </a:rPr>
              <a:t>	</a:t>
            </a:r>
            <a:r>
              <a:rPr lang="zh-CN" altLang="en-US" dirty="0">
                <a:cs typeface="+mn-ea"/>
                <a:sym typeface="+mn-lt"/>
              </a:rPr>
              <a:t>在⾦融技术、⽹络安全、内部控制和区块链技术领域拥有</a:t>
            </a:r>
            <a:r>
              <a:rPr lang="en-US" altLang="zh-CN" dirty="0">
                <a:cs typeface="+mn-ea"/>
                <a:sym typeface="+mn-lt"/>
              </a:rPr>
              <a:t>5</a:t>
            </a:r>
            <a:r>
              <a:rPr lang="zh-CN" altLang="en-US" dirty="0">
                <a:cs typeface="+mn-ea"/>
                <a:sym typeface="+mn-lt"/>
              </a:rPr>
              <a:t>年的管理咨询经验。</a:t>
            </a:r>
          </a:p>
          <a:p>
            <a:pPr marL="457177" lvl="1" indent="0">
              <a:buNone/>
            </a:pPr>
            <a:r>
              <a:rPr lang="en-US" altLang="zh-CN" dirty="0">
                <a:cs typeface="+mn-ea"/>
                <a:sym typeface="+mn-lt"/>
              </a:rPr>
              <a:t>4. </a:t>
            </a:r>
            <a:r>
              <a:rPr lang="zh-CN" altLang="en-US" dirty="0">
                <a:cs typeface="+mn-ea"/>
                <a:sym typeface="+mn-lt"/>
              </a:rPr>
              <a:t>人力资源官王佳珉，背景待补充</a:t>
            </a:r>
          </a:p>
          <a:p>
            <a:pPr marL="457177" lvl="1" indent="0">
              <a:buNone/>
            </a:pPr>
            <a:r>
              <a:rPr lang="en-US" altLang="zh-CN" dirty="0">
                <a:cs typeface="+mn-ea"/>
                <a:sym typeface="+mn-lt"/>
              </a:rPr>
              <a:t>5. </a:t>
            </a:r>
            <a:r>
              <a:rPr lang="zh-CN" altLang="en-US" dirty="0">
                <a:cs typeface="+mn-ea"/>
                <a:sym typeface="+mn-lt"/>
              </a:rPr>
              <a:t>首席战略官庄家栋，背景待补充</a:t>
            </a:r>
            <a:endParaRPr lang="en-US" altLang="zh-CN" dirty="0">
              <a:cs typeface="+mn-ea"/>
              <a:sym typeface="+mn-lt"/>
            </a:endParaRPr>
          </a:p>
          <a:p>
            <a:pPr marL="457177" lvl="1" indent="0">
              <a:buNone/>
            </a:pPr>
            <a:endParaRPr lang="en-US" altLang="zh-CN" b="1" dirty="0">
              <a:cs typeface="+mn-ea"/>
              <a:sym typeface="+mn-lt"/>
            </a:endParaRPr>
          </a:p>
          <a:p>
            <a:pPr marL="457177" lvl="1" indent="0">
              <a:buNone/>
            </a:pPr>
            <a:r>
              <a:rPr lang="zh-CN" altLang="en-US" b="1" dirty="0">
                <a:cs typeface="+mn-ea"/>
                <a:sym typeface="+mn-lt"/>
              </a:rPr>
              <a:t>核心团队背景主要是企业高管，缺少区块链技术专家！</a:t>
            </a:r>
            <a:endParaRPr lang="en-US" altLang="zh-CN" b="1" dirty="0">
              <a:cs typeface="+mn-ea"/>
              <a:sym typeface="+mn-lt"/>
            </a:endParaRPr>
          </a:p>
        </p:txBody>
      </p:sp>
      <p:graphicFrame>
        <p:nvGraphicFramePr>
          <p:cNvPr id="13" name="表格 12">
            <a:extLst>
              <a:ext uri="{FF2B5EF4-FFF2-40B4-BE49-F238E27FC236}">
                <a16:creationId xmlns:a16="http://schemas.microsoft.com/office/drawing/2014/main" id="{30736844-01F6-4C35-9B5D-3FF4E3B61388}"/>
              </a:ext>
            </a:extLst>
          </p:cNvPr>
          <p:cNvGraphicFramePr>
            <a:graphicFrameLocks noGrp="1"/>
          </p:cNvGraphicFramePr>
          <p:nvPr>
            <p:extLst>
              <p:ext uri="{D42A27DB-BD31-4B8C-83A1-F6EECF244321}">
                <p14:modId xmlns:p14="http://schemas.microsoft.com/office/powerpoint/2010/main" val="74477258"/>
              </p:ext>
            </p:extLst>
          </p:nvPr>
        </p:nvGraphicFramePr>
        <p:xfrm>
          <a:off x="6540500" y="1028700"/>
          <a:ext cx="4979987" cy="5108565"/>
        </p:xfrm>
        <a:graphic>
          <a:graphicData uri="http://schemas.openxmlformats.org/drawingml/2006/table">
            <a:tbl>
              <a:tblPr>
                <a:tableStyleId>{5C22544A-7EE6-4342-B048-85BDC9FD1C3A}</a:tableStyleId>
              </a:tblPr>
              <a:tblGrid>
                <a:gridCol w="3955915">
                  <a:extLst>
                    <a:ext uri="{9D8B030D-6E8A-4147-A177-3AD203B41FA5}">
                      <a16:colId xmlns:a16="http://schemas.microsoft.com/office/drawing/2014/main" val="2740190468"/>
                    </a:ext>
                  </a:extLst>
                </a:gridCol>
                <a:gridCol w="1024072">
                  <a:extLst>
                    <a:ext uri="{9D8B030D-6E8A-4147-A177-3AD203B41FA5}">
                      <a16:colId xmlns:a16="http://schemas.microsoft.com/office/drawing/2014/main" val="2328855768"/>
                    </a:ext>
                  </a:extLst>
                </a:gridCol>
              </a:tblGrid>
              <a:tr h="204748">
                <a:tc>
                  <a:txBody>
                    <a:bodyPr/>
                    <a:lstStyle/>
                    <a:p>
                      <a:pPr algn="l" fontAlgn="ctr"/>
                      <a:r>
                        <a:rPr lang="zh-CN" altLang="en-US" sz="1200" u="none" strike="noStrike">
                          <a:effectLst/>
                          <a:latin typeface="+mn-lt"/>
                          <a:ea typeface="+mn-ea"/>
                          <a:cs typeface="+mn-ea"/>
                          <a:sym typeface="+mn-lt"/>
                        </a:rPr>
                        <a:t>名称</a:t>
                      </a:r>
                      <a:endParaRPr lang="zh-CN" altLang="en-US" sz="1200" b="0" i="0" u="none" strike="noStrike">
                        <a:effectLst/>
                        <a:latin typeface="+mn-lt"/>
                        <a:ea typeface="+mn-ea"/>
                        <a:cs typeface="+mn-ea"/>
                        <a:sym typeface="+mn-lt"/>
                      </a:endParaRPr>
                    </a:p>
                  </a:txBody>
                  <a:tcPr marL="9525" marR="9525" marT="9525" marB="0" anchor="ctr"/>
                </a:tc>
                <a:tc>
                  <a:txBody>
                    <a:bodyPr/>
                    <a:lstStyle/>
                    <a:p>
                      <a:pPr algn="ctr" fontAlgn="ctr"/>
                      <a:r>
                        <a:rPr lang="zh-CN" altLang="en-US" sz="1200" u="none" strike="noStrike">
                          <a:effectLst/>
                          <a:latin typeface="+mn-lt"/>
                          <a:ea typeface="+mn-ea"/>
                          <a:cs typeface="+mn-ea"/>
                          <a:sym typeface="+mn-lt"/>
                        </a:rPr>
                        <a:t>申请日</a:t>
                      </a:r>
                      <a:endParaRPr lang="zh-CN" altLang="en-US" sz="1200" b="0" i="0" u="none" strike="noStrike">
                        <a:effectLst/>
                        <a:latin typeface="+mn-lt"/>
                        <a:ea typeface="+mn-ea"/>
                        <a:cs typeface="+mn-ea"/>
                        <a:sym typeface="+mn-lt"/>
                      </a:endParaRPr>
                    </a:p>
                  </a:txBody>
                  <a:tcPr marL="9525" marR="9525" marT="9525" marB="0" anchor="ctr"/>
                </a:tc>
                <a:extLst>
                  <a:ext uri="{0D108BD9-81ED-4DB2-BD59-A6C34878D82A}">
                    <a16:rowId xmlns:a16="http://schemas.microsoft.com/office/drawing/2014/main" val="136721778"/>
                  </a:ext>
                </a:extLst>
              </a:tr>
              <a:tr h="399361">
                <a:tc>
                  <a:txBody>
                    <a:bodyPr/>
                    <a:lstStyle/>
                    <a:p>
                      <a:pPr algn="l" fontAlgn="ctr"/>
                      <a:r>
                        <a:rPr lang="zh-CN" altLang="en-US" sz="1200" u="none" strike="noStrike">
                          <a:effectLst/>
                          <a:latin typeface="+mn-lt"/>
                          <a:ea typeface="+mn-ea"/>
                          <a:cs typeface="+mn-ea"/>
                          <a:sym typeface="+mn-lt"/>
                        </a:rPr>
                        <a:t>用于记录对象的运输数据的方法、介质、物联网设备、区块链平台和物联网系统</a:t>
                      </a:r>
                      <a:endParaRPr lang="zh-CN" altLang="en-US" sz="1200" b="0" i="0" u="none" strike="noStrike">
                        <a:effectLst/>
                        <a:latin typeface="+mn-lt"/>
                        <a:ea typeface="+mn-ea"/>
                        <a:cs typeface="+mn-ea"/>
                        <a:sym typeface="+mn-lt"/>
                      </a:endParaRPr>
                    </a:p>
                  </a:txBody>
                  <a:tcPr marL="9525" marR="9525" marT="9525" marB="0" anchor="ctr"/>
                </a:tc>
                <a:tc>
                  <a:txBody>
                    <a:bodyPr/>
                    <a:lstStyle/>
                    <a:p>
                      <a:pPr algn="ctr" fontAlgn="ctr"/>
                      <a:r>
                        <a:rPr lang="en-US" altLang="zh-CN" sz="1200" u="none" strike="noStrike">
                          <a:effectLst/>
                          <a:latin typeface="+mn-lt"/>
                          <a:ea typeface="+mn-ea"/>
                          <a:cs typeface="+mn-ea"/>
                          <a:sym typeface="+mn-lt"/>
                        </a:rPr>
                        <a:t>2017.12.29</a:t>
                      </a:r>
                      <a:endParaRPr lang="en-US" altLang="zh-CN" sz="1200" b="0" i="0" u="none" strike="noStrike">
                        <a:effectLst/>
                        <a:latin typeface="+mn-lt"/>
                        <a:ea typeface="+mn-ea"/>
                        <a:cs typeface="+mn-ea"/>
                        <a:sym typeface="+mn-lt"/>
                      </a:endParaRPr>
                    </a:p>
                  </a:txBody>
                  <a:tcPr marL="9525" marR="9525" marT="9525" marB="0" anchor="ctr"/>
                </a:tc>
                <a:extLst>
                  <a:ext uri="{0D108BD9-81ED-4DB2-BD59-A6C34878D82A}">
                    <a16:rowId xmlns:a16="http://schemas.microsoft.com/office/drawing/2014/main" val="137134273"/>
                  </a:ext>
                </a:extLst>
              </a:tr>
              <a:tr h="204748">
                <a:tc>
                  <a:txBody>
                    <a:bodyPr/>
                    <a:lstStyle/>
                    <a:p>
                      <a:pPr algn="l" fontAlgn="ctr"/>
                      <a:r>
                        <a:rPr lang="zh-CN" altLang="en-US" sz="1200" u="none" strike="noStrike">
                          <a:effectLst/>
                          <a:latin typeface="+mn-lt"/>
                          <a:ea typeface="+mn-ea"/>
                          <a:cs typeface="+mn-ea"/>
                          <a:sym typeface="+mn-lt"/>
                        </a:rPr>
                        <a:t>一种基于区块链技术的奶源追溯系统</a:t>
                      </a:r>
                      <a:endParaRPr lang="zh-CN" altLang="en-US" sz="1200" b="0" i="0" u="none" strike="noStrike">
                        <a:effectLst/>
                        <a:latin typeface="+mn-lt"/>
                        <a:ea typeface="+mn-ea"/>
                        <a:cs typeface="+mn-ea"/>
                        <a:sym typeface="+mn-lt"/>
                      </a:endParaRPr>
                    </a:p>
                  </a:txBody>
                  <a:tcPr marL="9525" marR="9525" marT="9525" marB="0" anchor="ctr"/>
                </a:tc>
                <a:tc>
                  <a:txBody>
                    <a:bodyPr/>
                    <a:lstStyle/>
                    <a:p>
                      <a:pPr algn="ctr" fontAlgn="ctr"/>
                      <a:r>
                        <a:rPr lang="en-US" altLang="zh-CN" sz="1200" u="none" strike="noStrike">
                          <a:effectLst/>
                          <a:latin typeface="+mn-lt"/>
                          <a:ea typeface="+mn-ea"/>
                          <a:cs typeface="+mn-ea"/>
                          <a:sym typeface="+mn-lt"/>
                        </a:rPr>
                        <a:t>2017.12.28</a:t>
                      </a:r>
                      <a:endParaRPr lang="en-US" altLang="zh-CN" sz="1200" b="0" i="0" u="none" strike="noStrike">
                        <a:effectLst/>
                        <a:latin typeface="+mn-lt"/>
                        <a:ea typeface="+mn-ea"/>
                        <a:cs typeface="+mn-ea"/>
                        <a:sym typeface="+mn-lt"/>
                      </a:endParaRPr>
                    </a:p>
                  </a:txBody>
                  <a:tcPr marL="9525" marR="9525" marT="9525" marB="0" anchor="ctr"/>
                </a:tc>
                <a:extLst>
                  <a:ext uri="{0D108BD9-81ED-4DB2-BD59-A6C34878D82A}">
                    <a16:rowId xmlns:a16="http://schemas.microsoft.com/office/drawing/2014/main" val="277274021"/>
                  </a:ext>
                </a:extLst>
              </a:tr>
              <a:tr h="204748">
                <a:tc>
                  <a:txBody>
                    <a:bodyPr/>
                    <a:lstStyle/>
                    <a:p>
                      <a:pPr algn="l" fontAlgn="ctr"/>
                      <a:r>
                        <a:rPr lang="zh-CN" altLang="en-US" sz="1200" u="none" strike="noStrike">
                          <a:effectLst/>
                          <a:latin typeface="+mn-lt"/>
                          <a:ea typeface="+mn-ea"/>
                          <a:cs typeface="+mn-ea"/>
                          <a:sym typeface="+mn-lt"/>
                        </a:rPr>
                        <a:t>一种基于区块链技术的分布式能源系统</a:t>
                      </a:r>
                      <a:endParaRPr lang="zh-CN" altLang="en-US" sz="1200" b="0" i="0" u="none" strike="noStrike">
                        <a:effectLst/>
                        <a:latin typeface="+mn-lt"/>
                        <a:ea typeface="+mn-ea"/>
                        <a:cs typeface="+mn-ea"/>
                        <a:sym typeface="+mn-lt"/>
                      </a:endParaRPr>
                    </a:p>
                  </a:txBody>
                  <a:tcPr marL="9525" marR="9525" marT="9525" marB="0" anchor="ctr"/>
                </a:tc>
                <a:tc>
                  <a:txBody>
                    <a:bodyPr/>
                    <a:lstStyle/>
                    <a:p>
                      <a:pPr algn="ctr" fontAlgn="ctr"/>
                      <a:r>
                        <a:rPr lang="en-US" altLang="zh-CN" sz="1200" u="none" strike="noStrike">
                          <a:effectLst/>
                          <a:latin typeface="+mn-lt"/>
                          <a:ea typeface="+mn-ea"/>
                          <a:cs typeface="+mn-ea"/>
                          <a:sym typeface="+mn-lt"/>
                        </a:rPr>
                        <a:t>2017.12.28</a:t>
                      </a:r>
                      <a:endParaRPr lang="en-US" altLang="zh-CN" sz="1200" b="0" i="0" u="none" strike="noStrike">
                        <a:effectLst/>
                        <a:latin typeface="+mn-lt"/>
                        <a:ea typeface="+mn-ea"/>
                        <a:cs typeface="+mn-ea"/>
                        <a:sym typeface="+mn-lt"/>
                      </a:endParaRPr>
                    </a:p>
                  </a:txBody>
                  <a:tcPr marL="9525" marR="9525" marT="9525" marB="0" anchor="ctr"/>
                </a:tc>
                <a:extLst>
                  <a:ext uri="{0D108BD9-81ED-4DB2-BD59-A6C34878D82A}">
                    <a16:rowId xmlns:a16="http://schemas.microsoft.com/office/drawing/2014/main" val="2340171707"/>
                  </a:ext>
                </a:extLst>
              </a:tr>
              <a:tr h="204748">
                <a:tc>
                  <a:txBody>
                    <a:bodyPr/>
                    <a:lstStyle/>
                    <a:p>
                      <a:pPr algn="l" fontAlgn="ctr"/>
                      <a:r>
                        <a:rPr lang="zh-CN" altLang="en-US" sz="1200" u="none" strike="noStrike">
                          <a:effectLst/>
                          <a:latin typeface="+mn-lt"/>
                          <a:ea typeface="+mn-ea"/>
                          <a:cs typeface="+mn-ea"/>
                          <a:sym typeface="+mn-lt"/>
                        </a:rPr>
                        <a:t>一种基于区块链技术的实时审计追溯系统</a:t>
                      </a:r>
                      <a:endParaRPr lang="zh-CN" altLang="en-US" sz="1200" b="0" i="0" u="none" strike="noStrike">
                        <a:effectLst/>
                        <a:latin typeface="+mn-lt"/>
                        <a:ea typeface="+mn-ea"/>
                        <a:cs typeface="+mn-ea"/>
                        <a:sym typeface="+mn-lt"/>
                      </a:endParaRPr>
                    </a:p>
                  </a:txBody>
                  <a:tcPr marL="9525" marR="9525" marT="9525" marB="0" anchor="ctr"/>
                </a:tc>
                <a:tc>
                  <a:txBody>
                    <a:bodyPr/>
                    <a:lstStyle/>
                    <a:p>
                      <a:pPr algn="ctr" fontAlgn="ctr"/>
                      <a:r>
                        <a:rPr lang="en-US" altLang="zh-CN" sz="1200" u="none" strike="noStrike">
                          <a:effectLst/>
                          <a:latin typeface="+mn-lt"/>
                          <a:ea typeface="+mn-ea"/>
                          <a:cs typeface="+mn-ea"/>
                          <a:sym typeface="+mn-lt"/>
                        </a:rPr>
                        <a:t>2017.12.28</a:t>
                      </a:r>
                      <a:endParaRPr lang="en-US" altLang="zh-CN" sz="1200" b="0" i="0" u="none" strike="noStrike">
                        <a:effectLst/>
                        <a:latin typeface="+mn-lt"/>
                        <a:ea typeface="+mn-ea"/>
                        <a:cs typeface="+mn-ea"/>
                        <a:sym typeface="+mn-lt"/>
                      </a:endParaRPr>
                    </a:p>
                  </a:txBody>
                  <a:tcPr marL="9525" marR="9525" marT="9525" marB="0" anchor="ctr"/>
                </a:tc>
                <a:extLst>
                  <a:ext uri="{0D108BD9-81ED-4DB2-BD59-A6C34878D82A}">
                    <a16:rowId xmlns:a16="http://schemas.microsoft.com/office/drawing/2014/main" val="2856897151"/>
                  </a:ext>
                </a:extLst>
              </a:tr>
              <a:tr h="204748">
                <a:tc>
                  <a:txBody>
                    <a:bodyPr/>
                    <a:lstStyle/>
                    <a:p>
                      <a:pPr algn="l" fontAlgn="ctr"/>
                      <a:r>
                        <a:rPr lang="zh-CN" altLang="en-US" sz="1200" u="none" strike="noStrike">
                          <a:effectLst/>
                          <a:latin typeface="+mn-lt"/>
                          <a:ea typeface="+mn-ea"/>
                          <a:cs typeface="+mn-ea"/>
                          <a:sym typeface="+mn-lt"/>
                        </a:rPr>
                        <a:t>一种基于区块链技术的红酒的防伪和追溯系统</a:t>
                      </a:r>
                      <a:endParaRPr lang="zh-CN" altLang="en-US" sz="1200" b="0" i="0" u="none" strike="noStrike">
                        <a:effectLst/>
                        <a:latin typeface="+mn-lt"/>
                        <a:ea typeface="+mn-ea"/>
                        <a:cs typeface="+mn-ea"/>
                        <a:sym typeface="+mn-lt"/>
                      </a:endParaRPr>
                    </a:p>
                  </a:txBody>
                  <a:tcPr marL="9525" marR="9525" marT="9525" marB="0" anchor="ctr"/>
                </a:tc>
                <a:tc>
                  <a:txBody>
                    <a:bodyPr/>
                    <a:lstStyle/>
                    <a:p>
                      <a:pPr algn="ctr" fontAlgn="ctr"/>
                      <a:r>
                        <a:rPr lang="en-US" altLang="zh-CN" sz="1200" u="none" strike="noStrike">
                          <a:effectLst/>
                          <a:latin typeface="+mn-lt"/>
                          <a:ea typeface="+mn-ea"/>
                          <a:cs typeface="+mn-ea"/>
                          <a:sym typeface="+mn-lt"/>
                        </a:rPr>
                        <a:t>2017.12.28</a:t>
                      </a:r>
                      <a:endParaRPr lang="en-US" altLang="zh-CN" sz="1200" b="0" i="0" u="none" strike="noStrike">
                        <a:effectLst/>
                        <a:latin typeface="+mn-lt"/>
                        <a:ea typeface="+mn-ea"/>
                        <a:cs typeface="+mn-ea"/>
                        <a:sym typeface="+mn-lt"/>
                      </a:endParaRPr>
                    </a:p>
                  </a:txBody>
                  <a:tcPr marL="9525" marR="9525" marT="9525" marB="0" anchor="ctr"/>
                </a:tc>
                <a:extLst>
                  <a:ext uri="{0D108BD9-81ED-4DB2-BD59-A6C34878D82A}">
                    <a16:rowId xmlns:a16="http://schemas.microsoft.com/office/drawing/2014/main" val="704228125"/>
                  </a:ext>
                </a:extLst>
              </a:tr>
              <a:tr h="204748">
                <a:tc>
                  <a:txBody>
                    <a:bodyPr/>
                    <a:lstStyle/>
                    <a:p>
                      <a:pPr algn="l" fontAlgn="ctr"/>
                      <a:r>
                        <a:rPr lang="zh-CN" altLang="en-US" sz="1200" u="none" strike="noStrike">
                          <a:effectLst/>
                          <a:latin typeface="+mn-lt"/>
                          <a:ea typeface="+mn-ea"/>
                          <a:cs typeface="+mn-ea"/>
                          <a:sym typeface="+mn-lt"/>
                        </a:rPr>
                        <a:t>一种基于区块链技术的零售商品追踪方法</a:t>
                      </a:r>
                      <a:endParaRPr lang="zh-CN" altLang="en-US" sz="1200" b="0" i="0" u="none" strike="noStrike">
                        <a:effectLst/>
                        <a:latin typeface="+mn-lt"/>
                        <a:ea typeface="+mn-ea"/>
                        <a:cs typeface="+mn-ea"/>
                        <a:sym typeface="+mn-lt"/>
                      </a:endParaRPr>
                    </a:p>
                  </a:txBody>
                  <a:tcPr marL="9525" marR="9525" marT="9525" marB="0" anchor="ctr"/>
                </a:tc>
                <a:tc>
                  <a:txBody>
                    <a:bodyPr/>
                    <a:lstStyle/>
                    <a:p>
                      <a:pPr algn="ctr" fontAlgn="ctr"/>
                      <a:r>
                        <a:rPr lang="en-US" altLang="zh-CN" sz="1200" u="none" strike="noStrike">
                          <a:effectLst/>
                          <a:latin typeface="+mn-lt"/>
                          <a:ea typeface="+mn-ea"/>
                          <a:cs typeface="+mn-ea"/>
                          <a:sym typeface="+mn-lt"/>
                        </a:rPr>
                        <a:t>2017.12.27</a:t>
                      </a:r>
                      <a:endParaRPr lang="en-US" altLang="zh-CN" sz="1200" b="0" i="0" u="none" strike="noStrike">
                        <a:effectLst/>
                        <a:latin typeface="+mn-lt"/>
                        <a:ea typeface="+mn-ea"/>
                        <a:cs typeface="+mn-ea"/>
                        <a:sym typeface="+mn-lt"/>
                      </a:endParaRPr>
                    </a:p>
                  </a:txBody>
                  <a:tcPr marL="9525" marR="9525" marT="9525" marB="0" anchor="ctr"/>
                </a:tc>
                <a:extLst>
                  <a:ext uri="{0D108BD9-81ED-4DB2-BD59-A6C34878D82A}">
                    <a16:rowId xmlns:a16="http://schemas.microsoft.com/office/drawing/2014/main" val="2452989387"/>
                  </a:ext>
                </a:extLst>
              </a:tr>
              <a:tr h="204748">
                <a:tc>
                  <a:txBody>
                    <a:bodyPr/>
                    <a:lstStyle/>
                    <a:p>
                      <a:pPr algn="l" fontAlgn="ctr"/>
                      <a:r>
                        <a:rPr lang="zh-CN" altLang="en-US" sz="1200" u="none" strike="noStrike">
                          <a:effectLst/>
                          <a:latin typeface="+mn-lt"/>
                          <a:ea typeface="+mn-ea"/>
                          <a:cs typeface="+mn-ea"/>
                          <a:sym typeface="+mn-lt"/>
                        </a:rPr>
                        <a:t>一种基于区块链技术的汽车保险信息系统</a:t>
                      </a:r>
                      <a:endParaRPr lang="zh-CN" altLang="en-US" sz="1200" b="0" i="0" u="none" strike="noStrike">
                        <a:effectLst/>
                        <a:latin typeface="+mn-lt"/>
                        <a:ea typeface="+mn-ea"/>
                        <a:cs typeface="+mn-ea"/>
                        <a:sym typeface="+mn-lt"/>
                      </a:endParaRPr>
                    </a:p>
                  </a:txBody>
                  <a:tcPr marL="9525" marR="9525" marT="9525" marB="0" anchor="ctr"/>
                </a:tc>
                <a:tc>
                  <a:txBody>
                    <a:bodyPr/>
                    <a:lstStyle/>
                    <a:p>
                      <a:pPr algn="ctr" fontAlgn="ctr"/>
                      <a:r>
                        <a:rPr lang="en-US" altLang="zh-CN" sz="1200" u="none" strike="noStrike">
                          <a:effectLst/>
                          <a:latin typeface="+mn-lt"/>
                          <a:ea typeface="+mn-ea"/>
                          <a:cs typeface="+mn-ea"/>
                          <a:sym typeface="+mn-lt"/>
                        </a:rPr>
                        <a:t>2017.12.27</a:t>
                      </a:r>
                      <a:endParaRPr lang="en-US" altLang="zh-CN" sz="1200" b="0" i="0" u="none" strike="noStrike">
                        <a:effectLst/>
                        <a:latin typeface="+mn-lt"/>
                        <a:ea typeface="+mn-ea"/>
                        <a:cs typeface="+mn-ea"/>
                        <a:sym typeface="+mn-lt"/>
                      </a:endParaRPr>
                    </a:p>
                  </a:txBody>
                  <a:tcPr marL="9525" marR="9525" marT="9525" marB="0" anchor="ctr"/>
                </a:tc>
                <a:extLst>
                  <a:ext uri="{0D108BD9-81ED-4DB2-BD59-A6C34878D82A}">
                    <a16:rowId xmlns:a16="http://schemas.microsoft.com/office/drawing/2014/main" val="3116423227"/>
                  </a:ext>
                </a:extLst>
              </a:tr>
              <a:tr h="204748">
                <a:tc>
                  <a:txBody>
                    <a:bodyPr/>
                    <a:lstStyle/>
                    <a:p>
                      <a:pPr algn="l" fontAlgn="ctr"/>
                      <a:r>
                        <a:rPr lang="zh-CN" altLang="en-US" sz="1200" u="none" strike="noStrike">
                          <a:effectLst/>
                          <a:latin typeface="+mn-lt"/>
                          <a:ea typeface="+mn-ea"/>
                          <a:cs typeface="+mn-ea"/>
                          <a:sym typeface="+mn-lt"/>
                        </a:rPr>
                        <a:t>一种基于区块链技术的车联网的共享与追溯系统</a:t>
                      </a:r>
                      <a:endParaRPr lang="zh-CN" altLang="en-US" sz="1200" b="0" i="0" u="none" strike="noStrike">
                        <a:effectLst/>
                        <a:latin typeface="+mn-lt"/>
                        <a:ea typeface="+mn-ea"/>
                        <a:cs typeface="+mn-ea"/>
                        <a:sym typeface="+mn-lt"/>
                      </a:endParaRPr>
                    </a:p>
                  </a:txBody>
                  <a:tcPr marL="9525" marR="9525" marT="9525" marB="0" anchor="ctr"/>
                </a:tc>
                <a:tc>
                  <a:txBody>
                    <a:bodyPr/>
                    <a:lstStyle/>
                    <a:p>
                      <a:pPr algn="ctr" fontAlgn="ctr"/>
                      <a:r>
                        <a:rPr lang="en-US" altLang="zh-CN" sz="1200" u="none" strike="noStrike">
                          <a:effectLst/>
                          <a:latin typeface="+mn-lt"/>
                          <a:ea typeface="+mn-ea"/>
                          <a:cs typeface="+mn-ea"/>
                          <a:sym typeface="+mn-lt"/>
                        </a:rPr>
                        <a:t>2017.12.27</a:t>
                      </a:r>
                      <a:endParaRPr lang="en-US" altLang="zh-CN" sz="1200" b="0" i="0" u="none" strike="noStrike">
                        <a:effectLst/>
                        <a:latin typeface="+mn-lt"/>
                        <a:ea typeface="+mn-ea"/>
                        <a:cs typeface="+mn-ea"/>
                        <a:sym typeface="+mn-lt"/>
                      </a:endParaRPr>
                    </a:p>
                  </a:txBody>
                  <a:tcPr marL="9525" marR="9525" marT="9525" marB="0" anchor="ctr"/>
                </a:tc>
                <a:extLst>
                  <a:ext uri="{0D108BD9-81ED-4DB2-BD59-A6C34878D82A}">
                    <a16:rowId xmlns:a16="http://schemas.microsoft.com/office/drawing/2014/main" val="1039148853"/>
                  </a:ext>
                </a:extLst>
              </a:tr>
              <a:tr h="204748">
                <a:tc>
                  <a:txBody>
                    <a:bodyPr/>
                    <a:lstStyle/>
                    <a:p>
                      <a:pPr algn="l" fontAlgn="ctr"/>
                      <a:r>
                        <a:rPr lang="zh-CN" altLang="en-US" sz="1200" u="none" strike="noStrike" dirty="0">
                          <a:effectLst/>
                          <a:latin typeface="+mn-lt"/>
                          <a:ea typeface="+mn-ea"/>
                          <a:cs typeface="+mn-ea"/>
                          <a:sym typeface="+mn-lt"/>
                        </a:rPr>
                        <a:t>一种基于区块链技术的第三方支付互联互通方法</a:t>
                      </a:r>
                      <a:endParaRPr lang="zh-CN" altLang="en-US" sz="1200" b="0" i="0" u="none" strike="noStrike" dirty="0">
                        <a:effectLst/>
                        <a:latin typeface="+mn-lt"/>
                        <a:ea typeface="+mn-ea"/>
                        <a:cs typeface="+mn-ea"/>
                        <a:sym typeface="+mn-lt"/>
                      </a:endParaRPr>
                    </a:p>
                  </a:txBody>
                  <a:tcPr marL="9525" marR="9525" marT="9525" marB="0" anchor="ctr"/>
                </a:tc>
                <a:tc>
                  <a:txBody>
                    <a:bodyPr/>
                    <a:lstStyle/>
                    <a:p>
                      <a:pPr algn="ctr" fontAlgn="ctr"/>
                      <a:r>
                        <a:rPr lang="en-US" altLang="zh-CN" sz="1200" u="none" strike="noStrike">
                          <a:effectLst/>
                          <a:latin typeface="+mn-lt"/>
                          <a:ea typeface="+mn-ea"/>
                          <a:cs typeface="+mn-ea"/>
                          <a:sym typeface="+mn-lt"/>
                        </a:rPr>
                        <a:t>2017.12.27</a:t>
                      </a:r>
                      <a:endParaRPr lang="en-US" altLang="zh-CN" sz="1200" b="0" i="0" u="none" strike="noStrike">
                        <a:effectLst/>
                        <a:latin typeface="+mn-lt"/>
                        <a:ea typeface="+mn-ea"/>
                        <a:cs typeface="+mn-ea"/>
                        <a:sym typeface="+mn-lt"/>
                      </a:endParaRPr>
                    </a:p>
                  </a:txBody>
                  <a:tcPr marL="9525" marR="9525" marT="9525" marB="0" anchor="ctr"/>
                </a:tc>
                <a:extLst>
                  <a:ext uri="{0D108BD9-81ED-4DB2-BD59-A6C34878D82A}">
                    <a16:rowId xmlns:a16="http://schemas.microsoft.com/office/drawing/2014/main" val="2228201212"/>
                  </a:ext>
                </a:extLst>
              </a:tr>
              <a:tr h="204748">
                <a:tc>
                  <a:txBody>
                    <a:bodyPr/>
                    <a:lstStyle/>
                    <a:p>
                      <a:pPr algn="l" fontAlgn="ctr"/>
                      <a:r>
                        <a:rPr lang="zh-CN" altLang="en-US" sz="1200" u="none" strike="noStrike">
                          <a:effectLst/>
                          <a:latin typeface="+mn-lt"/>
                          <a:ea typeface="+mn-ea"/>
                          <a:cs typeface="+mn-ea"/>
                          <a:sym typeface="+mn-lt"/>
                        </a:rPr>
                        <a:t>一种基于区块链技术的汽车检测信息系统</a:t>
                      </a:r>
                      <a:endParaRPr lang="zh-CN" altLang="en-US" sz="1200" b="0" i="0" u="none" strike="noStrike">
                        <a:effectLst/>
                        <a:latin typeface="+mn-lt"/>
                        <a:ea typeface="+mn-ea"/>
                        <a:cs typeface="+mn-ea"/>
                        <a:sym typeface="+mn-lt"/>
                      </a:endParaRPr>
                    </a:p>
                  </a:txBody>
                  <a:tcPr marL="9525" marR="9525" marT="9525" marB="0" anchor="ctr"/>
                </a:tc>
                <a:tc>
                  <a:txBody>
                    <a:bodyPr/>
                    <a:lstStyle/>
                    <a:p>
                      <a:pPr algn="ctr" fontAlgn="ctr"/>
                      <a:r>
                        <a:rPr lang="en-US" altLang="zh-CN" sz="1200" u="none" strike="noStrike">
                          <a:effectLst/>
                          <a:latin typeface="+mn-lt"/>
                          <a:ea typeface="+mn-ea"/>
                          <a:cs typeface="+mn-ea"/>
                          <a:sym typeface="+mn-lt"/>
                        </a:rPr>
                        <a:t>2017.12.27</a:t>
                      </a:r>
                      <a:endParaRPr lang="en-US" altLang="zh-CN" sz="1200" b="0" i="0" u="none" strike="noStrike">
                        <a:effectLst/>
                        <a:latin typeface="+mn-lt"/>
                        <a:ea typeface="+mn-ea"/>
                        <a:cs typeface="+mn-ea"/>
                        <a:sym typeface="+mn-lt"/>
                      </a:endParaRPr>
                    </a:p>
                  </a:txBody>
                  <a:tcPr marL="9525" marR="9525" marT="9525" marB="0" anchor="ctr"/>
                </a:tc>
                <a:extLst>
                  <a:ext uri="{0D108BD9-81ED-4DB2-BD59-A6C34878D82A}">
                    <a16:rowId xmlns:a16="http://schemas.microsoft.com/office/drawing/2014/main" val="3212525319"/>
                  </a:ext>
                </a:extLst>
              </a:tr>
              <a:tr h="204748">
                <a:tc>
                  <a:txBody>
                    <a:bodyPr/>
                    <a:lstStyle/>
                    <a:p>
                      <a:pPr algn="l" fontAlgn="ctr"/>
                      <a:r>
                        <a:rPr lang="zh-CN" altLang="en-US" sz="1200" u="none" strike="noStrike">
                          <a:effectLst/>
                          <a:latin typeface="+mn-lt"/>
                          <a:ea typeface="+mn-ea"/>
                          <a:cs typeface="+mn-ea"/>
                          <a:sym typeface="+mn-lt"/>
                        </a:rPr>
                        <a:t>一种基于区块链技术的汽车保养信息系统</a:t>
                      </a:r>
                      <a:endParaRPr lang="zh-CN" altLang="en-US" sz="1200" b="0" i="0" u="none" strike="noStrike">
                        <a:effectLst/>
                        <a:latin typeface="+mn-lt"/>
                        <a:ea typeface="+mn-ea"/>
                        <a:cs typeface="+mn-ea"/>
                        <a:sym typeface="+mn-lt"/>
                      </a:endParaRPr>
                    </a:p>
                  </a:txBody>
                  <a:tcPr marL="9525" marR="9525" marT="9525" marB="0" anchor="ctr"/>
                </a:tc>
                <a:tc>
                  <a:txBody>
                    <a:bodyPr/>
                    <a:lstStyle/>
                    <a:p>
                      <a:pPr algn="ctr" fontAlgn="ctr"/>
                      <a:r>
                        <a:rPr lang="en-US" altLang="zh-CN" sz="1200" u="none" strike="noStrike">
                          <a:effectLst/>
                          <a:latin typeface="+mn-lt"/>
                          <a:ea typeface="+mn-ea"/>
                          <a:cs typeface="+mn-ea"/>
                          <a:sym typeface="+mn-lt"/>
                        </a:rPr>
                        <a:t>2017.12.27</a:t>
                      </a:r>
                      <a:endParaRPr lang="en-US" altLang="zh-CN" sz="1200" b="0" i="0" u="none" strike="noStrike">
                        <a:effectLst/>
                        <a:latin typeface="+mn-lt"/>
                        <a:ea typeface="+mn-ea"/>
                        <a:cs typeface="+mn-ea"/>
                        <a:sym typeface="+mn-lt"/>
                      </a:endParaRPr>
                    </a:p>
                  </a:txBody>
                  <a:tcPr marL="9525" marR="9525" marT="9525" marB="0" anchor="ctr"/>
                </a:tc>
                <a:extLst>
                  <a:ext uri="{0D108BD9-81ED-4DB2-BD59-A6C34878D82A}">
                    <a16:rowId xmlns:a16="http://schemas.microsoft.com/office/drawing/2014/main" val="1590635408"/>
                  </a:ext>
                </a:extLst>
              </a:tr>
              <a:tr h="204748">
                <a:tc>
                  <a:txBody>
                    <a:bodyPr/>
                    <a:lstStyle/>
                    <a:p>
                      <a:pPr algn="l" fontAlgn="ctr"/>
                      <a:r>
                        <a:rPr lang="zh-CN" altLang="en-US" sz="1200" u="none" strike="noStrike">
                          <a:effectLst/>
                          <a:latin typeface="+mn-lt"/>
                          <a:ea typeface="+mn-ea"/>
                          <a:cs typeface="+mn-ea"/>
                          <a:sym typeface="+mn-lt"/>
                        </a:rPr>
                        <a:t>一种基于区块链技术的进口物品防伪和追溯系统</a:t>
                      </a:r>
                      <a:endParaRPr lang="zh-CN" altLang="en-US" sz="1200" b="0" i="0" u="none" strike="noStrike">
                        <a:effectLst/>
                        <a:latin typeface="+mn-lt"/>
                        <a:ea typeface="+mn-ea"/>
                        <a:cs typeface="+mn-ea"/>
                        <a:sym typeface="+mn-lt"/>
                      </a:endParaRPr>
                    </a:p>
                  </a:txBody>
                  <a:tcPr marL="9525" marR="9525" marT="9525" marB="0" anchor="ctr"/>
                </a:tc>
                <a:tc>
                  <a:txBody>
                    <a:bodyPr/>
                    <a:lstStyle/>
                    <a:p>
                      <a:pPr algn="ctr" fontAlgn="ctr"/>
                      <a:r>
                        <a:rPr lang="en-US" altLang="zh-CN" sz="1200" u="none" strike="noStrike">
                          <a:effectLst/>
                          <a:latin typeface="+mn-lt"/>
                          <a:ea typeface="+mn-ea"/>
                          <a:cs typeface="+mn-ea"/>
                          <a:sym typeface="+mn-lt"/>
                        </a:rPr>
                        <a:t>2017.10.18</a:t>
                      </a:r>
                      <a:endParaRPr lang="en-US" altLang="zh-CN" sz="1200" b="0" i="0" u="none" strike="noStrike">
                        <a:effectLst/>
                        <a:latin typeface="+mn-lt"/>
                        <a:ea typeface="+mn-ea"/>
                        <a:cs typeface="+mn-ea"/>
                        <a:sym typeface="+mn-lt"/>
                      </a:endParaRPr>
                    </a:p>
                  </a:txBody>
                  <a:tcPr marL="9525" marR="9525" marT="9525" marB="0" anchor="ctr"/>
                </a:tc>
                <a:extLst>
                  <a:ext uri="{0D108BD9-81ED-4DB2-BD59-A6C34878D82A}">
                    <a16:rowId xmlns:a16="http://schemas.microsoft.com/office/drawing/2014/main" val="2540396551"/>
                  </a:ext>
                </a:extLst>
              </a:tr>
              <a:tr h="204748">
                <a:tc>
                  <a:txBody>
                    <a:bodyPr/>
                    <a:lstStyle/>
                    <a:p>
                      <a:pPr algn="l" fontAlgn="ctr"/>
                      <a:r>
                        <a:rPr lang="zh-CN" altLang="en-US" sz="1200" u="none" strike="noStrike">
                          <a:effectLst/>
                          <a:latin typeface="+mn-lt"/>
                          <a:ea typeface="+mn-ea"/>
                          <a:cs typeface="+mn-ea"/>
                          <a:sym typeface="+mn-lt"/>
                        </a:rPr>
                        <a:t>一种基于区块链技术的箱包防伪和追溯系统</a:t>
                      </a:r>
                      <a:endParaRPr lang="zh-CN" altLang="en-US" sz="1200" b="0" i="0" u="none" strike="noStrike">
                        <a:effectLst/>
                        <a:latin typeface="+mn-lt"/>
                        <a:ea typeface="+mn-ea"/>
                        <a:cs typeface="+mn-ea"/>
                        <a:sym typeface="+mn-lt"/>
                      </a:endParaRPr>
                    </a:p>
                  </a:txBody>
                  <a:tcPr marL="9525" marR="9525" marT="9525" marB="0" anchor="ctr"/>
                </a:tc>
                <a:tc>
                  <a:txBody>
                    <a:bodyPr/>
                    <a:lstStyle/>
                    <a:p>
                      <a:pPr algn="ctr" fontAlgn="ctr"/>
                      <a:r>
                        <a:rPr lang="en-US" altLang="zh-CN" sz="1200" u="none" strike="noStrike">
                          <a:effectLst/>
                          <a:latin typeface="+mn-lt"/>
                          <a:ea typeface="+mn-ea"/>
                          <a:cs typeface="+mn-ea"/>
                          <a:sym typeface="+mn-lt"/>
                        </a:rPr>
                        <a:t>2017.10.18</a:t>
                      </a:r>
                      <a:endParaRPr lang="en-US" altLang="zh-CN" sz="1200" b="0" i="0" u="none" strike="noStrike">
                        <a:effectLst/>
                        <a:latin typeface="+mn-lt"/>
                        <a:ea typeface="+mn-ea"/>
                        <a:cs typeface="+mn-ea"/>
                        <a:sym typeface="+mn-lt"/>
                      </a:endParaRPr>
                    </a:p>
                  </a:txBody>
                  <a:tcPr marL="9525" marR="9525" marT="9525" marB="0" anchor="ctr"/>
                </a:tc>
                <a:extLst>
                  <a:ext uri="{0D108BD9-81ED-4DB2-BD59-A6C34878D82A}">
                    <a16:rowId xmlns:a16="http://schemas.microsoft.com/office/drawing/2014/main" val="846573969"/>
                  </a:ext>
                </a:extLst>
              </a:tr>
              <a:tr h="204748">
                <a:tc>
                  <a:txBody>
                    <a:bodyPr/>
                    <a:lstStyle/>
                    <a:p>
                      <a:pPr algn="l" fontAlgn="ctr"/>
                      <a:r>
                        <a:rPr lang="zh-CN" altLang="en-US" sz="1200" u="none" strike="noStrike">
                          <a:effectLst/>
                          <a:latin typeface="+mn-lt"/>
                          <a:ea typeface="+mn-ea"/>
                          <a:cs typeface="+mn-ea"/>
                          <a:sym typeface="+mn-lt"/>
                        </a:rPr>
                        <a:t>一种基于区块链的物流追踪方法</a:t>
                      </a:r>
                      <a:endParaRPr lang="zh-CN" altLang="en-US" sz="1200" b="0" i="0" u="none" strike="noStrike">
                        <a:effectLst/>
                        <a:latin typeface="+mn-lt"/>
                        <a:ea typeface="+mn-ea"/>
                        <a:cs typeface="+mn-ea"/>
                        <a:sym typeface="+mn-lt"/>
                      </a:endParaRPr>
                    </a:p>
                  </a:txBody>
                  <a:tcPr marL="9525" marR="9525" marT="9525" marB="0" anchor="ctr"/>
                </a:tc>
                <a:tc>
                  <a:txBody>
                    <a:bodyPr/>
                    <a:lstStyle/>
                    <a:p>
                      <a:pPr algn="ctr" fontAlgn="ctr"/>
                      <a:r>
                        <a:rPr lang="en-US" altLang="zh-CN" sz="1200" u="none" strike="noStrike">
                          <a:effectLst/>
                          <a:latin typeface="+mn-lt"/>
                          <a:ea typeface="+mn-ea"/>
                          <a:cs typeface="+mn-ea"/>
                          <a:sym typeface="+mn-lt"/>
                        </a:rPr>
                        <a:t>2017.10.18</a:t>
                      </a:r>
                      <a:endParaRPr lang="en-US" altLang="zh-CN" sz="1200" b="0" i="0" u="none" strike="noStrike">
                        <a:effectLst/>
                        <a:latin typeface="+mn-lt"/>
                        <a:ea typeface="+mn-ea"/>
                        <a:cs typeface="+mn-ea"/>
                        <a:sym typeface="+mn-lt"/>
                      </a:endParaRPr>
                    </a:p>
                  </a:txBody>
                  <a:tcPr marL="9525" marR="9525" marT="9525" marB="0" anchor="ctr"/>
                </a:tc>
                <a:extLst>
                  <a:ext uri="{0D108BD9-81ED-4DB2-BD59-A6C34878D82A}">
                    <a16:rowId xmlns:a16="http://schemas.microsoft.com/office/drawing/2014/main" val="910685022"/>
                  </a:ext>
                </a:extLst>
              </a:tr>
              <a:tr h="204748">
                <a:tc>
                  <a:txBody>
                    <a:bodyPr/>
                    <a:lstStyle/>
                    <a:p>
                      <a:pPr algn="l" fontAlgn="ctr"/>
                      <a:r>
                        <a:rPr lang="zh-CN" altLang="en-US" sz="1200" u="none" strike="noStrike">
                          <a:effectLst/>
                          <a:latin typeface="+mn-lt"/>
                          <a:ea typeface="+mn-ea"/>
                          <a:cs typeface="+mn-ea"/>
                          <a:sym typeface="+mn-lt"/>
                        </a:rPr>
                        <a:t>一种基于区块链技术的医疗器械防伪和追溯系统</a:t>
                      </a:r>
                      <a:endParaRPr lang="zh-CN" altLang="en-US" sz="1200" b="0" i="0" u="none" strike="noStrike">
                        <a:effectLst/>
                        <a:latin typeface="+mn-lt"/>
                        <a:ea typeface="+mn-ea"/>
                        <a:cs typeface="+mn-ea"/>
                        <a:sym typeface="+mn-lt"/>
                      </a:endParaRPr>
                    </a:p>
                  </a:txBody>
                  <a:tcPr marL="9525" marR="9525" marT="9525" marB="0" anchor="ctr"/>
                </a:tc>
                <a:tc>
                  <a:txBody>
                    <a:bodyPr/>
                    <a:lstStyle/>
                    <a:p>
                      <a:pPr algn="ctr" fontAlgn="ctr"/>
                      <a:r>
                        <a:rPr lang="en-US" altLang="zh-CN" sz="1200" u="none" strike="noStrike">
                          <a:effectLst/>
                          <a:latin typeface="+mn-lt"/>
                          <a:ea typeface="+mn-ea"/>
                          <a:cs typeface="+mn-ea"/>
                          <a:sym typeface="+mn-lt"/>
                        </a:rPr>
                        <a:t>2017.10.18</a:t>
                      </a:r>
                      <a:endParaRPr lang="en-US" altLang="zh-CN" sz="1200" b="0" i="0" u="none" strike="noStrike">
                        <a:effectLst/>
                        <a:latin typeface="+mn-lt"/>
                        <a:ea typeface="+mn-ea"/>
                        <a:cs typeface="+mn-ea"/>
                        <a:sym typeface="+mn-lt"/>
                      </a:endParaRPr>
                    </a:p>
                  </a:txBody>
                  <a:tcPr marL="9525" marR="9525" marT="9525" marB="0" anchor="ctr"/>
                </a:tc>
                <a:extLst>
                  <a:ext uri="{0D108BD9-81ED-4DB2-BD59-A6C34878D82A}">
                    <a16:rowId xmlns:a16="http://schemas.microsoft.com/office/drawing/2014/main" val="2792061490"/>
                  </a:ext>
                </a:extLst>
              </a:tr>
              <a:tr h="204748">
                <a:tc>
                  <a:txBody>
                    <a:bodyPr/>
                    <a:lstStyle/>
                    <a:p>
                      <a:pPr algn="l" fontAlgn="ctr"/>
                      <a:r>
                        <a:rPr lang="zh-CN" altLang="en-US" sz="1200" u="none" strike="noStrike">
                          <a:effectLst/>
                          <a:latin typeface="+mn-lt"/>
                          <a:ea typeface="+mn-ea"/>
                          <a:cs typeface="+mn-ea"/>
                          <a:sym typeface="+mn-lt"/>
                        </a:rPr>
                        <a:t>一种基于区块链技术的化妆品防伪和追溯系统</a:t>
                      </a:r>
                      <a:endParaRPr lang="zh-CN" altLang="en-US" sz="1200" b="0" i="0" u="none" strike="noStrike">
                        <a:effectLst/>
                        <a:latin typeface="+mn-lt"/>
                        <a:ea typeface="+mn-ea"/>
                        <a:cs typeface="+mn-ea"/>
                        <a:sym typeface="+mn-lt"/>
                      </a:endParaRPr>
                    </a:p>
                  </a:txBody>
                  <a:tcPr marL="9525" marR="9525" marT="9525" marB="0" anchor="ctr"/>
                </a:tc>
                <a:tc>
                  <a:txBody>
                    <a:bodyPr/>
                    <a:lstStyle/>
                    <a:p>
                      <a:pPr algn="ctr" fontAlgn="ctr"/>
                      <a:r>
                        <a:rPr lang="en-US" altLang="zh-CN" sz="1200" u="none" strike="noStrike">
                          <a:effectLst/>
                          <a:latin typeface="+mn-lt"/>
                          <a:ea typeface="+mn-ea"/>
                          <a:cs typeface="+mn-ea"/>
                          <a:sym typeface="+mn-lt"/>
                        </a:rPr>
                        <a:t>2017.10.18</a:t>
                      </a:r>
                      <a:endParaRPr lang="en-US" altLang="zh-CN" sz="1200" b="0" i="0" u="none" strike="noStrike">
                        <a:effectLst/>
                        <a:latin typeface="+mn-lt"/>
                        <a:ea typeface="+mn-ea"/>
                        <a:cs typeface="+mn-ea"/>
                        <a:sym typeface="+mn-lt"/>
                      </a:endParaRPr>
                    </a:p>
                  </a:txBody>
                  <a:tcPr marL="9525" marR="9525" marT="9525" marB="0" anchor="ctr"/>
                </a:tc>
                <a:extLst>
                  <a:ext uri="{0D108BD9-81ED-4DB2-BD59-A6C34878D82A}">
                    <a16:rowId xmlns:a16="http://schemas.microsoft.com/office/drawing/2014/main" val="974137756"/>
                  </a:ext>
                </a:extLst>
              </a:tr>
              <a:tr h="204748">
                <a:tc>
                  <a:txBody>
                    <a:bodyPr/>
                    <a:lstStyle/>
                    <a:p>
                      <a:pPr algn="l" fontAlgn="ctr"/>
                      <a:r>
                        <a:rPr lang="zh-CN" altLang="en-US" sz="1200" u="none" strike="noStrike">
                          <a:effectLst/>
                          <a:latin typeface="+mn-lt"/>
                          <a:ea typeface="+mn-ea"/>
                          <a:cs typeface="+mn-ea"/>
                          <a:sym typeface="+mn-lt"/>
                        </a:rPr>
                        <a:t>一种基于区块链的商品物流信息查询系统和方法</a:t>
                      </a:r>
                      <a:endParaRPr lang="zh-CN" altLang="en-US" sz="1200" b="0" i="0" u="none" strike="noStrike">
                        <a:effectLst/>
                        <a:latin typeface="+mn-lt"/>
                        <a:ea typeface="+mn-ea"/>
                        <a:cs typeface="+mn-ea"/>
                        <a:sym typeface="+mn-lt"/>
                      </a:endParaRPr>
                    </a:p>
                  </a:txBody>
                  <a:tcPr marL="9525" marR="9525" marT="9525" marB="0" anchor="ctr"/>
                </a:tc>
                <a:tc>
                  <a:txBody>
                    <a:bodyPr/>
                    <a:lstStyle/>
                    <a:p>
                      <a:pPr algn="ctr" fontAlgn="ctr"/>
                      <a:r>
                        <a:rPr lang="en-US" altLang="zh-CN" sz="1200" u="none" strike="noStrike">
                          <a:effectLst/>
                          <a:latin typeface="+mn-lt"/>
                          <a:ea typeface="+mn-ea"/>
                          <a:cs typeface="+mn-ea"/>
                          <a:sym typeface="+mn-lt"/>
                        </a:rPr>
                        <a:t>2017.10.18</a:t>
                      </a:r>
                      <a:endParaRPr lang="en-US" altLang="zh-CN" sz="1200" b="0" i="0" u="none" strike="noStrike">
                        <a:effectLst/>
                        <a:latin typeface="+mn-lt"/>
                        <a:ea typeface="+mn-ea"/>
                        <a:cs typeface="+mn-ea"/>
                        <a:sym typeface="+mn-lt"/>
                      </a:endParaRPr>
                    </a:p>
                  </a:txBody>
                  <a:tcPr marL="9525" marR="9525" marT="9525" marB="0" anchor="ctr"/>
                </a:tc>
                <a:extLst>
                  <a:ext uri="{0D108BD9-81ED-4DB2-BD59-A6C34878D82A}">
                    <a16:rowId xmlns:a16="http://schemas.microsoft.com/office/drawing/2014/main" val="2636244705"/>
                  </a:ext>
                </a:extLst>
              </a:tr>
              <a:tr h="204748">
                <a:tc>
                  <a:txBody>
                    <a:bodyPr/>
                    <a:lstStyle/>
                    <a:p>
                      <a:pPr algn="l" fontAlgn="ctr"/>
                      <a:r>
                        <a:rPr lang="zh-CN" altLang="en-US" sz="1200" u="none" strike="noStrike">
                          <a:effectLst/>
                          <a:latin typeface="+mn-lt"/>
                          <a:ea typeface="+mn-ea"/>
                          <a:cs typeface="+mn-ea"/>
                          <a:sym typeface="+mn-lt"/>
                        </a:rPr>
                        <a:t>一种基于区块链技术的产品溯源验证方法</a:t>
                      </a:r>
                      <a:endParaRPr lang="zh-CN" altLang="en-US" sz="1200" b="0" i="0" u="none" strike="noStrike">
                        <a:effectLst/>
                        <a:latin typeface="+mn-lt"/>
                        <a:ea typeface="+mn-ea"/>
                        <a:cs typeface="+mn-ea"/>
                        <a:sym typeface="+mn-lt"/>
                      </a:endParaRPr>
                    </a:p>
                  </a:txBody>
                  <a:tcPr marL="9525" marR="9525" marT="9525" marB="0" anchor="ctr"/>
                </a:tc>
                <a:tc>
                  <a:txBody>
                    <a:bodyPr/>
                    <a:lstStyle/>
                    <a:p>
                      <a:pPr algn="ctr" fontAlgn="ctr"/>
                      <a:r>
                        <a:rPr lang="en-US" altLang="zh-CN" sz="1200" u="none" strike="noStrike">
                          <a:effectLst/>
                          <a:latin typeface="+mn-lt"/>
                          <a:ea typeface="+mn-ea"/>
                          <a:cs typeface="+mn-ea"/>
                          <a:sym typeface="+mn-lt"/>
                        </a:rPr>
                        <a:t>2017.10.18</a:t>
                      </a:r>
                      <a:endParaRPr lang="en-US" altLang="zh-CN" sz="1200" b="0" i="0" u="none" strike="noStrike">
                        <a:effectLst/>
                        <a:latin typeface="+mn-lt"/>
                        <a:ea typeface="+mn-ea"/>
                        <a:cs typeface="+mn-ea"/>
                        <a:sym typeface="+mn-lt"/>
                      </a:endParaRPr>
                    </a:p>
                  </a:txBody>
                  <a:tcPr marL="9525" marR="9525" marT="9525" marB="0" anchor="ctr"/>
                </a:tc>
                <a:extLst>
                  <a:ext uri="{0D108BD9-81ED-4DB2-BD59-A6C34878D82A}">
                    <a16:rowId xmlns:a16="http://schemas.microsoft.com/office/drawing/2014/main" val="4015166836"/>
                  </a:ext>
                </a:extLst>
              </a:tr>
              <a:tr h="204748">
                <a:tc>
                  <a:txBody>
                    <a:bodyPr/>
                    <a:lstStyle/>
                    <a:p>
                      <a:pPr algn="l" fontAlgn="ctr"/>
                      <a:r>
                        <a:rPr lang="zh-CN" altLang="en-US" sz="1200" u="none" strike="noStrike">
                          <a:effectLst/>
                          <a:latin typeface="+mn-lt"/>
                          <a:ea typeface="+mn-ea"/>
                          <a:cs typeface="+mn-ea"/>
                          <a:sym typeface="+mn-lt"/>
                        </a:rPr>
                        <a:t>一种基于区块链技术的药品的防伪和追溯方法</a:t>
                      </a:r>
                      <a:endParaRPr lang="zh-CN" altLang="en-US" sz="1200" b="0" i="0" u="none" strike="noStrike">
                        <a:effectLst/>
                        <a:latin typeface="+mn-lt"/>
                        <a:ea typeface="+mn-ea"/>
                        <a:cs typeface="+mn-ea"/>
                        <a:sym typeface="+mn-lt"/>
                      </a:endParaRPr>
                    </a:p>
                  </a:txBody>
                  <a:tcPr marL="9525" marR="9525" marT="9525" marB="0" anchor="ctr"/>
                </a:tc>
                <a:tc>
                  <a:txBody>
                    <a:bodyPr/>
                    <a:lstStyle/>
                    <a:p>
                      <a:pPr algn="ctr" fontAlgn="ctr"/>
                      <a:r>
                        <a:rPr lang="en-US" altLang="zh-CN" sz="1200" u="none" strike="noStrike">
                          <a:effectLst/>
                          <a:latin typeface="+mn-lt"/>
                          <a:ea typeface="+mn-ea"/>
                          <a:cs typeface="+mn-ea"/>
                          <a:sym typeface="+mn-lt"/>
                        </a:rPr>
                        <a:t>2017.10.18</a:t>
                      </a:r>
                      <a:endParaRPr lang="en-US" altLang="zh-CN" sz="1200" b="0" i="0" u="none" strike="noStrike">
                        <a:effectLst/>
                        <a:latin typeface="+mn-lt"/>
                        <a:ea typeface="+mn-ea"/>
                        <a:cs typeface="+mn-ea"/>
                        <a:sym typeface="+mn-lt"/>
                      </a:endParaRPr>
                    </a:p>
                  </a:txBody>
                  <a:tcPr marL="9525" marR="9525" marT="9525" marB="0" anchor="ctr"/>
                </a:tc>
                <a:extLst>
                  <a:ext uri="{0D108BD9-81ED-4DB2-BD59-A6C34878D82A}">
                    <a16:rowId xmlns:a16="http://schemas.microsoft.com/office/drawing/2014/main" val="285912970"/>
                  </a:ext>
                </a:extLst>
              </a:tr>
              <a:tr h="204748">
                <a:tc>
                  <a:txBody>
                    <a:bodyPr/>
                    <a:lstStyle/>
                    <a:p>
                      <a:pPr algn="l" fontAlgn="ctr"/>
                      <a:r>
                        <a:rPr lang="zh-CN" altLang="en-US" sz="1200" u="none" strike="noStrike">
                          <a:effectLst/>
                          <a:latin typeface="+mn-lt"/>
                          <a:ea typeface="+mn-ea"/>
                          <a:cs typeface="+mn-ea"/>
                          <a:sym typeface="+mn-lt"/>
                        </a:rPr>
                        <a:t>一种基于区块链技术的汽车原厂出厂防伪和追溯系统</a:t>
                      </a:r>
                      <a:endParaRPr lang="zh-CN" altLang="en-US" sz="1200" b="0" i="0" u="none" strike="noStrike">
                        <a:effectLst/>
                        <a:latin typeface="+mn-lt"/>
                        <a:ea typeface="+mn-ea"/>
                        <a:cs typeface="+mn-ea"/>
                        <a:sym typeface="+mn-lt"/>
                      </a:endParaRPr>
                    </a:p>
                  </a:txBody>
                  <a:tcPr marL="9525" marR="9525" marT="9525" marB="0" anchor="ctr"/>
                </a:tc>
                <a:tc>
                  <a:txBody>
                    <a:bodyPr/>
                    <a:lstStyle/>
                    <a:p>
                      <a:pPr algn="ctr" fontAlgn="ctr"/>
                      <a:r>
                        <a:rPr lang="en-US" altLang="zh-CN" sz="1200" u="none" strike="noStrike">
                          <a:effectLst/>
                          <a:latin typeface="+mn-lt"/>
                          <a:ea typeface="+mn-ea"/>
                          <a:cs typeface="+mn-ea"/>
                          <a:sym typeface="+mn-lt"/>
                        </a:rPr>
                        <a:t>2017.10.18</a:t>
                      </a:r>
                      <a:endParaRPr lang="en-US" altLang="zh-CN" sz="1200" b="0" i="0" u="none" strike="noStrike">
                        <a:effectLst/>
                        <a:latin typeface="+mn-lt"/>
                        <a:ea typeface="+mn-ea"/>
                        <a:cs typeface="+mn-ea"/>
                        <a:sym typeface="+mn-lt"/>
                      </a:endParaRPr>
                    </a:p>
                  </a:txBody>
                  <a:tcPr marL="9525" marR="9525" marT="9525" marB="0" anchor="ctr"/>
                </a:tc>
                <a:extLst>
                  <a:ext uri="{0D108BD9-81ED-4DB2-BD59-A6C34878D82A}">
                    <a16:rowId xmlns:a16="http://schemas.microsoft.com/office/drawing/2014/main" val="4018945116"/>
                  </a:ext>
                </a:extLst>
              </a:tr>
              <a:tr h="204748">
                <a:tc>
                  <a:txBody>
                    <a:bodyPr/>
                    <a:lstStyle/>
                    <a:p>
                      <a:pPr algn="l" fontAlgn="ctr"/>
                      <a:r>
                        <a:rPr lang="zh-CN" altLang="en-US" sz="1200" u="none" strike="noStrike">
                          <a:effectLst/>
                          <a:latin typeface="+mn-lt"/>
                          <a:ea typeface="+mn-ea"/>
                          <a:cs typeface="+mn-ea"/>
                          <a:sym typeface="+mn-lt"/>
                        </a:rPr>
                        <a:t>一种基于区块链技术的防伪系统的设计与实现</a:t>
                      </a:r>
                      <a:endParaRPr lang="zh-CN" altLang="en-US" sz="1200" b="0" i="0" u="none" strike="noStrike">
                        <a:effectLst/>
                        <a:latin typeface="+mn-lt"/>
                        <a:ea typeface="+mn-ea"/>
                        <a:cs typeface="+mn-ea"/>
                        <a:sym typeface="+mn-lt"/>
                      </a:endParaRPr>
                    </a:p>
                  </a:txBody>
                  <a:tcPr marL="9525" marR="9525" marT="9525" marB="0" anchor="ctr"/>
                </a:tc>
                <a:tc>
                  <a:txBody>
                    <a:bodyPr/>
                    <a:lstStyle/>
                    <a:p>
                      <a:pPr algn="ctr" fontAlgn="ctr"/>
                      <a:r>
                        <a:rPr lang="en-US" altLang="zh-CN" sz="1200" u="none" strike="noStrike">
                          <a:effectLst/>
                          <a:latin typeface="+mn-lt"/>
                          <a:ea typeface="+mn-ea"/>
                          <a:cs typeface="+mn-ea"/>
                          <a:sym typeface="+mn-lt"/>
                        </a:rPr>
                        <a:t>2017.10.18</a:t>
                      </a:r>
                      <a:endParaRPr lang="en-US" altLang="zh-CN" sz="1200" b="0" i="0" u="none" strike="noStrike">
                        <a:effectLst/>
                        <a:latin typeface="+mn-lt"/>
                        <a:ea typeface="+mn-ea"/>
                        <a:cs typeface="+mn-ea"/>
                        <a:sym typeface="+mn-lt"/>
                      </a:endParaRPr>
                    </a:p>
                  </a:txBody>
                  <a:tcPr marL="9525" marR="9525" marT="9525" marB="0" anchor="ctr"/>
                </a:tc>
                <a:extLst>
                  <a:ext uri="{0D108BD9-81ED-4DB2-BD59-A6C34878D82A}">
                    <a16:rowId xmlns:a16="http://schemas.microsoft.com/office/drawing/2014/main" val="3714921706"/>
                  </a:ext>
                </a:extLst>
              </a:tr>
              <a:tr h="204748">
                <a:tc>
                  <a:txBody>
                    <a:bodyPr/>
                    <a:lstStyle/>
                    <a:p>
                      <a:pPr algn="l" fontAlgn="ctr"/>
                      <a:r>
                        <a:rPr lang="zh-CN" altLang="en-US" sz="1200" u="none" strike="noStrike">
                          <a:effectLst/>
                          <a:latin typeface="+mn-lt"/>
                          <a:ea typeface="+mn-ea"/>
                          <a:cs typeface="+mn-ea"/>
                          <a:sym typeface="+mn-lt"/>
                        </a:rPr>
                        <a:t>一种基于区块链技术的药品生产过程追溯系统</a:t>
                      </a:r>
                      <a:endParaRPr lang="zh-CN" altLang="en-US" sz="1200" b="0" i="0" u="none" strike="noStrike">
                        <a:effectLst/>
                        <a:latin typeface="+mn-lt"/>
                        <a:ea typeface="+mn-ea"/>
                        <a:cs typeface="+mn-ea"/>
                        <a:sym typeface="+mn-lt"/>
                      </a:endParaRPr>
                    </a:p>
                  </a:txBody>
                  <a:tcPr marL="9525" marR="9525" marT="9525" marB="0" anchor="ctr"/>
                </a:tc>
                <a:tc>
                  <a:txBody>
                    <a:bodyPr/>
                    <a:lstStyle/>
                    <a:p>
                      <a:pPr algn="ctr" fontAlgn="ctr"/>
                      <a:r>
                        <a:rPr lang="en-US" altLang="zh-CN" sz="1200" u="none" strike="noStrike">
                          <a:effectLst/>
                          <a:latin typeface="+mn-lt"/>
                          <a:ea typeface="+mn-ea"/>
                          <a:cs typeface="+mn-ea"/>
                          <a:sym typeface="+mn-lt"/>
                        </a:rPr>
                        <a:t>2017.10.18</a:t>
                      </a:r>
                      <a:endParaRPr lang="en-US" altLang="zh-CN" sz="1200" b="0" i="0" u="none" strike="noStrike">
                        <a:effectLst/>
                        <a:latin typeface="+mn-lt"/>
                        <a:ea typeface="+mn-ea"/>
                        <a:cs typeface="+mn-ea"/>
                        <a:sym typeface="+mn-lt"/>
                      </a:endParaRPr>
                    </a:p>
                  </a:txBody>
                  <a:tcPr marL="9525" marR="9525" marT="9525" marB="0" anchor="ctr"/>
                </a:tc>
                <a:extLst>
                  <a:ext uri="{0D108BD9-81ED-4DB2-BD59-A6C34878D82A}">
                    <a16:rowId xmlns:a16="http://schemas.microsoft.com/office/drawing/2014/main" val="741301079"/>
                  </a:ext>
                </a:extLst>
              </a:tr>
              <a:tr h="204748">
                <a:tc>
                  <a:txBody>
                    <a:bodyPr/>
                    <a:lstStyle/>
                    <a:p>
                      <a:pPr algn="l" fontAlgn="ctr"/>
                      <a:r>
                        <a:rPr lang="zh-CN" altLang="en-US" sz="1200" u="none" strike="noStrike">
                          <a:effectLst/>
                          <a:latin typeface="+mn-lt"/>
                          <a:ea typeface="+mn-ea"/>
                          <a:cs typeface="+mn-ea"/>
                          <a:sym typeface="+mn-lt"/>
                        </a:rPr>
                        <a:t>一种基于区块链技术的绿色有机农业认证系统</a:t>
                      </a:r>
                      <a:endParaRPr lang="zh-CN" altLang="en-US" sz="1200" b="0" i="0" u="none" strike="noStrike">
                        <a:effectLst/>
                        <a:latin typeface="+mn-lt"/>
                        <a:ea typeface="+mn-ea"/>
                        <a:cs typeface="+mn-ea"/>
                        <a:sym typeface="+mn-lt"/>
                      </a:endParaRPr>
                    </a:p>
                  </a:txBody>
                  <a:tcPr marL="9525" marR="9525" marT="9525" marB="0" anchor="ctr"/>
                </a:tc>
                <a:tc>
                  <a:txBody>
                    <a:bodyPr/>
                    <a:lstStyle/>
                    <a:p>
                      <a:pPr algn="ctr" fontAlgn="ctr"/>
                      <a:r>
                        <a:rPr lang="en-US" altLang="zh-CN" sz="1200" u="none" strike="noStrike" dirty="0">
                          <a:effectLst/>
                          <a:latin typeface="+mn-lt"/>
                          <a:ea typeface="+mn-ea"/>
                          <a:cs typeface="+mn-ea"/>
                          <a:sym typeface="+mn-lt"/>
                        </a:rPr>
                        <a:t>2017.10.18</a:t>
                      </a:r>
                      <a:endParaRPr lang="en-US" altLang="zh-CN" sz="1200" b="0" i="0" u="none" strike="noStrike" dirty="0">
                        <a:effectLst/>
                        <a:latin typeface="+mn-lt"/>
                        <a:ea typeface="+mn-ea"/>
                        <a:cs typeface="+mn-ea"/>
                        <a:sym typeface="+mn-lt"/>
                      </a:endParaRPr>
                    </a:p>
                  </a:txBody>
                  <a:tcPr marL="9525" marR="9525" marT="9525" marB="0" anchor="ctr"/>
                </a:tc>
                <a:extLst>
                  <a:ext uri="{0D108BD9-81ED-4DB2-BD59-A6C34878D82A}">
                    <a16:rowId xmlns:a16="http://schemas.microsoft.com/office/drawing/2014/main" val="2137450292"/>
                  </a:ext>
                </a:extLst>
              </a:tr>
            </a:tbl>
          </a:graphicData>
        </a:graphic>
      </p:graphicFrame>
    </p:spTree>
    <p:extLst>
      <p:ext uri="{BB962C8B-B14F-4D97-AF65-F5344CB8AC3E}">
        <p14:creationId xmlns:p14="http://schemas.microsoft.com/office/powerpoint/2010/main" val="124499876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A6207B8B-61A3-4989-8123-EA40F6B5F5E8}"/>
              </a:ext>
            </a:extLst>
          </p:cNvPr>
          <p:cNvSpPr>
            <a:spLocks noGrp="1"/>
          </p:cNvSpPr>
          <p:nvPr>
            <p:ph type="sldNum" sz="quarter" idx="12"/>
          </p:nvPr>
        </p:nvSpPr>
        <p:spPr/>
        <p:txBody>
          <a:bodyPr/>
          <a:lstStyle/>
          <a:p>
            <a:fld id="{5DD3DB80-B894-403A-B48E-6FDC1A72010E}" type="slidenum">
              <a:rPr lang="zh-CN" altLang="en-US" smtClean="0">
                <a:cs typeface="+mn-ea"/>
                <a:sym typeface="+mn-lt"/>
              </a:rPr>
              <a:pPr/>
              <a:t>29</a:t>
            </a:fld>
            <a:endParaRPr lang="zh-CN" altLang="en-US">
              <a:cs typeface="+mn-ea"/>
              <a:sym typeface="+mn-lt"/>
            </a:endParaRPr>
          </a:p>
        </p:txBody>
      </p:sp>
      <p:sp>
        <p:nvSpPr>
          <p:cNvPr id="2" name="标题 1">
            <a:extLst>
              <a:ext uri="{FF2B5EF4-FFF2-40B4-BE49-F238E27FC236}">
                <a16:creationId xmlns:a16="http://schemas.microsoft.com/office/drawing/2014/main" id="{BC4A67DA-82CD-4FD9-9A56-52D73B62D320}"/>
              </a:ext>
            </a:extLst>
          </p:cNvPr>
          <p:cNvSpPr>
            <a:spLocks noGrp="1"/>
          </p:cNvSpPr>
          <p:nvPr>
            <p:ph type="title"/>
          </p:nvPr>
        </p:nvSpPr>
        <p:spPr/>
        <p:txBody>
          <a:bodyPr/>
          <a:lstStyle/>
          <a:p>
            <a:r>
              <a:rPr lang="zh-CN" altLang="en-US" dirty="0">
                <a:latin typeface="+mn-lt"/>
                <a:ea typeface="+mn-ea"/>
                <a:cs typeface="+mn-ea"/>
                <a:sym typeface="+mn-lt"/>
              </a:rPr>
              <a:t>唯链</a:t>
            </a:r>
            <a:r>
              <a:rPr lang="en-US" altLang="zh-CN" dirty="0" err="1">
                <a:latin typeface="+mn-lt"/>
                <a:ea typeface="+mn-ea"/>
                <a:cs typeface="+mn-ea"/>
                <a:sym typeface="+mn-lt"/>
              </a:rPr>
              <a:t>VeChain</a:t>
            </a:r>
            <a:r>
              <a:rPr lang="zh-CN" altLang="en-US" dirty="0">
                <a:latin typeface="+mn-lt"/>
                <a:ea typeface="+mn-ea"/>
                <a:cs typeface="+mn-ea"/>
                <a:sym typeface="+mn-lt"/>
              </a:rPr>
              <a:t>之业务实力</a:t>
            </a:r>
          </a:p>
        </p:txBody>
      </p:sp>
      <p:sp>
        <p:nvSpPr>
          <p:cNvPr id="5" name="内容占位符 4">
            <a:extLst>
              <a:ext uri="{FF2B5EF4-FFF2-40B4-BE49-F238E27FC236}">
                <a16:creationId xmlns:a16="http://schemas.microsoft.com/office/drawing/2014/main" id="{A3297959-67A8-4142-9DC5-96ADECD4CBDF}"/>
              </a:ext>
            </a:extLst>
          </p:cNvPr>
          <p:cNvSpPr>
            <a:spLocks noGrp="1"/>
          </p:cNvSpPr>
          <p:nvPr>
            <p:ph sz="quarter" idx="13"/>
          </p:nvPr>
        </p:nvSpPr>
        <p:spPr>
          <a:xfrm>
            <a:off x="669924" y="1233486"/>
            <a:ext cx="5591175" cy="5006975"/>
          </a:xfrm>
        </p:spPr>
        <p:txBody>
          <a:bodyPr>
            <a:normAutofit/>
          </a:bodyPr>
          <a:lstStyle/>
          <a:p>
            <a:r>
              <a:rPr lang="zh-CN" altLang="en-US" b="1" dirty="0">
                <a:cs typeface="+mn-ea"/>
                <a:sym typeface="+mn-lt"/>
              </a:rPr>
              <a:t>构建业务壁垒</a:t>
            </a:r>
            <a:endParaRPr lang="en-US" altLang="zh-CN" b="1" dirty="0">
              <a:cs typeface="+mn-ea"/>
              <a:sym typeface="+mn-lt"/>
            </a:endParaRPr>
          </a:p>
          <a:p>
            <a:pPr lvl="1"/>
            <a:r>
              <a:rPr lang="zh-CN" altLang="en-US" b="1" dirty="0">
                <a:cs typeface="+mn-ea"/>
                <a:sym typeface="+mn-lt"/>
              </a:rPr>
              <a:t>五花八门的行业应用</a:t>
            </a:r>
            <a:endParaRPr lang="en-US" altLang="zh-CN" b="1" dirty="0">
              <a:cs typeface="+mn-ea"/>
              <a:sym typeface="+mn-lt"/>
            </a:endParaRPr>
          </a:p>
          <a:p>
            <a:pPr lvl="1"/>
            <a:endParaRPr lang="en-US" altLang="zh-CN" b="1" dirty="0">
              <a:cs typeface="+mn-ea"/>
              <a:sym typeface="+mn-lt"/>
            </a:endParaRPr>
          </a:p>
          <a:p>
            <a:r>
              <a:rPr lang="zh-CN" altLang="en-US" b="1" dirty="0">
                <a:cs typeface="+mn-ea"/>
                <a:sym typeface="+mn-lt"/>
              </a:rPr>
              <a:t>可查落地项目</a:t>
            </a:r>
            <a:endParaRPr lang="en-US" altLang="zh-CN" b="1" dirty="0">
              <a:cs typeface="+mn-ea"/>
              <a:sym typeface="+mn-lt"/>
            </a:endParaRPr>
          </a:p>
          <a:p>
            <a:pPr lvl="1"/>
            <a:r>
              <a:rPr lang="zh-CN" altLang="en-US" b="1" dirty="0">
                <a:cs typeface="+mn-ea"/>
                <a:sym typeface="+mn-lt"/>
              </a:rPr>
              <a:t>从其落地的红酒领域并没有看到协作</a:t>
            </a:r>
            <a:endParaRPr lang="en-US" altLang="zh-CN" b="1" dirty="0">
              <a:cs typeface="+mn-ea"/>
              <a:sym typeface="+mn-lt"/>
            </a:endParaRPr>
          </a:p>
          <a:p>
            <a:pPr lvl="1"/>
            <a:r>
              <a:rPr lang="zh-CN" altLang="en-US" b="1" dirty="0">
                <a:cs typeface="+mn-ea"/>
                <a:sym typeface="+mn-lt"/>
              </a:rPr>
              <a:t>也解决不了源头数据作假的问题</a:t>
            </a:r>
            <a:endParaRPr lang="en-US" altLang="zh-CN" b="1" dirty="0">
              <a:cs typeface="+mn-ea"/>
              <a:sym typeface="+mn-lt"/>
            </a:endParaRPr>
          </a:p>
          <a:p>
            <a:endParaRPr lang="en-US" altLang="zh-CN" b="1" dirty="0">
              <a:cs typeface="+mn-ea"/>
              <a:sym typeface="+mn-lt"/>
            </a:endParaRPr>
          </a:p>
          <a:p>
            <a:endParaRPr lang="en-US" altLang="zh-CN" b="1" dirty="0">
              <a:cs typeface="+mn-ea"/>
              <a:sym typeface="+mn-lt"/>
            </a:endParaRPr>
          </a:p>
          <a:p>
            <a:endParaRPr lang="en-US" altLang="zh-CN" b="1" dirty="0">
              <a:cs typeface="+mn-ea"/>
              <a:sym typeface="+mn-lt"/>
            </a:endParaRPr>
          </a:p>
          <a:p>
            <a:pPr lvl="1"/>
            <a:endParaRPr lang="en-US" altLang="zh-CN" b="1" dirty="0">
              <a:cs typeface="+mn-ea"/>
              <a:sym typeface="+mn-lt"/>
            </a:endParaRPr>
          </a:p>
          <a:p>
            <a:pPr lvl="1"/>
            <a:r>
              <a:rPr lang="zh-CN" altLang="en-US" b="1" dirty="0">
                <a:cs typeface="+mn-ea"/>
                <a:sym typeface="+mn-lt"/>
              </a:rPr>
              <a:t>（</a:t>
            </a:r>
            <a:r>
              <a:rPr lang="en-US" altLang="zh-CN" b="1" dirty="0" err="1">
                <a:cs typeface="+mn-ea"/>
                <a:sym typeface="+mn-lt"/>
              </a:rPr>
              <a:t>MyStory</a:t>
            </a:r>
            <a:r>
              <a:rPr lang="zh-CN" altLang="en-US" b="1" dirty="0">
                <a:cs typeface="+mn-ea"/>
                <a:sym typeface="+mn-lt"/>
              </a:rPr>
              <a:t>项目细节待补充）</a:t>
            </a:r>
            <a:endParaRPr lang="en-US" altLang="zh-CN" b="1" dirty="0">
              <a:cs typeface="+mn-ea"/>
              <a:sym typeface="+mn-lt"/>
            </a:endParaRPr>
          </a:p>
          <a:p>
            <a:endParaRPr lang="en-US" altLang="zh-CN" b="1" dirty="0">
              <a:cs typeface="+mn-ea"/>
              <a:sym typeface="+mn-lt"/>
            </a:endParaRPr>
          </a:p>
        </p:txBody>
      </p:sp>
      <p:pic>
        <p:nvPicPr>
          <p:cNvPr id="3" name="图片 2">
            <a:extLst>
              <a:ext uri="{FF2B5EF4-FFF2-40B4-BE49-F238E27FC236}">
                <a16:creationId xmlns:a16="http://schemas.microsoft.com/office/drawing/2014/main" id="{7E3135BD-B9D6-41A0-9AF1-EC3ED21C4CD8}"/>
              </a:ext>
            </a:extLst>
          </p:cNvPr>
          <p:cNvPicPr>
            <a:picLocks noChangeAspect="1"/>
          </p:cNvPicPr>
          <p:nvPr/>
        </p:nvPicPr>
        <p:blipFill rotWithShape="1">
          <a:blip r:embed="rId3"/>
          <a:srcRect l="31145" t="12019" r="54141" b="42774"/>
          <a:stretch/>
        </p:blipFill>
        <p:spPr>
          <a:xfrm>
            <a:off x="9726612" y="514350"/>
            <a:ext cx="1793875" cy="3098800"/>
          </a:xfrm>
          <a:prstGeom prst="rect">
            <a:avLst/>
          </a:prstGeom>
        </p:spPr>
      </p:pic>
      <p:pic>
        <p:nvPicPr>
          <p:cNvPr id="6" name="图片 5">
            <a:extLst>
              <a:ext uri="{FF2B5EF4-FFF2-40B4-BE49-F238E27FC236}">
                <a16:creationId xmlns:a16="http://schemas.microsoft.com/office/drawing/2014/main" id="{269DBB6C-3D27-460D-9163-BB219B4D2883}"/>
              </a:ext>
            </a:extLst>
          </p:cNvPr>
          <p:cNvPicPr>
            <a:picLocks noChangeAspect="1"/>
          </p:cNvPicPr>
          <p:nvPr/>
        </p:nvPicPr>
        <p:blipFill rotWithShape="1">
          <a:blip r:embed="rId4"/>
          <a:srcRect l="36041" t="8985" r="21355" b="49746"/>
          <a:stretch/>
        </p:blipFill>
        <p:spPr>
          <a:xfrm>
            <a:off x="5537199" y="1028700"/>
            <a:ext cx="4013199" cy="2185602"/>
          </a:xfrm>
          <a:prstGeom prst="rect">
            <a:avLst/>
          </a:prstGeom>
          <a:ln w="19050">
            <a:solidFill>
              <a:srgbClr val="1A2554"/>
            </a:solidFill>
          </a:ln>
        </p:spPr>
      </p:pic>
      <p:sp>
        <p:nvSpPr>
          <p:cNvPr id="7" name="Rectangle 1">
            <a:extLst>
              <a:ext uri="{FF2B5EF4-FFF2-40B4-BE49-F238E27FC236}">
                <a16:creationId xmlns:a16="http://schemas.microsoft.com/office/drawing/2014/main" id="{C131A1F4-8B4E-49CC-BD71-B649A8EA266D}"/>
              </a:ext>
            </a:extLst>
          </p:cNvPr>
          <p:cNvSpPr>
            <a:spLocks noChangeArrowheads="1"/>
          </p:cNvSpPr>
          <p:nvPr/>
        </p:nvSpPr>
        <p:spPr bwMode="auto">
          <a:xfrm>
            <a:off x="5472113" y="2765306"/>
            <a:ext cx="6048374" cy="392415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b="1" i="0" u="none" strike="noStrike" cap="none" normalizeH="0" baseline="0" dirty="0">
                <a:ln>
                  <a:noFill/>
                </a:ln>
                <a:solidFill>
                  <a:srgbClr val="333333"/>
                </a:solidFill>
                <a:effectLst/>
                <a:cs typeface="+mn-ea"/>
                <a:sym typeface="+mn-lt"/>
              </a:rPr>
              <a:t>已官宣的合作伙伴</a:t>
            </a:r>
            <a:endParaRPr kumimoji="0" lang="en-US" altLang="zh-CN" b="1" i="0" u="none" strike="noStrike" cap="none" normalizeH="0" baseline="0" dirty="0">
              <a:ln>
                <a:noFill/>
              </a:ln>
              <a:solidFill>
                <a:srgbClr val="333333"/>
              </a:solidFill>
              <a:effectLst/>
              <a:cs typeface="+mn-ea"/>
              <a:sym typeface="+mn-lt"/>
            </a:endParaRPr>
          </a:p>
          <a:p>
            <a:pPr lvl="0" eaLnBrk="0" fontAlgn="base" hangingPunct="0">
              <a:spcBef>
                <a:spcPct val="0"/>
              </a:spcBef>
              <a:spcAft>
                <a:spcPct val="0"/>
              </a:spcAft>
            </a:pPr>
            <a:r>
              <a:rPr lang="en-US" altLang="zh-CN" sz="1100" dirty="0">
                <a:cs typeface="+mn-ea"/>
                <a:sym typeface="+mn-lt"/>
              </a:rPr>
              <a:t>       </a:t>
            </a:r>
            <a:r>
              <a:rPr lang="zh-CN" altLang="en-US" sz="1100" dirty="0">
                <a:cs typeface="+mn-ea"/>
                <a:sym typeface="+mn-lt"/>
              </a:rPr>
              <a:t>塞浦路斯共和国政府指定投资合作伙伴</a:t>
            </a:r>
            <a:r>
              <a:rPr lang="en-US" altLang="zh-CN" sz="1100" dirty="0">
                <a:cs typeface="+mn-ea"/>
                <a:sym typeface="+mn-lt"/>
              </a:rPr>
              <a:t>Invest Cyprus</a:t>
            </a:r>
            <a:r>
              <a:rPr lang="zh-CN" altLang="en-US" sz="1100" dirty="0">
                <a:cs typeface="+mn-ea"/>
                <a:sym typeface="+mn-lt"/>
              </a:rPr>
              <a:t>（</a:t>
            </a:r>
            <a:r>
              <a:rPr lang="en-US" altLang="zh-CN" sz="1100" dirty="0">
                <a:cs typeface="+mn-ea"/>
                <a:sym typeface="+mn-lt"/>
              </a:rPr>
              <a:t>11</a:t>
            </a:r>
            <a:r>
              <a:rPr lang="zh-CN" altLang="en-US" sz="1100" dirty="0">
                <a:cs typeface="+mn-ea"/>
                <a:sym typeface="+mn-lt"/>
              </a:rPr>
              <a:t>月</a:t>
            </a:r>
            <a:r>
              <a:rPr lang="en-US" altLang="zh-CN" sz="1100" dirty="0">
                <a:cs typeface="+mn-ea"/>
                <a:sym typeface="+mn-lt"/>
              </a:rPr>
              <a:t>2</a:t>
            </a:r>
            <a:r>
              <a:rPr lang="zh-CN" altLang="en-US" sz="1100" dirty="0">
                <a:cs typeface="+mn-ea"/>
                <a:sym typeface="+mn-lt"/>
              </a:rPr>
              <a:t>日）</a:t>
            </a:r>
          </a:p>
          <a:p>
            <a:pPr lvl="0" eaLnBrk="0" fontAlgn="base" hangingPunct="0">
              <a:spcBef>
                <a:spcPct val="0"/>
              </a:spcBef>
              <a:spcAft>
                <a:spcPct val="0"/>
              </a:spcAft>
            </a:pPr>
            <a:r>
              <a:rPr lang="zh-CN" altLang="en-US" sz="1100" dirty="0">
                <a:cs typeface="+mn-ea"/>
                <a:sym typeface="+mn-lt"/>
              </a:rPr>
              <a:t>　　日本富士</a:t>
            </a:r>
            <a:r>
              <a:rPr lang="en-US" altLang="zh-CN" sz="1100" dirty="0">
                <a:cs typeface="+mn-ea"/>
                <a:sym typeface="+mn-lt"/>
              </a:rPr>
              <a:t>MARUMO</a:t>
            </a:r>
            <a:r>
              <a:rPr lang="zh-CN" altLang="en-US" sz="1100" dirty="0">
                <a:cs typeface="+mn-ea"/>
                <a:sym typeface="+mn-lt"/>
              </a:rPr>
              <a:t>茶园（</a:t>
            </a:r>
            <a:r>
              <a:rPr lang="en-US" altLang="zh-CN" sz="1100" dirty="0">
                <a:cs typeface="+mn-ea"/>
                <a:sym typeface="+mn-lt"/>
              </a:rPr>
              <a:t>12</a:t>
            </a:r>
            <a:r>
              <a:rPr lang="zh-CN" altLang="en-US" sz="1100" dirty="0">
                <a:cs typeface="+mn-ea"/>
                <a:sym typeface="+mn-lt"/>
              </a:rPr>
              <a:t>月</a:t>
            </a:r>
            <a:r>
              <a:rPr lang="en-US" altLang="zh-CN" sz="1100" dirty="0">
                <a:cs typeface="+mn-ea"/>
                <a:sym typeface="+mn-lt"/>
              </a:rPr>
              <a:t>5</a:t>
            </a:r>
            <a:r>
              <a:rPr lang="zh-CN" altLang="en-US" sz="1100" dirty="0">
                <a:cs typeface="+mn-ea"/>
                <a:sym typeface="+mn-lt"/>
              </a:rPr>
              <a:t>日）</a:t>
            </a:r>
          </a:p>
          <a:p>
            <a:pPr lvl="0" eaLnBrk="0" fontAlgn="base" hangingPunct="0">
              <a:spcBef>
                <a:spcPct val="0"/>
              </a:spcBef>
              <a:spcAft>
                <a:spcPct val="0"/>
              </a:spcAft>
            </a:pPr>
            <a:r>
              <a:rPr lang="zh-CN" altLang="en-US" sz="1100" dirty="0">
                <a:cs typeface="+mn-ea"/>
                <a:sym typeface="+mn-lt"/>
              </a:rPr>
              <a:t>　　</a:t>
            </a:r>
            <a:r>
              <a:rPr lang="en-US" altLang="zh-CN" sz="1100" dirty="0">
                <a:cs typeface="+mn-ea"/>
                <a:sym typeface="+mn-lt"/>
              </a:rPr>
              <a:t>MIT Media Lab</a:t>
            </a:r>
            <a:r>
              <a:rPr lang="zh-CN" altLang="en-US" sz="1100" dirty="0">
                <a:cs typeface="+mn-ea"/>
                <a:sym typeface="+mn-lt"/>
              </a:rPr>
              <a:t>（</a:t>
            </a:r>
            <a:r>
              <a:rPr lang="en-US" altLang="zh-CN" sz="1100" dirty="0">
                <a:cs typeface="+mn-ea"/>
                <a:sym typeface="+mn-lt"/>
              </a:rPr>
              <a:t>MIT</a:t>
            </a:r>
            <a:r>
              <a:rPr lang="zh-CN" altLang="en-US" sz="1100" dirty="0">
                <a:cs typeface="+mn-ea"/>
                <a:sym typeface="+mn-lt"/>
              </a:rPr>
              <a:t>媒体实验室）（</a:t>
            </a:r>
            <a:r>
              <a:rPr lang="en-US" altLang="zh-CN" sz="1100" dirty="0">
                <a:cs typeface="+mn-ea"/>
                <a:sym typeface="+mn-lt"/>
              </a:rPr>
              <a:t>12</a:t>
            </a:r>
            <a:r>
              <a:rPr lang="zh-CN" altLang="en-US" sz="1100" dirty="0">
                <a:cs typeface="+mn-ea"/>
                <a:sym typeface="+mn-lt"/>
              </a:rPr>
              <a:t>月</a:t>
            </a:r>
            <a:r>
              <a:rPr lang="en-US" altLang="zh-CN" sz="1100" dirty="0">
                <a:cs typeface="+mn-ea"/>
                <a:sym typeface="+mn-lt"/>
              </a:rPr>
              <a:t>6</a:t>
            </a:r>
            <a:r>
              <a:rPr lang="zh-CN" altLang="en-US" sz="1100" dirty="0">
                <a:cs typeface="+mn-ea"/>
                <a:sym typeface="+mn-lt"/>
              </a:rPr>
              <a:t>日）</a:t>
            </a:r>
          </a:p>
          <a:p>
            <a:pPr lvl="0" eaLnBrk="0" fontAlgn="base" hangingPunct="0">
              <a:spcBef>
                <a:spcPct val="0"/>
              </a:spcBef>
              <a:spcAft>
                <a:spcPct val="0"/>
              </a:spcAft>
            </a:pPr>
            <a:r>
              <a:rPr lang="zh-CN" altLang="en-US" sz="1100" dirty="0">
                <a:cs typeface="+mn-ea"/>
                <a:sym typeface="+mn-lt"/>
              </a:rPr>
              <a:t>　　百杰腾物联科技公司（</a:t>
            </a:r>
            <a:r>
              <a:rPr lang="en-US" altLang="zh-CN" sz="1100" dirty="0">
                <a:cs typeface="+mn-ea"/>
                <a:sym typeface="+mn-lt"/>
              </a:rPr>
              <a:t>12</a:t>
            </a:r>
            <a:r>
              <a:rPr lang="zh-CN" altLang="en-US" sz="1100" dirty="0">
                <a:cs typeface="+mn-ea"/>
                <a:sym typeface="+mn-lt"/>
              </a:rPr>
              <a:t>月</a:t>
            </a:r>
            <a:r>
              <a:rPr lang="en-US" altLang="zh-CN" sz="1100" dirty="0">
                <a:cs typeface="+mn-ea"/>
                <a:sym typeface="+mn-lt"/>
              </a:rPr>
              <a:t>26</a:t>
            </a:r>
            <a:r>
              <a:rPr lang="zh-CN" altLang="en-US" sz="1100" dirty="0">
                <a:cs typeface="+mn-ea"/>
                <a:sym typeface="+mn-lt"/>
              </a:rPr>
              <a:t>日）</a:t>
            </a:r>
            <a:endParaRPr lang="en-US" altLang="zh-CN" sz="1100" dirty="0">
              <a:cs typeface="+mn-ea"/>
              <a:sym typeface="+mn-lt"/>
            </a:endParaRPr>
          </a:p>
          <a:p>
            <a:pPr lvl="0" eaLnBrk="0" fontAlgn="base" hangingPunct="0">
              <a:spcBef>
                <a:spcPct val="0"/>
              </a:spcBef>
              <a:spcAft>
                <a:spcPct val="0"/>
              </a:spcAft>
            </a:pPr>
            <a:r>
              <a:rPr lang="en-US" altLang="zh-CN" sz="1100" dirty="0">
                <a:cs typeface="+mn-ea"/>
                <a:sym typeface="+mn-lt"/>
              </a:rPr>
              <a:t>       </a:t>
            </a:r>
            <a:r>
              <a:rPr lang="zh-CN" altLang="en-US" sz="1100" dirty="0">
                <a:cs typeface="+mn-ea"/>
                <a:sym typeface="+mn-lt"/>
              </a:rPr>
              <a:t>光明食品及上海鲜到食品</a:t>
            </a:r>
            <a:r>
              <a:rPr lang="en-US" altLang="zh-CN" sz="1100" dirty="0">
                <a:cs typeface="+mn-ea"/>
                <a:sym typeface="+mn-lt"/>
              </a:rPr>
              <a:t>(5</a:t>
            </a:r>
            <a:r>
              <a:rPr lang="zh-CN" altLang="en-US" sz="1100" dirty="0">
                <a:cs typeface="+mn-ea"/>
                <a:sym typeface="+mn-lt"/>
              </a:rPr>
              <a:t>月</a:t>
            </a:r>
            <a:r>
              <a:rPr lang="en-US" altLang="zh-CN" sz="1100" dirty="0">
                <a:cs typeface="+mn-ea"/>
                <a:sym typeface="+mn-lt"/>
              </a:rPr>
              <a:t>16</a:t>
            </a:r>
            <a:r>
              <a:rPr lang="zh-CN" altLang="en-US" sz="1100" dirty="0">
                <a:cs typeface="+mn-ea"/>
                <a:sym typeface="+mn-lt"/>
              </a:rPr>
              <a:t>日</a:t>
            </a:r>
            <a:r>
              <a:rPr lang="en-US" altLang="zh-CN" sz="1100" dirty="0">
                <a:cs typeface="+mn-ea"/>
                <a:sym typeface="+mn-lt"/>
              </a:rPr>
              <a:t>) </a:t>
            </a:r>
          </a:p>
          <a:p>
            <a:pPr lvl="0" eaLnBrk="0" fontAlgn="base" hangingPunct="0">
              <a:spcBef>
                <a:spcPct val="0"/>
              </a:spcBef>
              <a:spcAft>
                <a:spcPct val="0"/>
              </a:spcAft>
            </a:pPr>
            <a:r>
              <a:rPr lang="en-US" altLang="zh-CN" sz="1100" dirty="0">
                <a:cs typeface="+mn-ea"/>
                <a:sym typeface="+mn-lt"/>
              </a:rPr>
              <a:t>       </a:t>
            </a:r>
            <a:r>
              <a:rPr lang="zh-CN" altLang="en-US" sz="1100" dirty="0">
                <a:cs typeface="+mn-ea"/>
                <a:sym typeface="+mn-lt"/>
              </a:rPr>
              <a:t>临港国际智能制造展示交易中心</a:t>
            </a:r>
            <a:r>
              <a:rPr lang="en-US" altLang="zh-CN" sz="1100" dirty="0">
                <a:cs typeface="+mn-ea"/>
                <a:sym typeface="+mn-lt"/>
              </a:rPr>
              <a:t>(5</a:t>
            </a:r>
            <a:r>
              <a:rPr lang="zh-CN" altLang="en-US" sz="1100" dirty="0">
                <a:cs typeface="+mn-ea"/>
                <a:sym typeface="+mn-lt"/>
              </a:rPr>
              <a:t>月</a:t>
            </a:r>
            <a:r>
              <a:rPr lang="en-US" altLang="zh-CN" sz="1100" dirty="0">
                <a:cs typeface="+mn-ea"/>
                <a:sym typeface="+mn-lt"/>
              </a:rPr>
              <a:t>27</a:t>
            </a:r>
            <a:r>
              <a:rPr lang="zh-CN" altLang="en-US" sz="1100" dirty="0">
                <a:cs typeface="+mn-ea"/>
                <a:sym typeface="+mn-lt"/>
              </a:rPr>
              <a:t>日</a:t>
            </a:r>
            <a:r>
              <a:rPr lang="en-US" altLang="zh-CN" sz="1100" dirty="0">
                <a:cs typeface="+mn-ea"/>
                <a:sym typeface="+mn-lt"/>
              </a:rPr>
              <a:t>) </a:t>
            </a:r>
          </a:p>
          <a:p>
            <a:pPr lvl="0" eaLnBrk="0" fontAlgn="base" hangingPunct="0">
              <a:spcBef>
                <a:spcPct val="0"/>
              </a:spcBef>
              <a:spcAft>
                <a:spcPct val="0"/>
              </a:spcAft>
            </a:pPr>
            <a:r>
              <a:rPr lang="en-US" altLang="zh-CN" sz="1100" dirty="0">
                <a:cs typeface="+mn-ea"/>
                <a:sym typeface="+mn-lt"/>
              </a:rPr>
              <a:t>       </a:t>
            </a:r>
            <a:r>
              <a:rPr lang="zh-CN" altLang="en-US" sz="1100" dirty="0">
                <a:cs typeface="+mn-ea"/>
                <a:sym typeface="+mn-lt"/>
              </a:rPr>
              <a:t>上海酒类区块链联盟</a:t>
            </a:r>
            <a:r>
              <a:rPr lang="en-US" altLang="zh-CN" sz="1100" dirty="0">
                <a:cs typeface="+mn-ea"/>
                <a:sym typeface="+mn-lt"/>
              </a:rPr>
              <a:t>(6</a:t>
            </a:r>
            <a:r>
              <a:rPr lang="zh-CN" altLang="en-US" sz="1100" dirty="0">
                <a:cs typeface="+mn-ea"/>
                <a:sym typeface="+mn-lt"/>
              </a:rPr>
              <a:t>月</a:t>
            </a:r>
            <a:r>
              <a:rPr lang="en-US" altLang="zh-CN" sz="1100" dirty="0">
                <a:cs typeface="+mn-ea"/>
                <a:sym typeface="+mn-lt"/>
              </a:rPr>
              <a:t>7</a:t>
            </a:r>
            <a:r>
              <a:rPr lang="zh-CN" altLang="en-US" sz="1100" dirty="0">
                <a:cs typeface="+mn-ea"/>
                <a:sym typeface="+mn-lt"/>
              </a:rPr>
              <a:t>日</a:t>
            </a:r>
            <a:r>
              <a:rPr lang="en-US" altLang="zh-CN" sz="1100" dirty="0">
                <a:cs typeface="+mn-ea"/>
                <a:sym typeface="+mn-lt"/>
              </a:rPr>
              <a:t>) </a:t>
            </a:r>
          </a:p>
          <a:p>
            <a:pPr lvl="0" eaLnBrk="0" fontAlgn="base" hangingPunct="0">
              <a:spcBef>
                <a:spcPct val="0"/>
              </a:spcBef>
              <a:spcAft>
                <a:spcPct val="0"/>
              </a:spcAft>
            </a:pPr>
            <a:r>
              <a:rPr lang="en-US" altLang="zh-CN" sz="1100" dirty="0">
                <a:cs typeface="+mn-ea"/>
                <a:sym typeface="+mn-lt"/>
              </a:rPr>
              <a:t>       </a:t>
            </a:r>
            <a:r>
              <a:rPr lang="zh-CN" altLang="en-US" sz="1100" dirty="0">
                <a:cs typeface="+mn-ea"/>
                <a:sym typeface="+mn-lt"/>
              </a:rPr>
              <a:t>德铁信可</a:t>
            </a:r>
            <a:r>
              <a:rPr lang="en-US" altLang="zh-CN" sz="1100" dirty="0">
                <a:cs typeface="+mn-ea"/>
                <a:sym typeface="+mn-lt"/>
              </a:rPr>
              <a:t>(6</a:t>
            </a:r>
            <a:r>
              <a:rPr lang="zh-CN" altLang="en-US" sz="1100" dirty="0">
                <a:cs typeface="+mn-ea"/>
                <a:sym typeface="+mn-lt"/>
              </a:rPr>
              <a:t>月</a:t>
            </a:r>
            <a:r>
              <a:rPr lang="en-US" altLang="zh-CN" sz="1100" dirty="0">
                <a:cs typeface="+mn-ea"/>
                <a:sym typeface="+mn-lt"/>
              </a:rPr>
              <a:t>12</a:t>
            </a:r>
            <a:r>
              <a:rPr lang="zh-CN" altLang="en-US" sz="1100" dirty="0">
                <a:cs typeface="+mn-ea"/>
                <a:sym typeface="+mn-lt"/>
              </a:rPr>
              <a:t>日</a:t>
            </a:r>
            <a:r>
              <a:rPr lang="en-US" altLang="zh-CN" sz="1100" dirty="0">
                <a:cs typeface="+mn-ea"/>
                <a:sym typeface="+mn-lt"/>
              </a:rPr>
              <a:t>)</a:t>
            </a:r>
          </a:p>
          <a:p>
            <a:pPr lvl="0" eaLnBrk="0" fontAlgn="base" hangingPunct="0">
              <a:spcBef>
                <a:spcPct val="0"/>
              </a:spcBef>
              <a:spcAft>
                <a:spcPct val="0"/>
              </a:spcAft>
            </a:pPr>
            <a:r>
              <a:rPr lang="en-US" altLang="zh-CN" sz="1100" dirty="0">
                <a:cs typeface="+mn-ea"/>
                <a:sym typeface="+mn-lt"/>
              </a:rPr>
              <a:t>      </a:t>
            </a:r>
            <a:r>
              <a:rPr lang="zh-CN" altLang="en-US" sz="1100" dirty="0">
                <a:cs typeface="+mn-ea"/>
                <a:sym typeface="+mn-lt"/>
              </a:rPr>
              <a:t> </a:t>
            </a:r>
            <a:r>
              <a:rPr lang="en-US" altLang="zh-CN" sz="1100" dirty="0">
                <a:cs typeface="+mn-ea"/>
                <a:sym typeface="+mn-lt"/>
              </a:rPr>
              <a:t>Totient Labs(7</a:t>
            </a:r>
            <a:r>
              <a:rPr lang="zh-CN" altLang="en-US" sz="1100" dirty="0">
                <a:cs typeface="+mn-ea"/>
                <a:sym typeface="+mn-lt"/>
              </a:rPr>
              <a:t>月</a:t>
            </a:r>
            <a:r>
              <a:rPr lang="en-US" altLang="zh-CN" sz="1100" dirty="0">
                <a:cs typeface="+mn-ea"/>
                <a:sym typeface="+mn-lt"/>
              </a:rPr>
              <a:t>10</a:t>
            </a:r>
            <a:r>
              <a:rPr lang="zh-CN" altLang="en-US" sz="1100" dirty="0">
                <a:cs typeface="+mn-ea"/>
                <a:sym typeface="+mn-lt"/>
              </a:rPr>
              <a:t>日</a:t>
            </a:r>
            <a:r>
              <a:rPr lang="en-US" altLang="zh-CN" sz="1100" dirty="0">
                <a:cs typeface="+mn-ea"/>
                <a:sym typeface="+mn-lt"/>
              </a:rPr>
              <a:t>) </a:t>
            </a:r>
          </a:p>
          <a:p>
            <a:pPr lvl="0" eaLnBrk="0" fontAlgn="base" hangingPunct="0">
              <a:spcBef>
                <a:spcPct val="0"/>
              </a:spcBef>
              <a:spcAft>
                <a:spcPct val="0"/>
              </a:spcAft>
            </a:pPr>
            <a:r>
              <a:rPr lang="en-US" altLang="zh-CN" sz="1100" dirty="0">
                <a:cs typeface="+mn-ea"/>
                <a:sym typeface="+mn-lt"/>
              </a:rPr>
              <a:t>       </a:t>
            </a:r>
            <a:r>
              <a:rPr lang="zh-CN" altLang="en-US" sz="1100" dirty="0">
                <a:cs typeface="+mn-ea"/>
                <a:sym typeface="+mn-lt"/>
              </a:rPr>
              <a:t>淘淘课</a:t>
            </a:r>
            <a:endParaRPr lang="en-US" altLang="zh-CN" sz="1100" dirty="0">
              <a:cs typeface="+mn-ea"/>
              <a:sym typeface="+mn-lt"/>
            </a:endParaRPr>
          </a:p>
          <a:p>
            <a:pPr lvl="0" eaLnBrk="0" fontAlgn="base" hangingPunct="0">
              <a:spcBef>
                <a:spcPct val="0"/>
              </a:spcBef>
              <a:spcAft>
                <a:spcPct val="0"/>
              </a:spcAft>
            </a:pPr>
            <a:r>
              <a:rPr lang="en-US" altLang="zh-CN" sz="1100" dirty="0">
                <a:cs typeface="+mn-ea"/>
                <a:sym typeface="+mn-lt"/>
              </a:rPr>
              <a:t>       </a:t>
            </a:r>
            <a:r>
              <a:rPr lang="zh-CN" altLang="en-US" sz="1100" dirty="0">
                <a:cs typeface="+mn-ea"/>
                <a:sym typeface="+mn-lt"/>
              </a:rPr>
              <a:t>澳大利亚</a:t>
            </a:r>
            <a:r>
              <a:rPr lang="en-US" altLang="zh-CN" sz="1100" dirty="0">
                <a:cs typeface="+mn-ea"/>
                <a:sym typeface="+mn-lt"/>
              </a:rPr>
              <a:t>188</a:t>
            </a:r>
            <a:r>
              <a:rPr lang="zh-CN" altLang="en-US" sz="1100" dirty="0">
                <a:cs typeface="+mn-ea"/>
                <a:sym typeface="+mn-lt"/>
              </a:rPr>
              <a:t>商业联盟协会</a:t>
            </a:r>
            <a:endParaRPr lang="en-US" altLang="zh-CN" sz="1100" dirty="0">
              <a:cs typeface="+mn-ea"/>
              <a:sym typeface="+mn-lt"/>
            </a:endParaRPr>
          </a:p>
          <a:p>
            <a:pPr lvl="0" eaLnBrk="0" fontAlgn="base" hangingPunct="0">
              <a:spcBef>
                <a:spcPct val="0"/>
              </a:spcBef>
              <a:spcAft>
                <a:spcPct val="0"/>
              </a:spcAft>
            </a:pPr>
            <a:r>
              <a:rPr lang="en-US" altLang="zh-CN" sz="1100" dirty="0">
                <a:cs typeface="+mn-ea"/>
                <a:sym typeface="+mn-lt"/>
              </a:rPr>
              <a:t>       </a:t>
            </a:r>
            <a:r>
              <a:rPr lang="zh-CN" altLang="en-US" sz="1100" dirty="0">
                <a:cs typeface="+mn-ea"/>
                <a:sym typeface="+mn-lt"/>
              </a:rPr>
              <a:t>亿达未来</a:t>
            </a:r>
            <a:endParaRPr lang="en-US" altLang="zh-CN" sz="1100" dirty="0">
              <a:cs typeface="+mn-ea"/>
              <a:sym typeface="+mn-lt"/>
            </a:endParaRPr>
          </a:p>
          <a:p>
            <a:pPr lvl="0" eaLnBrk="0" fontAlgn="base" hangingPunct="0">
              <a:spcBef>
                <a:spcPct val="0"/>
              </a:spcBef>
              <a:spcAft>
                <a:spcPct val="0"/>
              </a:spcAft>
            </a:pPr>
            <a:r>
              <a:rPr lang="en-US" altLang="zh-CN" sz="1100" dirty="0">
                <a:cs typeface="+mn-ea"/>
                <a:sym typeface="+mn-lt"/>
              </a:rPr>
              <a:t>       </a:t>
            </a:r>
            <a:r>
              <a:rPr lang="zh-CN" altLang="en-US" sz="1100" dirty="0">
                <a:cs typeface="+mn-ea"/>
                <a:sym typeface="+mn-lt"/>
              </a:rPr>
              <a:t>运可安</a:t>
            </a:r>
            <a:endParaRPr lang="en-US" altLang="zh-CN" sz="1100" dirty="0">
              <a:cs typeface="+mn-ea"/>
              <a:sym typeface="+mn-lt"/>
            </a:endParaRPr>
          </a:p>
          <a:p>
            <a:pPr lvl="0" eaLnBrk="0" fontAlgn="base" hangingPunct="0">
              <a:spcBef>
                <a:spcPct val="0"/>
              </a:spcBef>
              <a:spcAft>
                <a:spcPct val="0"/>
              </a:spcAft>
            </a:pPr>
            <a:r>
              <a:rPr lang="en-US" altLang="zh-CN" sz="1100" dirty="0">
                <a:cs typeface="+mn-ea"/>
                <a:sym typeface="+mn-lt"/>
              </a:rPr>
              <a:t>       </a:t>
            </a:r>
            <a:r>
              <a:rPr lang="zh-CN" altLang="en-US" sz="1100" dirty="0">
                <a:cs typeface="+mn-ea"/>
                <a:sym typeface="+mn-lt"/>
              </a:rPr>
              <a:t>上海亿格企业管理咨询股份有限公司</a:t>
            </a:r>
            <a:endParaRPr lang="en-US" altLang="zh-CN" sz="1100" dirty="0">
              <a:cs typeface="+mn-ea"/>
              <a:sym typeface="+mn-lt"/>
            </a:endParaRPr>
          </a:p>
          <a:p>
            <a:pPr lvl="0" eaLnBrk="0" fontAlgn="base" hangingPunct="0">
              <a:spcBef>
                <a:spcPct val="0"/>
              </a:spcBef>
              <a:spcAft>
                <a:spcPct val="0"/>
              </a:spcAft>
            </a:pPr>
            <a:r>
              <a:rPr lang="en-US" altLang="zh-CN" sz="1100" dirty="0">
                <a:cs typeface="+mn-ea"/>
                <a:sym typeface="+mn-lt"/>
              </a:rPr>
              <a:t>       </a:t>
            </a:r>
            <a:r>
              <a:rPr lang="zh-CN" altLang="en-US" sz="1100" dirty="0">
                <a:cs typeface="+mn-ea"/>
                <a:sym typeface="+mn-lt"/>
              </a:rPr>
              <a:t> </a:t>
            </a:r>
            <a:r>
              <a:rPr lang="en-US" altLang="zh-CN" sz="1100" dirty="0">
                <a:cs typeface="+mn-ea"/>
                <a:sym typeface="+mn-lt"/>
              </a:rPr>
              <a:t>INPI Asia</a:t>
            </a:r>
          </a:p>
          <a:p>
            <a:pPr eaLnBrk="0" fontAlgn="base" hangingPunct="0">
              <a:spcBef>
                <a:spcPct val="0"/>
              </a:spcBef>
              <a:spcAft>
                <a:spcPct val="0"/>
              </a:spcAft>
            </a:pPr>
            <a:r>
              <a:rPr lang="zh-CN" altLang="en-US" sz="1100" dirty="0">
                <a:cs typeface="+mn-ea"/>
                <a:sym typeface="+mn-lt"/>
              </a:rPr>
              <a:t>        梦百合（</a:t>
            </a:r>
            <a:r>
              <a:rPr lang="en-US" altLang="zh-CN" sz="1100" dirty="0">
                <a:cs typeface="+mn-ea"/>
                <a:sym typeface="+mn-lt"/>
              </a:rPr>
              <a:t>HealthCare Co.</a:t>
            </a:r>
            <a:r>
              <a:rPr lang="zh-CN" altLang="en-US" sz="1100" dirty="0">
                <a:cs typeface="+mn-ea"/>
                <a:sym typeface="+mn-lt"/>
              </a:rPr>
              <a:t>）</a:t>
            </a:r>
            <a:endParaRPr lang="en-US" altLang="zh-CN" sz="1100" dirty="0">
              <a:cs typeface="+mn-ea"/>
              <a:sym typeface="+mn-lt"/>
            </a:endParaRPr>
          </a:p>
          <a:p>
            <a:pPr eaLnBrk="0" fontAlgn="base" hangingPunct="0">
              <a:spcBef>
                <a:spcPct val="0"/>
              </a:spcBef>
              <a:spcAft>
                <a:spcPct val="0"/>
              </a:spcAft>
            </a:pPr>
            <a:r>
              <a:rPr lang="en-US" altLang="zh-CN" sz="1100" dirty="0">
                <a:cs typeface="+mn-ea"/>
                <a:sym typeface="+mn-lt"/>
              </a:rPr>
              <a:t>        </a:t>
            </a:r>
            <a:r>
              <a:rPr lang="zh-CN" altLang="en-US" sz="1100" dirty="0">
                <a:cs typeface="+mn-ea"/>
                <a:sym typeface="+mn-lt"/>
              </a:rPr>
              <a:t>比特海洋</a:t>
            </a:r>
            <a:endParaRPr lang="en-US" altLang="zh-CN" sz="1100" dirty="0">
              <a:cs typeface="+mn-ea"/>
              <a:sym typeface="+mn-lt"/>
            </a:endParaRPr>
          </a:p>
          <a:p>
            <a:pPr eaLnBrk="0" fontAlgn="base" hangingPunct="0">
              <a:spcBef>
                <a:spcPct val="0"/>
              </a:spcBef>
              <a:spcAft>
                <a:spcPct val="0"/>
              </a:spcAft>
            </a:pPr>
            <a:r>
              <a:rPr lang="en-US" altLang="zh-CN" sz="1100" dirty="0">
                <a:cs typeface="+mn-ea"/>
                <a:sym typeface="+mn-lt"/>
              </a:rPr>
              <a:t>        </a:t>
            </a:r>
            <a:r>
              <a:rPr lang="zh-CN" altLang="en-US" sz="1100" dirty="0">
                <a:cs typeface="+mn-ea"/>
                <a:sym typeface="+mn-lt"/>
              </a:rPr>
              <a:t>湖北三新文化传媒</a:t>
            </a:r>
            <a:endParaRPr lang="en-US" altLang="zh-CN" sz="1100" dirty="0">
              <a:cs typeface="+mn-ea"/>
              <a:sym typeface="+mn-lt"/>
            </a:endParaRPr>
          </a:p>
          <a:p>
            <a:pPr eaLnBrk="0" fontAlgn="base" hangingPunct="0">
              <a:spcBef>
                <a:spcPct val="0"/>
              </a:spcBef>
              <a:spcAft>
                <a:spcPct val="0"/>
              </a:spcAft>
            </a:pPr>
            <a:r>
              <a:rPr lang="en-US" altLang="zh-CN" sz="1100" dirty="0">
                <a:cs typeface="+mn-ea"/>
                <a:sym typeface="+mn-lt"/>
              </a:rPr>
              <a:t>        </a:t>
            </a:r>
            <a:r>
              <a:rPr lang="zh-CN" altLang="en-US" sz="1100" dirty="0">
                <a:cs typeface="+mn-ea"/>
                <a:sym typeface="+mn-lt"/>
              </a:rPr>
              <a:t>房互网</a:t>
            </a:r>
            <a:endParaRPr lang="en-US" altLang="zh-CN" sz="1100" dirty="0">
              <a:cs typeface="+mn-ea"/>
              <a:sym typeface="+mn-lt"/>
            </a:endParaRPr>
          </a:p>
          <a:p>
            <a:pPr eaLnBrk="0" fontAlgn="base" hangingPunct="0">
              <a:spcBef>
                <a:spcPct val="0"/>
              </a:spcBef>
              <a:spcAft>
                <a:spcPct val="0"/>
              </a:spcAft>
            </a:pPr>
            <a:r>
              <a:rPr lang="en-US" altLang="zh-CN" sz="1100" dirty="0">
                <a:cs typeface="+mn-ea"/>
                <a:sym typeface="+mn-lt"/>
              </a:rPr>
              <a:t>        </a:t>
            </a:r>
            <a:r>
              <a:rPr lang="zh-CN" altLang="en-US" sz="1100" dirty="0">
                <a:cs typeface="+mn-ea"/>
                <a:sym typeface="+mn-lt"/>
              </a:rPr>
              <a:t>国研趋势</a:t>
            </a:r>
            <a:endParaRPr lang="en-US" altLang="zh-CN" sz="1100" dirty="0">
              <a:cs typeface="+mn-ea"/>
              <a:sym typeface="+mn-lt"/>
            </a:endParaRPr>
          </a:p>
          <a:p>
            <a:pPr eaLnBrk="0" fontAlgn="base" hangingPunct="0">
              <a:spcBef>
                <a:spcPct val="0"/>
              </a:spcBef>
              <a:spcAft>
                <a:spcPct val="0"/>
              </a:spcAft>
            </a:pPr>
            <a:r>
              <a:rPr lang="en-US" altLang="zh-CN" sz="1100" dirty="0">
                <a:cs typeface="+mn-ea"/>
                <a:sym typeface="+mn-lt"/>
              </a:rPr>
              <a:t>        </a:t>
            </a:r>
            <a:r>
              <a:rPr lang="zh-CN" altLang="en-US" sz="1100" dirty="0">
                <a:cs typeface="+mn-ea"/>
                <a:sym typeface="+mn-lt"/>
              </a:rPr>
              <a:t>贵安新区</a:t>
            </a:r>
            <a:endParaRPr lang="zh-CN" altLang="zh-CN" sz="1100" dirty="0">
              <a:cs typeface="+mn-ea"/>
              <a:sym typeface="+mn-lt"/>
            </a:endParaRPr>
          </a:p>
        </p:txBody>
      </p:sp>
      <p:pic>
        <p:nvPicPr>
          <p:cNvPr id="11" name="图片 10">
            <a:extLst>
              <a:ext uri="{FF2B5EF4-FFF2-40B4-BE49-F238E27FC236}">
                <a16:creationId xmlns:a16="http://schemas.microsoft.com/office/drawing/2014/main" id="{75F2B961-C795-467D-B7DD-1B989A033A4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1868" y="3343619"/>
            <a:ext cx="5338301" cy="600159"/>
          </a:xfrm>
          <a:prstGeom prst="rect">
            <a:avLst/>
          </a:prstGeom>
        </p:spPr>
      </p:pic>
    </p:spTree>
    <p:extLst>
      <p:ext uri="{BB962C8B-B14F-4D97-AF65-F5344CB8AC3E}">
        <p14:creationId xmlns:p14="http://schemas.microsoft.com/office/powerpoint/2010/main" val="30670514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E65D722E-0CC6-43D3-91FE-65ADFFB36C5B}"/>
              </a:ext>
            </a:extLst>
          </p:cNvPr>
          <p:cNvSpPr>
            <a:spLocks noGrp="1"/>
          </p:cNvSpPr>
          <p:nvPr>
            <p:ph type="title"/>
          </p:nvPr>
        </p:nvSpPr>
        <p:spPr/>
        <p:txBody>
          <a:bodyPr/>
          <a:lstStyle/>
          <a:p>
            <a:r>
              <a:rPr lang="zh-CN" altLang="en-US" dirty="0">
                <a:solidFill>
                  <a:schemeClr val="bg1"/>
                </a:solidFill>
                <a:latin typeface="+mn-lt"/>
                <a:ea typeface="+mn-ea"/>
                <a:cs typeface="+mn-ea"/>
                <a:sym typeface="+mn-lt"/>
              </a:rPr>
              <a:t>区块链全局分析</a:t>
            </a:r>
          </a:p>
        </p:txBody>
      </p:sp>
      <p:sp>
        <p:nvSpPr>
          <p:cNvPr id="7" name="文本占位符 6">
            <a:extLst>
              <a:ext uri="{FF2B5EF4-FFF2-40B4-BE49-F238E27FC236}">
                <a16:creationId xmlns:a16="http://schemas.microsoft.com/office/drawing/2014/main" id="{8E93D2C0-FA55-4C9B-A228-F1EA5453E22B}"/>
              </a:ext>
            </a:extLst>
          </p:cNvPr>
          <p:cNvSpPr>
            <a:spLocks noGrp="1"/>
          </p:cNvSpPr>
          <p:nvPr>
            <p:ph type="body" idx="1"/>
          </p:nvPr>
        </p:nvSpPr>
        <p:spPr/>
        <p:txBody>
          <a:bodyPr/>
          <a:lstStyle/>
          <a:p>
            <a:endParaRPr lang="zh-CN" altLang="en-US">
              <a:cs typeface="+mn-ea"/>
              <a:sym typeface="+mn-lt"/>
            </a:endParaRPr>
          </a:p>
        </p:txBody>
      </p:sp>
      <p:sp>
        <p:nvSpPr>
          <p:cNvPr id="2" name="页脚占位符 1">
            <a:extLst>
              <a:ext uri="{FF2B5EF4-FFF2-40B4-BE49-F238E27FC236}">
                <a16:creationId xmlns:a16="http://schemas.microsoft.com/office/drawing/2014/main" id="{61CA39DE-5A8B-4760-A733-D7BC30784F91}"/>
              </a:ext>
            </a:extLst>
          </p:cNvPr>
          <p:cNvSpPr>
            <a:spLocks noGrp="1"/>
          </p:cNvSpPr>
          <p:nvPr>
            <p:ph type="ftr" sz="quarter" idx="4294967295"/>
          </p:nvPr>
        </p:nvSpPr>
        <p:spPr>
          <a:xfrm>
            <a:off x="0" y="6240463"/>
            <a:ext cx="4140200" cy="206375"/>
          </a:xfrm>
        </p:spPr>
        <p:txBody>
          <a:bodyPr/>
          <a:lstStyle/>
          <a:p>
            <a:r>
              <a:rPr lang="en-US" altLang="zh-CN">
                <a:cs typeface="+mn-ea"/>
                <a:sym typeface="+mn-lt"/>
              </a:rPr>
              <a:t>www.islide.cc</a:t>
            </a:r>
            <a:endParaRPr lang="zh-CN" altLang="en-US" dirty="0">
              <a:cs typeface="+mn-ea"/>
              <a:sym typeface="+mn-lt"/>
            </a:endParaRPr>
          </a:p>
        </p:txBody>
      </p:sp>
      <p:sp>
        <p:nvSpPr>
          <p:cNvPr id="3" name="灯片编号占位符 2">
            <a:extLst>
              <a:ext uri="{FF2B5EF4-FFF2-40B4-BE49-F238E27FC236}">
                <a16:creationId xmlns:a16="http://schemas.microsoft.com/office/drawing/2014/main" id="{41408343-D7D8-4F21-9EF8-FE6C4915BA8B}"/>
              </a:ext>
            </a:extLst>
          </p:cNvPr>
          <p:cNvSpPr>
            <a:spLocks noGrp="1"/>
          </p:cNvSpPr>
          <p:nvPr>
            <p:ph type="sldNum" sz="quarter" idx="4294967295"/>
          </p:nvPr>
        </p:nvSpPr>
        <p:spPr>
          <a:xfrm>
            <a:off x="9282113" y="6240463"/>
            <a:ext cx="2909887" cy="206375"/>
          </a:xfrm>
        </p:spPr>
        <p:txBody>
          <a:bodyPr/>
          <a:lstStyle/>
          <a:p>
            <a:fld id="{5DD3DB80-B894-403A-B48E-6FDC1A72010E}" type="slidenum">
              <a:rPr lang="zh-CN" altLang="en-US" smtClean="0">
                <a:cs typeface="+mn-ea"/>
                <a:sym typeface="+mn-lt"/>
              </a:rPr>
              <a:pPr/>
              <a:t>3</a:t>
            </a:fld>
            <a:endParaRPr lang="zh-CN" altLang="en-US">
              <a:cs typeface="+mn-ea"/>
              <a:sym typeface="+mn-lt"/>
            </a:endParaRPr>
          </a:p>
        </p:txBody>
      </p:sp>
    </p:spTree>
    <p:extLst>
      <p:ext uri="{BB962C8B-B14F-4D97-AF65-F5344CB8AC3E}">
        <p14:creationId xmlns:p14="http://schemas.microsoft.com/office/powerpoint/2010/main" val="5630560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4BA9E370-B220-49F6-81E7-E219C44FF209}"/>
              </a:ext>
            </a:extLst>
          </p:cNvPr>
          <p:cNvSpPr>
            <a:spLocks noGrp="1"/>
          </p:cNvSpPr>
          <p:nvPr>
            <p:ph type="ftr" sz="quarter" idx="11"/>
          </p:nvPr>
        </p:nvSpPr>
        <p:spPr/>
        <p:txBody>
          <a:bodyPr/>
          <a:lstStyle/>
          <a:p>
            <a:r>
              <a:rPr lang="en-US" altLang="zh-CN"/>
              <a:t>www.islide.cc</a:t>
            </a:r>
            <a:endParaRPr lang="zh-CN" altLang="en-US" dirty="0"/>
          </a:p>
        </p:txBody>
      </p:sp>
      <p:sp>
        <p:nvSpPr>
          <p:cNvPr id="3" name="灯片编号占位符 2">
            <a:extLst>
              <a:ext uri="{FF2B5EF4-FFF2-40B4-BE49-F238E27FC236}">
                <a16:creationId xmlns:a16="http://schemas.microsoft.com/office/drawing/2014/main" id="{7BA1D62F-72F2-4EA0-88F7-6E70922D84BF}"/>
              </a:ext>
            </a:extLst>
          </p:cNvPr>
          <p:cNvSpPr>
            <a:spLocks noGrp="1"/>
          </p:cNvSpPr>
          <p:nvPr>
            <p:ph type="sldNum" sz="quarter" idx="12"/>
          </p:nvPr>
        </p:nvSpPr>
        <p:spPr/>
        <p:txBody>
          <a:bodyPr/>
          <a:lstStyle/>
          <a:p>
            <a:fld id="{5DD3DB80-B894-403A-B48E-6FDC1A72010E}" type="slidenum">
              <a:rPr lang="zh-CN" altLang="en-US" smtClean="0"/>
              <a:pPr/>
              <a:t>30</a:t>
            </a:fld>
            <a:endParaRPr lang="zh-CN" altLang="en-US"/>
          </a:p>
        </p:txBody>
      </p:sp>
      <p:sp>
        <p:nvSpPr>
          <p:cNvPr id="4" name="标题 3">
            <a:extLst>
              <a:ext uri="{FF2B5EF4-FFF2-40B4-BE49-F238E27FC236}">
                <a16:creationId xmlns:a16="http://schemas.microsoft.com/office/drawing/2014/main" id="{B1523950-B281-4506-8302-E74F8E2317BB}"/>
              </a:ext>
            </a:extLst>
          </p:cNvPr>
          <p:cNvSpPr>
            <a:spLocks noGrp="1"/>
          </p:cNvSpPr>
          <p:nvPr>
            <p:ph type="title"/>
          </p:nvPr>
        </p:nvSpPr>
        <p:spPr/>
        <p:txBody>
          <a:bodyPr/>
          <a:lstStyle/>
          <a:p>
            <a:r>
              <a:rPr lang="zh-CN" altLang="en-US" dirty="0"/>
              <a:t>唯链</a:t>
            </a:r>
          </a:p>
        </p:txBody>
      </p:sp>
      <p:graphicFrame>
        <p:nvGraphicFramePr>
          <p:cNvPr id="6" name="内容占位符 5">
            <a:extLst>
              <a:ext uri="{FF2B5EF4-FFF2-40B4-BE49-F238E27FC236}">
                <a16:creationId xmlns:a16="http://schemas.microsoft.com/office/drawing/2014/main" id="{36E3DACC-C6D3-4DF9-A880-31C7ADB25A92}"/>
              </a:ext>
            </a:extLst>
          </p:cNvPr>
          <p:cNvGraphicFramePr>
            <a:graphicFrameLocks noGrp="1"/>
          </p:cNvGraphicFramePr>
          <p:nvPr>
            <p:ph sz="quarter" idx="13"/>
          </p:nvPr>
        </p:nvGraphicFramePr>
        <p:xfrm>
          <a:off x="1477107" y="1735211"/>
          <a:ext cx="8806376" cy="1483360"/>
        </p:xfrm>
        <a:graphic>
          <a:graphicData uri="http://schemas.openxmlformats.org/drawingml/2006/table">
            <a:tbl>
              <a:tblPr firstRow="1" bandRow="1">
                <a:tableStyleId>{5C22544A-7EE6-4342-B048-85BDC9FD1C3A}</a:tableStyleId>
              </a:tblPr>
              <a:tblGrid>
                <a:gridCol w="4403188">
                  <a:extLst>
                    <a:ext uri="{9D8B030D-6E8A-4147-A177-3AD203B41FA5}">
                      <a16:colId xmlns:a16="http://schemas.microsoft.com/office/drawing/2014/main" val="2999807368"/>
                    </a:ext>
                  </a:extLst>
                </a:gridCol>
                <a:gridCol w="4403188">
                  <a:extLst>
                    <a:ext uri="{9D8B030D-6E8A-4147-A177-3AD203B41FA5}">
                      <a16:colId xmlns:a16="http://schemas.microsoft.com/office/drawing/2014/main" val="491982559"/>
                    </a:ext>
                  </a:extLst>
                </a:gridCol>
              </a:tblGrid>
              <a:tr h="370840">
                <a:tc>
                  <a:txBody>
                    <a:bodyPr/>
                    <a:lstStyle/>
                    <a:p>
                      <a:r>
                        <a:rPr lang="zh-CN" altLang="en-US" dirty="0"/>
                        <a:t>指标</a:t>
                      </a:r>
                    </a:p>
                  </a:txBody>
                  <a:tcPr/>
                </a:tc>
                <a:tc>
                  <a:txBody>
                    <a:bodyPr/>
                    <a:lstStyle/>
                    <a:p>
                      <a:r>
                        <a:rPr lang="zh-CN" altLang="en-US" dirty="0"/>
                        <a:t>具体</a:t>
                      </a:r>
                    </a:p>
                  </a:txBody>
                  <a:tcPr/>
                </a:tc>
                <a:extLst>
                  <a:ext uri="{0D108BD9-81ED-4DB2-BD59-A6C34878D82A}">
                    <a16:rowId xmlns:a16="http://schemas.microsoft.com/office/drawing/2014/main" val="603574484"/>
                  </a:ext>
                </a:extLst>
              </a:tr>
              <a:tr h="370840">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zh-CN" altLang="zh-CN" b="0" i="0" u="none" strike="noStrike" cap="none" normalizeH="0" baseline="0" dirty="0">
                          <a:ln>
                            <a:noFill/>
                          </a:ln>
                          <a:solidFill>
                            <a:srgbClr val="333333"/>
                          </a:solidFill>
                          <a:effectLst/>
                          <a:latin typeface="+mn-ea"/>
                        </a:rPr>
                        <a:t>商业属性</a:t>
                      </a:r>
                    </a:p>
                  </a:txBody>
                  <a:tcPr/>
                </a:tc>
                <a:tc>
                  <a:txBody>
                    <a:bodyPr/>
                    <a:lstStyle/>
                    <a:p>
                      <a:endParaRPr lang="zh-CN" altLang="en-US"/>
                    </a:p>
                  </a:txBody>
                  <a:tcPr/>
                </a:tc>
                <a:extLst>
                  <a:ext uri="{0D108BD9-81ED-4DB2-BD59-A6C34878D82A}">
                    <a16:rowId xmlns:a16="http://schemas.microsoft.com/office/drawing/2014/main" val="1293783629"/>
                  </a:ext>
                </a:extLst>
              </a:tr>
              <a:tr h="370840">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zh-CN" altLang="zh-CN" b="0" i="0" u="none" strike="noStrike" cap="none" normalizeH="0" baseline="0" dirty="0">
                          <a:ln>
                            <a:noFill/>
                          </a:ln>
                          <a:solidFill>
                            <a:srgbClr val="333333"/>
                          </a:solidFill>
                          <a:effectLst/>
                          <a:latin typeface="+mn-ea"/>
                        </a:rPr>
                        <a:t>业务属性</a:t>
                      </a:r>
                    </a:p>
                  </a:txBody>
                  <a:tcPr/>
                </a:tc>
                <a:tc>
                  <a:txBody>
                    <a:bodyPr/>
                    <a:lstStyle/>
                    <a:p>
                      <a:endParaRPr lang="zh-CN" altLang="en-US"/>
                    </a:p>
                  </a:txBody>
                  <a:tcPr/>
                </a:tc>
                <a:extLst>
                  <a:ext uri="{0D108BD9-81ED-4DB2-BD59-A6C34878D82A}">
                    <a16:rowId xmlns:a16="http://schemas.microsoft.com/office/drawing/2014/main" val="1785380881"/>
                  </a:ext>
                </a:extLst>
              </a:tr>
              <a:tr h="370840">
                <a:tc>
                  <a:txBody>
                    <a:bodyPr/>
                    <a:lstStyle/>
                    <a:p>
                      <a:r>
                        <a:rPr lang="zh-CN" altLang="en-US" dirty="0"/>
                        <a:t>战略控制点</a:t>
                      </a:r>
                    </a:p>
                  </a:txBody>
                  <a:tcPr/>
                </a:tc>
                <a:tc>
                  <a:txBody>
                    <a:bodyPr/>
                    <a:lstStyle/>
                    <a:p>
                      <a:endParaRPr lang="zh-CN" altLang="en-US" dirty="0"/>
                    </a:p>
                  </a:txBody>
                  <a:tcPr/>
                </a:tc>
                <a:extLst>
                  <a:ext uri="{0D108BD9-81ED-4DB2-BD59-A6C34878D82A}">
                    <a16:rowId xmlns:a16="http://schemas.microsoft.com/office/drawing/2014/main" val="2973210908"/>
                  </a:ext>
                </a:extLst>
              </a:tr>
            </a:tbl>
          </a:graphicData>
        </a:graphic>
      </p:graphicFrame>
    </p:spTree>
    <p:extLst>
      <p:ext uri="{BB962C8B-B14F-4D97-AF65-F5344CB8AC3E}">
        <p14:creationId xmlns:p14="http://schemas.microsoft.com/office/powerpoint/2010/main" val="31197103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DCA98944-C361-4CE0-BCF7-BD5A8EE757A5}"/>
              </a:ext>
            </a:extLst>
          </p:cNvPr>
          <p:cNvSpPr>
            <a:spLocks noGrp="1"/>
          </p:cNvSpPr>
          <p:nvPr>
            <p:ph type="ftr" sz="quarter" idx="11"/>
          </p:nvPr>
        </p:nvSpPr>
        <p:spPr/>
        <p:txBody>
          <a:bodyPr/>
          <a:lstStyle/>
          <a:p>
            <a:r>
              <a:rPr lang="en-US" altLang="zh-CN"/>
              <a:t>www.islide.cc</a:t>
            </a:r>
            <a:endParaRPr lang="zh-CN" altLang="en-US" dirty="0"/>
          </a:p>
        </p:txBody>
      </p:sp>
      <p:sp>
        <p:nvSpPr>
          <p:cNvPr id="3" name="灯片编号占位符 2">
            <a:extLst>
              <a:ext uri="{FF2B5EF4-FFF2-40B4-BE49-F238E27FC236}">
                <a16:creationId xmlns:a16="http://schemas.microsoft.com/office/drawing/2014/main" id="{179CD785-CBA6-4CEF-9468-CC6E7844E754}"/>
              </a:ext>
            </a:extLst>
          </p:cNvPr>
          <p:cNvSpPr>
            <a:spLocks noGrp="1"/>
          </p:cNvSpPr>
          <p:nvPr>
            <p:ph type="sldNum" sz="quarter" idx="12"/>
          </p:nvPr>
        </p:nvSpPr>
        <p:spPr/>
        <p:txBody>
          <a:bodyPr/>
          <a:lstStyle/>
          <a:p>
            <a:fld id="{5DD3DB80-B894-403A-B48E-6FDC1A72010E}" type="slidenum">
              <a:rPr lang="zh-CN" altLang="en-US" smtClean="0"/>
              <a:pPr/>
              <a:t>31</a:t>
            </a:fld>
            <a:endParaRPr lang="zh-CN" altLang="en-US"/>
          </a:p>
        </p:txBody>
      </p:sp>
      <p:sp>
        <p:nvSpPr>
          <p:cNvPr id="4" name="标题 3">
            <a:extLst>
              <a:ext uri="{FF2B5EF4-FFF2-40B4-BE49-F238E27FC236}">
                <a16:creationId xmlns:a16="http://schemas.microsoft.com/office/drawing/2014/main" id="{53806212-48B1-47F8-ADD3-D2546C1415A2}"/>
              </a:ext>
            </a:extLst>
          </p:cNvPr>
          <p:cNvSpPr>
            <a:spLocks noGrp="1"/>
          </p:cNvSpPr>
          <p:nvPr>
            <p:ph type="title"/>
          </p:nvPr>
        </p:nvSpPr>
        <p:spPr/>
        <p:txBody>
          <a:bodyPr/>
          <a:lstStyle/>
          <a:p>
            <a:endParaRPr lang="zh-CN" altLang="en-US"/>
          </a:p>
        </p:txBody>
      </p:sp>
      <p:pic>
        <p:nvPicPr>
          <p:cNvPr id="7" name="内容占位符 6">
            <a:extLst>
              <a:ext uri="{FF2B5EF4-FFF2-40B4-BE49-F238E27FC236}">
                <a16:creationId xmlns:a16="http://schemas.microsoft.com/office/drawing/2014/main" id="{44F67E8E-630D-4992-8391-849A85C0292A}"/>
              </a:ext>
            </a:extLst>
          </p:cNvPr>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584058" y="129722"/>
            <a:ext cx="8452133" cy="6317122"/>
          </a:xfrm>
        </p:spPr>
      </p:pic>
    </p:spTree>
    <p:extLst>
      <p:ext uri="{BB962C8B-B14F-4D97-AF65-F5344CB8AC3E}">
        <p14:creationId xmlns:p14="http://schemas.microsoft.com/office/powerpoint/2010/main" val="28309182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4A67DA-82CD-4FD9-9A56-52D73B62D320}"/>
              </a:ext>
            </a:extLst>
          </p:cNvPr>
          <p:cNvSpPr>
            <a:spLocks noGrp="1"/>
          </p:cNvSpPr>
          <p:nvPr>
            <p:ph type="title"/>
          </p:nvPr>
        </p:nvSpPr>
        <p:spPr/>
        <p:txBody>
          <a:bodyPr/>
          <a:lstStyle/>
          <a:p>
            <a:r>
              <a:rPr lang="en" altLang="zh-CN" dirty="0">
                <a:latin typeface="+mn-lt"/>
                <a:ea typeface="+mn-ea"/>
                <a:cs typeface="+mn-ea"/>
                <a:sym typeface="+mn-lt"/>
              </a:rPr>
              <a:t>Skuchain</a:t>
            </a:r>
            <a:endParaRPr lang="zh-CN" altLang="en-US" dirty="0">
              <a:latin typeface="+mn-lt"/>
              <a:ea typeface="+mn-ea"/>
              <a:cs typeface="+mn-ea"/>
              <a:sym typeface="+mn-lt"/>
            </a:endParaRPr>
          </a:p>
        </p:txBody>
      </p:sp>
      <p:sp>
        <p:nvSpPr>
          <p:cNvPr id="4" name="灯片编号占位符 3">
            <a:extLst>
              <a:ext uri="{FF2B5EF4-FFF2-40B4-BE49-F238E27FC236}">
                <a16:creationId xmlns:a16="http://schemas.microsoft.com/office/drawing/2014/main" id="{A6207B8B-61A3-4989-8123-EA40F6B5F5E8}"/>
              </a:ext>
            </a:extLst>
          </p:cNvPr>
          <p:cNvSpPr>
            <a:spLocks noGrp="1"/>
          </p:cNvSpPr>
          <p:nvPr>
            <p:ph type="sldNum" sz="quarter" idx="12"/>
          </p:nvPr>
        </p:nvSpPr>
        <p:spPr/>
        <p:txBody>
          <a:bodyPr/>
          <a:lstStyle/>
          <a:p>
            <a:fld id="{5DD3DB80-B894-403A-B48E-6FDC1A72010E}" type="slidenum">
              <a:rPr lang="zh-CN" altLang="en-US" smtClean="0">
                <a:cs typeface="+mn-ea"/>
                <a:sym typeface="+mn-lt"/>
              </a:rPr>
              <a:pPr/>
              <a:t>32</a:t>
            </a:fld>
            <a:endParaRPr lang="zh-CN" altLang="en-US">
              <a:cs typeface="+mn-ea"/>
              <a:sym typeface="+mn-lt"/>
            </a:endParaRPr>
          </a:p>
        </p:txBody>
      </p:sp>
      <p:sp>
        <p:nvSpPr>
          <p:cNvPr id="3" name="矩形 2"/>
          <p:cNvSpPr/>
          <p:nvPr/>
        </p:nvSpPr>
        <p:spPr>
          <a:xfrm>
            <a:off x="669924" y="1452914"/>
            <a:ext cx="9982034" cy="4801314"/>
          </a:xfrm>
          <a:prstGeom prst="rect">
            <a:avLst/>
          </a:prstGeom>
        </p:spPr>
        <p:txBody>
          <a:bodyPr wrap="square">
            <a:spAutoFit/>
          </a:bodyPr>
          <a:lstStyle/>
          <a:p>
            <a:r>
              <a:rPr lang="zh-CN" altLang="en-US" dirty="0">
                <a:cs typeface="+mn-ea"/>
                <a:sym typeface="+mn-lt"/>
              </a:rPr>
              <a:t>利用区块链智能合约，跟踪合同执行和管理。</a:t>
            </a:r>
          </a:p>
          <a:p>
            <a:r>
              <a:rPr lang="zh-CN" altLang="en-US" dirty="0">
                <a:cs typeface="+mn-ea"/>
                <a:sym typeface="+mn-lt"/>
              </a:rPr>
              <a:t>利用区块链防篡改、易跟踪，跟踪特殊商品销售使用。</a:t>
            </a:r>
          </a:p>
          <a:p>
            <a:r>
              <a:rPr lang="en-US" altLang="zh-CN" b="1" dirty="0">
                <a:cs typeface="+mn-ea"/>
                <a:sym typeface="+mn-lt"/>
              </a:rPr>
              <a:t>1. </a:t>
            </a:r>
            <a:r>
              <a:rPr lang="zh-CN" altLang="en-US" b="1" dirty="0">
                <a:cs typeface="+mn-ea"/>
                <a:sym typeface="+mn-lt"/>
              </a:rPr>
              <a:t>智能合约</a:t>
            </a:r>
          </a:p>
          <a:p>
            <a:r>
              <a:rPr lang="zh-CN" altLang="en-US" dirty="0">
                <a:cs typeface="+mn-ea"/>
                <a:sym typeface="+mn-lt"/>
              </a:rPr>
              <a:t>应用场景：公司</a:t>
            </a:r>
            <a:r>
              <a:rPr lang="en-US" altLang="zh-CN" dirty="0">
                <a:cs typeface="+mn-ea"/>
                <a:sym typeface="+mn-lt"/>
              </a:rPr>
              <a:t>A</a:t>
            </a:r>
            <a:r>
              <a:rPr lang="zh-CN" altLang="en-US" dirty="0">
                <a:cs typeface="+mn-ea"/>
                <a:sym typeface="+mn-lt"/>
              </a:rPr>
              <a:t>拿下了大学</a:t>
            </a:r>
            <a:r>
              <a:rPr lang="en-US" altLang="zh-CN" dirty="0">
                <a:cs typeface="+mn-ea"/>
                <a:sym typeface="+mn-lt"/>
              </a:rPr>
              <a:t>B</a:t>
            </a:r>
            <a:r>
              <a:rPr lang="zh-CN" altLang="en-US" dirty="0">
                <a:cs typeface="+mn-ea"/>
                <a:sym typeface="+mn-lt"/>
              </a:rPr>
              <a:t>的一个工程项目，</a:t>
            </a:r>
            <a:r>
              <a:rPr lang="en-US" altLang="zh-CN" dirty="0">
                <a:cs typeface="+mn-ea"/>
                <a:sym typeface="+mn-lt"/>
              </a:rPr>
              <a:t>A</a:t>
            </a:r>
            <a:r>
              <a:rPr lang="zh-CN" altLang="en-US" dirty="0">
                <a:cs typeface="+mn-ea"/>
                <a:sym typeface="+mn-lt"/>
              </a:rPr>
              <a:t>需要垫付前期原材料和工人成本；如果</a:t>
            </a:r>
            <a:r>
              <a:rPr lang="en-US" altLang="zh-CN" dirty="0">
                <a:cs typeface="+mn-ea"/>
                <a:sym typeface="+mn-lt"/>
              </a:rPr>
              <a:t>A</a:t>
            </a:r>
            <a:r>
              <a:rPr lang="zh-CN" altLang="en-US" dirty="0">
                <a:cs typeface="+mn-ea"/>
                <a:sym typeface="+mn-lt"/>
              </a:rPr>
              <a:t>直接向银行贷款，利率较高；但是大学</a:t>
            </a:r>
            <a:r>
              <a:rPr lang="en-US" altLang="zh-CN" dirty="0">
                <a:cs typeface="+mn-ea"/>
                <a:sym typeface="+mn-lt"/>
              </a:rPr>
              <a:t>B</a:t>
            </a:r>
            <a:r>
              <a:rPr lang="zh-CN" altLang="en-US" dirty="0">
                <a:cs typeface="+mn-ea"/>
                <a:sym typeface="+mn-lt"/>
              </a:rPr>
              <a:t>的信用评级很高，由</a:t>
            </a:r>
            <a:r>
              <a:rPr lang="en-US" altLang="zh-CN" dirty="0">
                <a:cs typeface="+mn-ea"/>
                <a:sym typeface="+mn-lt"/>
              </a:rPr>
              <a:t>B</a:t>
            </a:r>
            <a:r>
              <a:rPr lang="zh-CN" altLang="en-US" dirty="0">
                <a:cs typeface="+mn-ea"/>
                <a:sym typeface="+mn-lt"/>
              </a:rPr>
              <a:t>贷款的成本低很多，但是</a:t>
            </a:r>
            <a:r>
              <a:rPr lang="en-US" altLang="zh-CN" dirty="0">
                <a:cs typeface="+mn-ea"/>
                <a:sym typeface="+mn-lt"/>
              </a:rPr>
              <a:t>B</a:t>
            </a:r>
            <a:r>
              <a:rPr lang="zh-CN" altLang="en-US" dirty="0">
                <a:cs typeface="+mn-ea"/>
                <a:sym typeface="+mn-lt"/>
              </a:rPr>
              <a:t>要承担</a:t>
            </a:r>
            <a:r>
              <a:rPr lang="en-US" altLang="zh-CN" dirty="0">
                <a:cs typeface="+mn-ea"/>
                <a:sym typeface="+mn-lt"/>
              </a:rPr>
              <a:t>A</a:t>
            </a:r>
            <a:r>
              <a:rPr lang="zh-CN" altLang="en-US" dirty="0">
                <a:cs typeface="+mn-ea"/>
                <a:sym typeface="+mn-lt"/>
              </a:rPr>
              <a:t>挪用贷款的风险。智能合约即解决上述问题。</a:t>
            </a:r>
          </a:p>
          <a:p>
            <a:pPr>
              <a:buFont typeface="Arial" panose="020B0604020202020204" pitchFamily="34" charset="0"/>
              <a:buChar char="•"/>
            </a:pPr>
            <a:r>
              <a:rPr lang="zh-CN" altLang="en-US" dirty="0">
                <a:cs typeface="+mn-ea"/>
                <a:sym typeface="+mn-lt"/>
              </a:rPr>
              <a:t>合同各方让渡部分权利给算法</a:t>
            </a:r>
          </a:p>
          <a:p>
            <a:pPr>
              <a:buFont typeface="Arial" panose="020B0604020202020204" pitchFamily="34" charset="0"/>
              <a:buChar char="•"/>
            </a:pPr>
            <a:r>
              <a:rPr lang="zh-CN" altLang="en-US" dirty="0">
                <a:cs typeface="+mn-ea"/>
                <a:sym typeface="+mn-lt"/>
              </a:rPr>
              <a:t>非对称算法保证信息加密</a:t>
            </a:r>
          </a:p>
          <a:p>
            <a:pPr>
              <a:buFont typeface="Arial" panose="020B0604020202020204" pitchFamily="34" charset="0"/>
              <a:buChar char="•"/>
            </a:pPr>
            <a:r>
              <a:rPr lang="zh-CN" altLang="en-US" dirty="0">
                <a:cs typeface="+mn-ea"/>
                <a:sym typeface="+mn-lt"/>
              </a:rPr>
              <a:t>合同签订自动执行</a:t>
            </a:r>
          </a:p>
          <a:p>
            <a:pPr>
              <a:buFont typeface="Arial" panose="020B0604020202020204" pitchFamily="34" charset="0"/>
              <a:buChar char="•"/>
            </a:pPr>
            <a:r>
              <a:rPr lang="zh-CN" altLang="en-US" dirty="0">
                <a:cs typeface="+mn-ea"/>
                <a:sym typeface="+mn-lt"/>
              </a:rPr>
              <a:t>不披露合同内容的前提下，确认特定合同条款的真实性</a:t>
            </a:r>
          </a:p>
          <a:p>
            <a:r>
              <a:rPr lang="en-US" altLang="zh-CN" b="1" dirty="0">
                <a:cs typeface="+mn-ea"/>
                <a:sym typeface="+mn-lt"/>
              </a:rPr>
              <a:t>2. </a:t>
            </a:r>
            <a:r>
              <a:rPr lang="zh-CN" altLang="en-US" b="1" dirty="0">
                <a:cs typeface="+mn-ea"/>
                <a:sym typeface="+mn-lt"/>
              </a:rPr>
              <a:t>商品跟踪</a:t>
            </a:r>
          </a:p>
          <a:p>
            <a:r>
              <a:rPr lang="zh-CN" altLang="en-US" dirty="0">
                <a:cs typeface="+mn-ea"/>
                <a:sym typeface="+mn-lt"/>
              </a:rPr>
              <a:t>美国政府需要了解如飞机发动机、高性能计算机等设备没有卖给被禁运国家。但厂家不愿向政府完全开放数据，因此采用区块链技术结合物联网技术，能够解决商品跟踪。</a:t>
            </a:r>
          </a:p>
          <a:p>
            <a:r>
              <a:rPr lang="en-US" altLang="zh-CN" b="1" dirty="0">
                <a:cs typeface="+mn-ea"/>
                <a:sym typeface="+mn-lt"/>
              </a:rPr>
              <a:t>3. </a:t>
            </a:r>
            <a:r>
              <a:rPr lang="zh-CN" altLang="en-US" b="1" dirty="0">
                <a:cs typeface="+mn-ea"/>
                <a:sym typeface="+mn-lt"/>
              </a:rPr>
              <a:t>公司特点</a:t>
            </a:r>
          </a:p>
          <a:p>
            <a:pPr>
              <a:buFont typeface="Arial" panose="020B0604020202020204" pitchFamily="34" charset="0"/>
              <a:buChar char="•"/>
            </a:pPr>
            <a:r>
              <a:rPr lang="en-US" altLang="zh-CN" dirty="0" err="1">
                <a:cs typeface="+mn-ea"/>
                <a:sym typeface="+mn-lt"/>
              </a:rPr>
              <a:t>Skuchain</a:t>
            </a:r>
            <a:r>
              <a:rPr lang="zh-CN" altLang="en-US" dirty="0">
                <a:cs typeface="+mn-ea"/>
                <a:sym typeface="+mn-lt"/>
              </a:rPr>
              <a:t>的</a:t>
            </a:r>
            <a:r>
              <a:rPr lang="en-US" altLang="zh-CN" dirty="0">
                <a:cs typeface="+mn-ea"/>
                <a:sym typeface="+mn-lt"/>
              </a:rPr>
              <a:t>EC3</a:t>
            </a:r>
            <a:r>
              <a:rPr lang="zh-CN" altLang="en-US" dirty="0">
                <a:cs typeface="+mn-ea"/>
                <a:sym typeface="+mn-lt"/>
              </a:rPr>
              <a:t>区块链平台基于</a:t>
            </a:r>
            <a:r>
              <a:rPr lang="en-US" altLang="zh-CN" dirty="0">
                <a:cs typeface="+mn-ea"/>
                <a:sym typeface="+mn-lt"/>
              </a:rPr>
              <a:t>IBM</a:t>
            </a:r>
            <a:r>
              <a:rPr lang="zh-CN" altLang="en-US" dirty="0">
                <a:cs typeface="+mn-ea"/>
                <a:sym typeface="+mn-lt"/>
              </a:rPr>
              <a:t>云，采用逻辑去中心化、物理中心化的妥协方案，解决目前区块链技术的效率问题。</a:t>
            </a:r>
          </a:p>
          <a:p>
            <a:pPr>
              <a:buFont typeface="Arial" panose="020B0604020202020204" pitchFamily="34" charset="0"/>
              <a:buChar char="•"/>
            </a:pPr>
            <a:r>
              <a:rPr lang="zh-CN" altLang="en-US" dirty="0">
                <a:cs typeface="+mn-ea"/>
                <a:sym typeface="+mn-lt"/>
              </a:rPr>
              <a:t>创始人利用在贸易领域的特长，建立行业壁垒，解决商业痛点。</a:t>
            </a:r>
          </a:p>
        </p:txBody>
      </p:sp>
    </p:spTree>
    <p:extLst>
      <p:ext uri="{BB962C8B-B14F-4D97-AF65-F5344CB8AC3E}">
        <p14:creationId xmlns:p14="http://schemas.microsoft.com/office/powerpoint/2010/main" val="85076930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4BA9E370-B220-49F6-81E7-E219C44FF209}"/>
              </a:ext>
            </a:extLst>
          </p:cNvPr>
          <p:cNvSpPr>
            <a:spLocks noGrp="1"/>
          </p:cNvSpPr>
          <p:nvPr>
            <p:ph type="ftr" sz="quarter" idx="11"/>
          </p:nvPr>
        </p:nvSpPr>
        <p:spPr/>
        <p:txBody>
          <a:bodyPr/>
          <a:lstStyle/>
          <a:p>
            <a:r>
              <a:rPr lang="en-US" altLang="zh-CN"/>
              <a:t>www.islide.cc</a:t>
            </a:r>
            <a:endParaRPr lang="zh-CN" altLang="en-US" dirty="0"/>
          </a:p>
        </p:txBody>
      </p:sp>
      <p:sp>
        <p:nvSpPr>
          <p:cNvPr id="3" name="灯片编号占位符 2">
            <a:extLst>
              <a:ext uri="{FF2B5EF4-FFF2-40B4-BE49-F238E27FC236}">
                <a16:creationId xmlns:a16="http://schemas.microsoft.com/office/drawing/2014/main" id="{7BA1D62F-72F2-4EA0-88F7-6E70922D84BF}"/>
              </a:ext>
            </a:extLst>
          </p:cNvPr>
          <p:cNvSpPr>
            <a:spLocks noGrp="1"/>
          </p:cNvSpPr>
          <p:nvPr>
            <p:ph type="sldNum" sz="quarter" idx="12"/>
          </p:nvPr>
        </p:nvSpPr>
        <p:spPr/>
        <p:txBody>
          <a:bodyPr/>
          <a:lstStyle/>
          <a:p>
            <a:fld id="{5DD3DB80-B894-403A-B48E-6FDC1A72010E}" type="slidenum">
              <a:rPr lang="zh-CN" altLang="en-US" smtClean="0"/>
              <a:pPr/>
              <a:t>33</a:t>
            </a:fld>
            <a:endParaRPr lang="zh-CN" altLang="en-US"/>
          </a:p>
        </p:txBody>
      </p:sp>
      <p:sp>
        <p:nvSpPr>
          <p:cNvPr id="4" name="标题 3">
            <a:extLst>
              <a:ext uri="{FF2B5EF4-FFF2-40B4-BE49-F238E27FC236}">
                <a16:creationId xmlns:a16="http://schemas.microsoft.com/office/drawing/2014/main" id="{B1523950-B281-4506-8302-E74F8E2317BB}"/>
              </a:ext>
            </a:extLst>
          </p:cNvPr>
          <p:cNvSpPr>
            <a:spLocks noGrp="1"/>
          </p:cNvSpPr>
          <p:nvPr>
            <p:ph type="title"/>
          </p:nvPr>
        </p:nvSpPr>
        <p:spPr/>
        <p:txBody>
          <a:bodyPr/>
          <a:lstStyle/>
          <a:p>
            <a:r>
              <a:rPr lang="en-US" altLang="zh-CN" dirty="0" err="1"/>
              <a:t>SkuChain</a:t>
            </a:r>
            <a:endParaRPr lang="zh-CN" altLang="en-US" dirty="0"/>
          </a:p>
        </p:txBody>
      </p:sp>
      <p:graphicFrame>
        <p:nvGraphicFramePr>
          <p:cNvPr id="6" name="内容占位符 5">
            <a:extLst>
              <a:ext uri="{FF2B5EF4-FFF2-40B4-BE49-F238E27FC236}">
                <a16:creationId xmlns:a16="http://schemas.microsoft.com/office/drawing/2014/main" id="{36E3DACC-C6D3-4DF9-A880-31C7ADB25A92}"/>
              </a:ext>
            </a:extLst>
          </p:cNvPr>
          <p:cNvGraphicFramePr>
            <a:graphicFrameLocks noGrp="1"/>
          </p:cNvGraphicFramePr>
          <p:nvPr>
            <p:ph sz="quarter" idx="13"/>
          </p:nvPr>
        </p:nvGraphicFramePr>
        <p:xfrm>
          <a:off x="1477107" y="1735211"/>
          <a:ext cx="8806376" cy="1483360"/>
        </p:xfrm>
        <a:graphic>
          <a:graphicData uri="http://schemas.openxmlformats.org/drawingml/2006/table">
            <a:tbl>
              <a:tblPr firstRow="1" bandRow="1">
                <a:tableStyleId>{5C22544A-7EE6-4342-B048-85BDC9FD1C3A}</a:tableStyleId>
              </a:tblPr>
              <a:tblGrid>
                <a:gridCol w="4403188">
                  <a:extLst>
                    <a:ext uri="{9D8B030D-6E8A-4147-A177-3AD203B41FA5}">
                      <a16:colId xmlns:a16="http://schemas.microsoft.com/office/drawing/2014/main" val="2999807368"/>
                    </a:ext>
                  </a:extLst>
                </a:gridCol>
                <a:gridCol w="4403188">
                  <a:extLst>
                    <a:ext uri="{9D8B030D-6E8A-4147-A177-3AD203B41FA5}">
                      <a16:colId xmlns:a16="http://schemas.microsoft.com/office/drawing/2014/main" val="491982559"/>
                    </a:ext>
                  </a:extLst>
                </a:gridCol>
              </a:tblGrid>
              <a:tr h="370840">
                <a:tc>
                  <a:txBody>
                    <a:bodyPr/>
                    <a:lstStyle/>
                    <a:p>
                      <a:r>
                        <a:rPr lang="zh-CN" altLang="en-US" dirty="0"/>
                        <a:t>指标</a:t>
                      </a:r>
                    </a:p>
                  </a:txBody>
                  <a:tcPr/>
                </a:tc>
                <a:tc>
                  <a:txBody>
                    <a:bodyPr/>
                    <a:lstStyle/>
                    <a:p>
                      <a:r>
                        <a:rPr lang="zh-CN" altLang="en-US" dirty="0"/>
                        <a:t>具体</a:t>
                      </a:r>
                    </a:p>
                  </a:txBody>
                  <a:tcPr/>
                </a:tc>
                <a:extLst>
                  <a:ext uri="{0D108BD9-81ED-4DB2-BD59-A6C34878D82A}">
                    <a16:rowId xmlns:a16="http://schemas.microsoft.com/office/drawing/2014/main" val="603574484"/>
                  </a:ext>
                </a:extLst>
              </a:tr>
              <a:tr h="370840">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zh-CN" altLang="zh-CN" b="0" i="0" u="none" strike="noStrike" cap="none" normalizeH="0" baseline="0" dirty="0">
                          <a:ln>
                            <a:noFill/>
                          </a:ln>
                          <a:solidFill>
                            <a:srgbClr val="333333"/>
                          </a:solidFill>
                          <a:effectLst/>
                          <a:latin typeface="+mn-ea"/>
                        </a:rPr>
                        <a:t>商业属性</a:t>
                      </a:r>
                    </a:p>
                  </a:txBody>
                  <a:tcPr/>
                </a:tc>
                <a:tc>
                  <a:txBody>
                    <a:bodyPr/>
                    <a:lstStyle/>
                    <a:p>
                      <a:endParaRPr lang="zh-CN" altLang="en-US"/>
                    </a:p>
                  </a:txBody>
                  <a:tcPr/>
                </a:tc>
                <a:extLst>
                  <a:ext uri="{0D108BD9-81ED-4DB2-BD59-A6C34878D82A}">
                    <a16:rowId xmlns:a16="http://schemas.microsoft.com/office/drawing/2014/main" val="1293783629"/>
                  </a:ext>
                </a:extLst>
              </a:tr>
              <a:tr h="370840">
                <a:tc>
                  <a:txBody>
                    <a:bodyPr/>
                    <a:lstStyle/>
                    <a:p>
                      <a:pPr marL="0" marR="0" lvl="0" indent="0" algn="l" defTabSz="914354" rtl="0" eaLnBrk="1" fontAlgn="auto" latinLnBrk="0" hangingPunct="1">
                        <a:lnSpc>
                          <a:spcPct val="100000"/>
                        </a:lnSpc>
                        <a:spcBef>
                          <a:spcPts val="0"/>
                        </a:spcBef>
                        <a:spcAft>
                          <a:spcPts val="0"/>
                        </a:spcAft>
                        <a:buClrTx/>
                        <a:buSzTx/>
                        <a:buFontTx/>
                        <a:buNone/>
                        <a:tabLst/>
                        <a:defRPr/>
                      </a:pPr>
                      <a:r>
                        <a:rPr kumimoji="0" lang="zh-CN" altLang="zh-CN" b="0" i="0" u="none" strike="noStrike" cap="none" normalizeH="0" baseline="0" dirty="0">
                          <a:ln>
                            <a:noFill/>
                          </a:ln>
                          <a:solidFill>
                            <a:srgbClr val="333333"/>
                          </a:solidFill>
                          <a:effectLst/>
                          <a:latin typeface="+mn-ea"/>
                        </a:rPr>
                        <a:t>业务属性</a:t>
                      </a:r>
                    </a:p>
                  </a:txBody>
                  <a:tcPr/>
                </a:tc>
                <a:tc>
                  <a:txBody>
                    <a:bodyPr/>
                    <a:lstStyle/>
                    <a:p>
                      <a:endParaRPr lang="zh-CN" altLang="en-US"/>
                    </a:p>
                  </a:txBody>
                  <a:tcPr/>
                </a:tc>
                <a:extLst>
                  <a:ext uri="{0D108BD9-81ED-4DB2-BD59-A6C34878D82A}">
                    <a16:rowId xmlns:a16="http://schemas.microsoft.com/office/drawing/2014/main" val="1785380881"/>
                  </a:ext>
                </a:extLst>
              </a:tr>
              <a:tr h="370840">
                <a:tc>
                  <a:txBody>
                    <a:bodyPr/>
                    <a:lstStyle/>
                    <a:p>
                      <a:r>
                        <a:rPr lang="zh-CN" altLang="en-US" dirty="0"/>
                        <a:t>战略控制点</a:t>
                      </a:r>
                    </a:p>
                  </a:txBody>
                  <a:tcPr/>
                </a:tc>
                <a:tc>
                  <a:txBody>
                    <a:bodyPr/>
                    <a:lstStyle/>
                    <a:p>
                      <a:endParaRPr lang="zh-CN" altLang="en-US" dirty="0"/>
                    </a:p>
                  </a:txBody>
                  <a:tcPr/>
                </a:tc>
                <a:extLst>
                  <a:ext uri="{0D108BD9-81ED-4DB2-BD59-A6C34878D82A}">
                    <a16:rowId xmlns:a16="http://schemas.microsoft.com/office/drawing/2014/main" val="2973210908"/>
                  </a:ext>
                </a:extLst>
              </a:tr>
            </a:tbl>
          </a:graphicData>
        </a:graphic>
      </p:graphicFrame>
    </p:spTree>
    <p:extLst>
      <p:ext uri="{BB962C8B-B14F-4D97-AF65-F5344CB8AC3E}">
        <p14:creationId xmlns:p14="http://schemas.microsoft.com/office/powerpoint/2010/main" val="140951333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C1864163-56D1-4D72-AE71-CF7AE1893912}"/>
              </a:ext>
            </a:extLst>
          </p:cNvPr>
          <p:cNvSpPr>
            <a:spLocks noGrp="1"/>
          </p:cNvSpPr>
          <p:nvPr>
            <p:ph type="title"/>
          </p:nvPr>
        </p:nvSpPr>
        <p:spPr/>
        <p:txBody>
          <a:bodyPr/>
          <a:lstStyle/>
          <a:p>
            <a:r>
              <a:rPr lang="zh-CN" altLang="en-US" dirty="0">
                <a:solidFill>
                  <a:schemeClr val="bg1"/>
                </a:solidFill>
              </a:rPr>
              <a:t>结论</a:t>
            </a:r>
          </a:p>
        </p:txBody>
      </p:sp>
      <p:sp>
        <p:nvSpPr>
          <p:cNvPr id="7" name="文本占位符 6">
            <a:extLst>
              <a:ext uri="{FF2B5EF4-FFF2-40B4-BE49-F238E27FC236}">
                <a16:creationId xmlns:a16="http://schemas.microsoft.com/office/drawing/2014/main" id="{11443238-699C-4DB6-92FB-A3227D93A4D8}"/>
              </a:ext>
            </a:extLst>
          </p:cNvPr>
          <p:cNvSpPr>
            <a:spLocks noGrp="1"/>
          </p:cNvSpPr>
          <p:nvPr>
            <p:ph type="body" idx="1"/>
          </p:nvPr>
        </p:nvSpPr>
        <p:spPr/>
        <p:txBody>
          <a:bodyPr/>
          <a:lstStyle/>
          <a:p>
            <a:endParaRPr lang="zh-CN" altLang="en-US"/>
          </a:p>
        </p:txBody>
      </p:sp>
      <p:sp>
        <p:nvSpPr>
          <p:cNvPr id="2" name="页脚占位符 1">
            <a:extLst>
              <a:ext uri="{FF2B5EF4-FFF2-40B4-BE49-F238E27FC236}">
                <a16:creationId xmlns:a16="http://schemas.microsoft.com/office/drawing/2014/main" id="{92097976-5E15-4A0B-86D2-90A1390066BF}"/>
              </a:ext>
            </a:extLst>
          </p:cNvPr>
          <p:cNvSpPr>
            <a:spLocks noGrp="1"/>
          </p:cNvSpPr>
          <p:nvPr>
            <p:ph type="ftr" sz="quarter" idx="4294967295"/>
          </p:nvPr>
        </p:nvSpPr>
        <p:spPr>
          <a:xfrm>
            <a:off x="0" y="6240463"/>
            <a:ext cx="4140200" cy="206375"/>
          </a:xfrm>
        </p:spPr>
        <p:txBody>
          <a:bodyPr/>
          <a:lstStyle/>
          <a:p>
            <a:r>
              <a:rPr lang="en-US" altLang="zh-CN"/>
              <a:t>www.islide.cc</a:t>
            </a:r>
            <a:endParaRPr lang="zh-CN" altLang="en-US" dirty="0"/>
          </a:p>
        </p:txBody>
      </p:sp>
      <p:sp>
        <p:nvSpPr>
          <p:cNvPr id="3" name="灯片编号占位符 2">
            <a:extLst>
              <a:ext uri="{FF2B5EF4-FFF2-40B4-BE49-F238E27FC236}">
                <a16:creationId xmlns:a16="http://schemas.microsoft.com/office/drawing/2014/main" id="{86F3681A-CEF7-432D-9BA7-3B182E3160C6}"/>
              </a:ext>
            </a:extLst>
          </p:cNvPr>
          <p:cNvSpPr>
            <a:spLocks noGrp="1"/>
          </p:cNvSpPr>
          <p:nvPr>
            <p:ph type="sldNum" sz="quarter" idx="4294967295"/>
          </p:nvPr>
        </p:nvSpPr>
        <p:spPr>
          <a:xfrm>
            <a:off x="9282113" y="6240463"/>
            <a:ext cx="2909887" cy="206375"/>
          </a:xfrm>
        </p:spPr>
        <p:txBody>
          <a:bodyPr/>
          <a:lstStyle/>
          <a:p>
            <a:fld id="{5DD3DB80-B894-403A-B48E-6FDC1A72010E}" type="slidenum">
              <a:rPr lang="zh-CN" altLang="en-US" smtClean="0"/>
              <a:pPr/>
              <a:t>34</a:t>
            </a:fld>
            <a:endParaRPr lang="zh-CN" altLang="en-US"/>
          </a:p>
        </p:txBody>
      </p:sp>
    </p:spTree>
    <p:extLst>
      <p:ext uri="{BB962C8B-B14F-4D97-AF65-F5344CB8AC3E}">
        <p14:creationId xmlns:p14="http://schemas.microsoft.com/office/powerpoint/2010/main" val="420367620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4A67DA-82CD-4FD9-9A56-52D73B62D320}"/>
              </a:ext>
            </a:extLst>
          </p:cNvPr>
          <p:cNvSpPr>
            <a:spLocks noGrp="1"/>
          </p:cNvSpPr>
          <p:nvPr>
            <p:ph type="title"/>
          </p:nvPr>
        </p:nvSpPr>
        <p:spPr/>
        <p:txBody>
          <a:bodyPr/>
          <a:lstStyle/>
          <a:p>
            <a:r>
              <a:rPr lang="zh-CN" altLang="en-US" dirty="0">
                <a:latin typeface="+mn-lt"/>
                <a:ea typeface="+mn-ea"/>
                <a:cs typeface="+mn-ea"/>
                <a:sym typeface="+mn-lt"/>
              </a:rPr>
              <a:t>中国区块链产业之路前途茫茫</a:t>
            </a:r>
          </a:p>
        </p:txBody>
      </p:sp>
      <p:sp>
        <p:nvSpPr>
          <p:cNvPr id="4" name="灯片编号占位符 3">
            <a:extLst>
              <a:ext uri="{FF2B5EF4-FFF2-40B4-BE49-F238E27FC236}">
                <a16:creationId xmlns:a16="http://schemas.microsoft.com/office/drawing/2014/main" id="{A6207B8B-61A3-4989-8123-EA40F6B5F5E8}"/>
              </a:ext>
            </a:extLst>
          </p:cNvPr>
          <p:cNvSpPr>
            <a:spLocks noGrp="1"/>
          </p:cNvSpPr>
          <p:nvPr>
            <p:ph type="sldNum" sz="quarter" idx="12"/>
          </p:nvPr>
        </p:nvSpPr>
        <p:spPr/>
        <p:txBody>
          <a:bodyPr/>
          <a:lstStyle/>
          <a:p>
            <a:fld id="{5DD3DB80-B894-403A-B48E-6FDC1A72010E}" type="slidenum">
              <a:rPr lang="zh-CN" altLang="en-US" smtClean="0">
                <a:cs typeface="+mn-ea"/>
                <a:sym typeface="+mn-lt"/>
              </a:rPr>
              <a:pPr/>
              <a:t>35</a:t>
            </a:fld>
            <a:endParaRPr lang="zh-CN" altLang="en-US">
              <a:cs typeface="+mn-ea"/>
              <a:sym typeface="+mn-lt"/>
            </a:endParaRPr>
          </a:p>
        </p:txBody>
      </p:sp>
      <p:sp>
        <p:nvSpPr>
          <p:cNvPr id="3" name="矩形 2">
            <a:extLst>
              <a:ext uri="{FF2B5EF4-FFF2-40B4-BE49-F238E27FC236}">
                <a16:creationId xmlns:a16="http://schemas.microsoft.com/office/drawing/2014/main" id="{7F10D6BC-5D4B-5D4C-90DF-D094DC420D8E}"/>
              </a:ext>
            </a:extLst>
          </p:cNvPr>
          <p:cNvSpPr/>
          <p:nvPr/>
        </p:nvSpPr>
        <p:spPr>
          <a:xfrm>
            <a:off x="669923" y="1395376"/>
            <a:ext cx="10129455" cy="1015663"/>
          </a:xfrm>
          <a:prstGeom prst="rect">
            <a:avLst/>
          </a:prstGeom>
        </p:spPr>
        <p:txBody>
          <a:bodyPr wrap="square">
            <a:spAutoFit/>
          </a:bodyPr>
          <a:lstStyle/>
          <a:p>
            <a:r>
              <a:rPr lang="zh-CN" altLang="en-US" sz="2000" dirty="0">
                <a:solidFill>
                  <a:srgbClr val="24292E"/>
                </a:solidFill>
                <a:cs typeface="+mn-ea"/>
                <a:sym typeface="+mn-lt"/>
              </a:rPr>
              <a:t>国内：区块链在供应链行业没有有价值的区块链公司和项目</a:t>
            </a:r>
          </a:p>
          <a:p>
            <a:r>
              <a:rPr lang="zh-CN" altLang="en-US" sz="2000" dirty="0">
                <a:solidFill>
                  <a:srgbClr val="24292E"/>
                </a:solidFill>
                <a:cs typeface="+mn-ea"/>
                <a:sym typeface="+mn-lt"/>
              </a:rPr>
              <a:t>国际：</a:t>
            </a:r>
            <a:r>
              <a:rPr lang="en-US" altLang="zh-CN" sz="2000" dirty="0" err="1">
                <a:solidFill>
                  <a:srgbClr val="24292E"/>
                </a:solidFill>
                <a:cs typeface="+mn-ea"/>
                <a:sym typeface="+mn-lt"/>
              </a:rPr>
              <a:t>Skuchain</a:t>
            </a:r>
            <a:r>
              <a:rPr lang="zh-CN" altLang="en-US" sz="2000" dirty="0">
                <a:solidFill>
                  <a:srgbClr val="24292E"/>
                </a:solidFill>
                <a:cs typeface="+mn-ea"/>
                <a:sym typeface="+mn-lt"/>
              </a:rPr>
              <a:t>（</a:t>
            </a:r>
            <a:r>
              <a:rPr lang="zh-CN" altLang="en-US" sz="2000" i="1" dirty="0">
                <a:solidFill>
                  <a:srgbClr val="24292E"/>
                </a:solidFill>
                <a:cs typeface="+mn-ea"/>
                <a:sym typeface="+mn-lt"/>
              </a:rPr>
              <a:t>需要对在上述几个维度进行证明</a:t>
            </a:r>
            <a:r>
              <a:rPr lang="zh-CN" altLang="en-US" sz="2000" dirty="0">
                <a:solidFill>
                  <a:srgbClr val="24292E"/>
                </a:solidFill>
                <a:cs typeface="+mn-ea"/>
                <a:sym typeface="+mn-lt"/>
              </a:rPr>
              <a:t>）</a:t>
            </a:r>
            <a:endParaRPr lang="en-US" altLang="zh-CN" sz="2000" dirty="0">
              <a:solidFill>
                <a:srgbClr val="24292E"/>
              </a:solidFill>
              <a:cs typeface="+mn-ea"/>
              <a:sym typeface="+mn-lt"/>
            </a:endParaRPr>
          </a:p>
          <a:p>
            <a:endParaRPr lang="en-US" altLang="zh-CN" sz="2000" b="0" i="0" dirty="0">
              <a:solidFill>
                <a:srgbClr val="24292E"/>
              </a:solidFill>
              <a:effectLst/>
              <a:cs typeface="+mn-ea"/>
              <a:sym typeface="+mn-lt"/>
            </a:endParaRPr>
          </a:p>
        </p:txBody>
      </p:sp>
      <p:sp>
        <p:nvSpPr>
          <p:cNvPr id="6" name="矩形 5">
            <a:extLst>
              <a:ext uri="{FF2B5EF4-FFF2-40B4-BE49-F238E27FC236}">
                <a16:creationId xmlns:a16="http://schemas.microsoft.com/office/drawing/2014/main" id="{7F10D6BC-5D4B-5D4C-90DF-D094DC420D8E}"/>
              </a:ext>
            </a:extLst>
          </p:cNvPr>
          <p:cNvSpPr/>
          <p:nvPr/>
        </p:nvSpPr>
        <p:spPr>
          <a:xfrm>
            <a:off x="669923" y="2977828"/>
            <a:ext cx="10429000" cy="584775"/>
          </a:xfrm>
          <a:prstGeom prst="rect">
            <a:avLst/>
          </a:prstGeom>
        </p:spPr>
        <p:txBody>
          <a:bodyPr wrap="square">
            <a:spAutoFit/>
          </a:bodyPr>
          <a:lstStyle/>
          <a:p>
            <a:r>
              <a:rPr lang="zh-CN" altLang="en-US" sz="3200" b="0" i="0" dirty="0">
                <a:solidFill>
                  <a:srgbClr val="24292E"/>
                </a:solidFill>
                <a:effectLst/>
                <a:cs typeface="+mn-ea"/>
                <a:sym typeface="+mn-lt"/>
              </a:rPr>
              <a:t>企业：追逐利润，借</a:t>
            </a:r>
            <a:r>
              <a:rPr lang="zh-CN" altLang="en-US" sz="3200" dirty="0">
                <a:solidFill>
                  <a:srgbClr val="24292E"/>
                </a:solidFill>
                <a:cs typeface="+mn-ea"/>
                <a:sym typeface="+mn-lt"/>
              </a:rPr>
              <a:t>风口</a:t>
            </a:r>
            <a:r>
              <a:rPr lang="zh-CN" altLang="en-US" sz="3200" b="0" i="0" dirty="0">
                <a:solidFill>
                  <a:srgbClr val="24292E"/>
                </a:solidFill>
                <a:effectLst/>
                <a:cs typeface="+mn-ea"/>
                <a:sym typeface="+mn-lt"/>
              </a:rPr>
              <a:t>包装圈钱</a:t>
            </a:r>
            <a:endParaRPr lang="en-US" altLang="zh-CN" sz="3200" b="0" i="0" dirty="0">
              <a:solidFill>
                <a:srgbClr val="24292E"/>
              </a:solidFill>
              <a:effectLst/>
              <a:cs typeface="+mn-ea"/>
              <a:sym typeface="+mn-lt"/>
            </a:endParaRPr>
          </a:p>
        </p:txBody>
      </p:sp>
    </p:spTree>
    <p:extLst>
      <p:ext uri="{BB962C8B-B14F-4D97-AF65-F5344CB8AC3E}">
        <p14:creationId xmlns:p14="http://schemas.microsoft.com/office/powerpoint/2010/main" val="287913850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形 3" descr="女性形象">
            <a:extLst>
              <a:ext uri="{FF2B5EF4-FFF2-40B4-BE49-F238E27FC236}">
                <a16:creationId xmlns:a16="http://schemas.microsoft.com/office/drawing/2014/main" id="{4592F192-E4E5-3F48-9584-78C0EE13EBC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77794" y="995193"/>
            <a:ext cx="2226040" cy="2226040"/>
          </a:xfrm>
          <a:prstGeom prst="rect">
            <a:avLst/>
          </a:prstGeom>
        </p:spPr>
      </p:pic>
      <p:sp>
        <p:nvSpPr>
          <p:cNvPr id="8" name="线形标注 2 7">
            <a:extLst>
              <a:ext uri="{FF2B5EF4-FFF2-40B4-BE49-F238E27FC236}">
                <a16:creationId xmlns:a16="http://schemas.microsoft.com/office/drawing/2014/main" id="{53357760-6DA5-774B-97C3-2984C57B4019}"/>
              </a:ext>
            </a:extLst>
          </p:cNvPr>
          <p:cNvSpPr/>
          <p:nvPr/>
        </p:nvSpPr>
        <p:spPr>
          <a:xfrm>
            <a:off x="2502845" y="1170344"/>
            <a:ext cx="4680000" cy="180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1"/>
            <a:endParaRPr lang="zh-CN" altLang="en-US" sz="2400" dirty="0">
              <a:cs typeface="+mn-ea"/>
            </a:endParaRPr>
          </a:p>
        </p:txBody>
      </p:sp>
      <p:sp>
        <p:nvSpPr>
          <p:cNvPr id="11" name="线形标注 1 10">
            <a:extLst>
              <a:ext uri="{FF2B5EF4-FFF2-40B4-BE49-F238E27FC236}">
                <a16:creationId xmlns:a16="http://schemas.microsoft.com/office/drawing/2014/main" id="{6915A567-05C6-2F47-8CA8-A37AC137D2DE}"/>
              </a:ext>
            </a:extLst>
          </p:cNvPr>
          <p:cNvSpPr/>
          <p:nvPr/>
        </p:nvSpPr>
        <p:spPr>
          <a:xfrm>
            <a:off x="4336077" y="3929527"/>
            <a:ext cx="4680000" cy="1800000"/>
          </a:xfrm>
          <a:prstGeom prst="rect">
            <a:avLst/>
          </a:prstGeom>
          <a:solidFill>
            <a:schemeClr val="accent4">
              <a:lumMod val="60000"/>
              <a:lumOff val="40000"/>
            </a:schemeClr>
          </a:solidFill>
          <a:ln>
            <a:solidFill>
              <a:srgbClr val="1B9E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1"/>
            <a:endParaRPr lang="zh-CN" altLang="en-US" sz="2400" dirty="0">
              <a:cs typeface="+mn-ea"/>
              <a:sym typeface="+mn-lt"/>
            </a:endParaRPr>
          </a:p>
        </p:txBody>
      </p:sp>
      <p:pic>
        <p:nvPicPr>
          <p:cNvPr id="12" name="图形 11" descr="女学生">
            <a:extLst>
              <a:ext uri="{FF2B5EF4-FFF2-40B4-BE49-F238E27FC236}">
                <a16:creationId xmlns:a16="http://schemas.microsoft.com/office/drawing/2014/main" id="{433C5768-4204-4207-9543-E858CCA4881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198287" y="3589567"/>
            <a:ext cx="2381303" cy="2381303"/>
          </a:xfrm>
          <a:prstGeom prst="rect">
            <a:avLst/>
          </a:prstGeom>
        </p:spPr>
      </p:pic>
    </p:spTree>
    <p:extLst>
      <p:ext uri="{BB962C8B-B14F-4D97-AF65-F5344CB8AC3E}">
        <p14:creationId xmlns:p14="http://schemas.microsoft.com/office/powerpoint/2010/main" val="248640011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bg>
      <p:bgPr>
        <a:solidFill>
          <a:srgbClr val="182452"/>
        </a:solidFill>
        <a:effectLst/>
      </p:bgPr>
    </p:bg>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FA3C051F-18D8-9942-9176-FC219433390F}"/>
              </a:ext>
            </a:extLst>
          </p:cNvPr>
          <p:cNvSpPr/>
          <p:nvPr/>
        </p:nvSpPr>
        <p:spPr>
          <a:xfrm>
            <a:off x="0" y="2618245"/>
            <a:ext cx="12192000" cy="16215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8" name="文本框 76">
            <a:extLst/>
          </p:cNvPr>
          <p:cNvSpPr txBox="1"/>
          <p:nvPr/>
        </p:nvSpPr>
        <p:spPr>
          <a:xfrm>
            <a:off x="2309895" y="2685122"/>
            <a:ext cx="7572210" cy="1525136"/>
          </a:xfrm>
          <a:prstGeom prst="rect">
            <a:avLst/>
          </a:prstGeom>
          <a:noFill/>
        </p:spPr>
        <p:txBody>
          <a:bodyPr wrap="none" numCol="1" rtlCol="0">
            <a:prstTxWarp prst="textPlain">
              <a:avLst/>
            </a:prstTxWarp>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6600" b="1" dirty="0">
                <a:solidFill>
                  <a:srgbClr val="182452"/>
                </a:solidFill>
                <a:cs typeface="+mn-ea"/>
                <a:sym typeface="+mn-lt"/>
              </a:rPr>
              <a:t>THANKS</a:t>
            </a:r>
            <a:endParaRPr lang="zh-CN" altLang="en-US" sz="16600" b="1" dirty="0">
              <a:solidFill>
                <a:srgbClr val="182452"/>
              </a:solidFill>
              <a:cs typeface="+mn-ea"/>
              <a:sym typeface="+mn-lt"/>
            </a:endParaRPr>
          </a:p>
        </p:txBody>
      </p:sp>
    </p:spTree>
    <p:extLst>
      <p:ext uri="{BB962C8B-B14F-4D97-AF65-F5344CB8AC3E}">
        <p14:creationId xmlns:p14="http://schemas.microsoft.com/office/powerpoint/2010/main" val="12590430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4A67DA-82CD-4FD9-9A56-52D73B62D320}"/>
              </a:ext>
            </a:extLst>
          </p:cNvPr>
          <p:cNvSpPr>
            <a:spLocks noGrp="1"/>
          </p:cNvSpPr>
          <p:nvPr>
            <p:ph type="title"/>
          </p:nvPr>
        </p:nvSpPr>
        <p:spPr>
          <a:xfrm>
            <a:off x="669924" y="1"/>
            <a:ext cx="10850563" cy="1028699"/>
          </a:xfrm>
        </p:spPr>
        <p:txBody>
          <a:bodyPr/>
          <a:lstStyle/>
          <a:p>
            <a:r>
              <a:rPr lang="zh-CN" altLang="en-US" dirty="0">
                <a:latin typeface="+mn-lt"/>
                <a:ea typeface="+mn-ea"/>
                <a:cs typeface="+mn-ea"/>
                <a:sym typeface="+mn-lt"/>
              </a:rPr>
              <a:t>区块链发展回顾</a:t>
            </a:r>
            <a:r>
              <a:rPr lang="zh-CN" altLang="en-US" dirty="0">
                <a:cs typeface="+mn-ea"/>
                <a:sym typeface="+mn-lt"/>
              </a:rPr>
              <a:t>√</a:t>
            </a:r>
            <a:endParaRPr lang="zh-CN" altLang="en-US" dirty="0">
              <a:latin typeface="+mn-lt"/>
              <a:ea typeface="+mn-ea"/>
              <a:cs typeface="+mn-ea"/>
              <a:sym typeface="+mn-lt"/>
            </a:endParaRPr>
          </a:p>
        </p:txBody>
      </p:sp>
      <p:sp>
        <p:nvSpPr>
          <p:cNvPr id="4" name="灯片编号占位符 3">
            <a:extLst>
              <a:ext uri="{FF2B5EF4-FFF2-40B4-BE49-F238E27FC236}">
                <a16:creationId xmlns:a16="http://schemas.microsoft.com/office/drawing/2014/main" id="{A6207B8B-61A3-4989-8123-EA40F6B5F5E8}"/>
              </a:ext>
            </a:extLst>
          </p:cNvPr>
          <p:cNvSpPr>
            <a:spLocks noGrp="1"/>
          </p:cNvSpPr>
          <p:nvPr>
            <p:ph type="sldNum" sz="quarter" idx="12"/>
          </p:nvPr>
        </p:nvSpPr>
        <p:spPr/>
        <p:txBody>
          <a:bodyPr/>
          <a:lstStyle/>
          <a:p>
            <a:fld id="{5DD3DB80-B894-403A-B48E-6FDC1A72010E}" type="slidenum">
              <a:rPr lang="zh-CN" altLang="en-US" smtClean="0">
                <a:cs typeface="+mn-ea"/>
                <a:sym typeface="+mn-lt"/>
              </a:rPr>
              <a:pPr/>
              <a:t>4</a:t>
            </a:fld>
            <a:endParaRPr lang="zh-CN" altLang="en-US">
              <a:cs typeface="+mn-ea"/>
              <a:sym typeface="+mn-lt"/>
            </a:endParaRPr>
          </a:p>
        </p:txBody>
      </p:sp>
      <p:grpSp>
        <p:nvGrpSpPr>
          <p:cNvPr id="64" name="组合 63">
            <a:extLst>
              <a:ext uri="{FF2B5EF4-FFF2-40B4-BE49-F238E27FC236}">
                <a16:creationId xmlns:a16="http://schemas.microsoft.com/office/drawing/2014/main" id="{AE757922-6F57-46DE-BF53-F3F072F4543B}"/>
              </a:ext>
            </a:extLst>
          </p:cNvPr>
          <p:cNvGrpSpPr/>
          <p:nvPr/>
        </p:nvGrpSpPr>
        <p:grpSpPr>
          <a:xfrm>
            <a:off x="6288168" y="1771296"/>
            <a:ext cx="5332113" cy="3716085"/>
            <a:chOff x="5480563" y="3043858"/>
            <a:chExt cx="5477489" cy="3817401"/>
          </a:xfrm>
        </p:grpSpPr>
        <p:pic>
          <p:nvPicPr>
            <p:cNvPr id="65" name="图片 64">
              <a:extLst>
                <a:ext uri="{FF2B5EF4-FFF2-40B4-BE49-F238E27FC236}">
                  <a16:creationId xmlns:a16="http://schemas.microsoft.com/office/drawing/2014/main" id="{D578F8A0-E2D7-46B1-AF99-D4CAA304008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80563" y="3043858"/>
              <a:ext cx="5477489" cy="3817401"/>
            </a:xfrm>
            <a:prstGeom prst="rect">
              <a:avLst/>
            </a:prstGeom>
          </p:spPr>
        </p:pic>
        <p:sp>
          <p:nvSpPr>
            <p:cNvPr id="66" name="矩形 65">
              <a:extLst>
                <a:ext uri="{FF2B5EF4-FFF2-40B4-BE49-F238E27FC236}">
                  <a16:creationId xmlns:a16="http://schemas.microsoft.com/office/drawing/2014/main" id="{432615A6-6801-41D3-A3E0-79CD4914B952}"/>
                </a:ext>
              </a:extLst>
            </p:cNvPr>
            <p:cNvSpPr/>
            <p:nvPr/>
          </p:nvSpPr>
          <p:spPr>
            <a:xfrm>
              <a:off x="5480563" y="3557247"/>
              <a:ext cx="4641621" cy="29496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9" name="矩形 8">
            <a:extLst>
              <a:ext uri="{FF2B5EF4-FFF2-40B4-BE49-F238E27FC236}">
                <a16:creationId xmlns:a16="http://schemas.microsoft.com/office/drawing/2014/main" id="{4210BBF2-05B5-4F9E-9FC3-68910B2E3B95}"/>
              </a:ext>
            </a:extLst>
          </p:cNvPr>
          <p:cNvSpPr/>
          <p:nvPr/>
        </p:nvSpPr>
        <p:spPr>
          <a:xfrm>
            <a:off x="2470589" y="1738416"/>
            <a:ext cx="2855390" cy="923330"/>
          </a:xfrm>
          <a:prstGeom prst="rect">
            <a:avLst/>
          </a:prstGeom>
        </p:spPr>
        <p:txBody>
          <a:bodyPr wrap="square">
            <a:spAutoFit/>
          </a:bodyPr>
          <a:lstStyle/>
          <a:p>
            <a:r>
              <a:rPr lang="zh-CN" altLang="en-US" b="1" dirty="0">
                <a:cs typeface="+mn-ea"/>
                <a:sym typeface="+mn-lt"/>
              </a:rPr>
              <a:t>区块链 </a:t>
            </a:r>
            <a:r>
              <a:rPr lang="en-US" altLang="zh-CN" b="1" dirty="0">
                <a:cs typeface="+mn-ea"/>
                <a:sym typeface="+mn-lt"/>
              </a:rPr>
              <a:t>1.0 </a:t>
            </a:r>
            <a:r>
              <a:rPr lang="zh-CN" altLang="en-US" b="1" dirty="0">
                <a:cs typeface="+mn-ea"/>
                <a:sym typeface="+mn-lt"/>
              </a:rPr>
              <a:t>（</a:t>
            </a:r>
            <a:r>
              <a:rPr lang="en-US" altLang="zh-CN" b="1" dirty="0">
                <a:cs typeface="+mn-ea"/>
                <a:sym typeface="+mn-lt"/>
              </a:rPr>
              <a:t>2008</a:t>
            </a:r>
            <a:r>
              <a:rPr lang="zh-CN" altLang="en-US" b="1" dirty="0">
                <a:cs typeface="+mn-ea"/>
                <a:sym typeface="+mn-lt"/>
              </a:rPr>
              <a:t>）</a:t>
            </a:r>
            <a:endParaRPr lang="en-US" altLang="zh-CN" b="1" dirty="0">
              <a:cs typeface="+mn-ea"/>
              <a:sym typeface="+mn-lt"/>
            </a:endParaRPr>
          </a:p>
          <a:p>
            <a:r>
              <a:rPr lang="zh-CN" altLang="en-US" b="1" dirty="0">
                <a:cs typeface="+mn-ea"/>
                <a:sym typeface="+mn-lt"/>
              </a:rPr>
              <a:t>中心化信任</a:t>
            </a:r>
            <a:r>
              <a:rPr lang="en-US" altLang="zh-CN" b="1" dirty="0">
                <a:cs typeface="+mn-ea"/>
                <a:sym typeface="+mn-lt"/>
              </a:rPr>
              <a:t>-&gt;</a:t>
            </a:r>
            <a:r>
              <a:rPr lang="zh-CN" altLang="en-US" b="1" dirty="0">
                <a:cs typeface="+mn-ea"/>
                <a:sym typeface="+mn-lt"/>
              </a:rPr>
              <a:t>机器信任</a:t>
            </a:r>
            <a:endParaRPr lang="en-US" altLang="zh-CN" dirty="0">
              <a:cs typeface="+mn-ea"/>
              <a:sym typeface="+mn-lt"/>
            </a:endParaRPr>
          </a:p>
          <a:p>
            <a:r>
              <a:rPr lang="zh-CN" altLang="en-US" b="1" dirty="0">
                <a:cs typeface="+mn-ea"/>
                <a:sym typeface="+mn-lt"/>
              </a:rPr>
              <a:t>代表：数字货币</a:t>
            </a:r>
            <a:endParaRPr lang="zh-CN" altLang="en-US" dirty="0">
              <a:cs typeface="+mn-ea"/>
              <a:sym typeface="+mn-lt"/>
            </a:endParaRPr>
          </a:p>
        </p:txBody>
      </p:sp>
      <p:grpSp>
        <p:nvGrpSpPr>
          <p:cNvPr id="10" name="组合 9">
            <a:extLst>
              <a:ext uri="{FF2B5EF4-FFF2-40B4-BE49-F238E27FC236}">
                <a16:creationId xmlns:a16="http://schemas.microsoft.com/office/drawing/2014/main" id="{8403C503-94C4-4FE0-9104-4C3209136A8B}"/>
              </a:ext>
            </a:extLst>
          </p:cNvPr>
          <p:cNvGrpSpPr/>
          <p:nvPr/>
        </p:nvGrpSpPr>
        <p:grpSpPr>
          <a:xfrm>
            <a:off x="820859" y="1659823"/>
            <a:ext cx="1080516" cy="1080516"/>
            <a:chOff x="6308597" y="4424934"/>
            <a:chExt cx="1080516" cy="1080516"/>
          </a:xfrm>
        </p:grpSpPr>
        <p:sp>
          <p:nvSpPr>
            <p:cNvPr id="11" name="object 54">
              <a:extLst>
                <a:ext uri="{FF2B5EF4-FFF2-40B4-BE49-F238E27FC236}">
                  <a16:creationId xmlns:a16="http://schemas.microsoft.com/office/drawing/2014/main" id="{34D13F17-E71E-4DC0-9F9C-F2B5241CB370}"/>
                </a:ext>
              </a:extLst>
            </p:cNvPr>
            <p:cNvSpPr/>
            <p:nvPr/>
          </p:nvSpPr>
          <p:spPr>
            <a:xfrm>
              <a:off x="6308597" y="4424934"/>
              <a:ext cx="1080516" cy="1080516"/>
            </a:xfrm>
            <a:custGeom>
              <a:avLst/>
              <a:gdLst/>
              <a:ahLst/>
              <a:cxnLst/>
              <a:rect l="l" t="t" r="r" b="b"/>
              <a:pathLst>
                <a:path w="1080516" h="1080516">
                  <a:moveTo>
                    <a:pt x="540257" y="0"/>
                  </a:moveTo>
                  <a:lnTo>
                    <a:pt x="495955" y="1791"/>
                  </a:lnTo>
                  <a:lnTo>
                    <a:pt x="452638" y="7072"/>
                  </a:lnTo>
                  <a:lnTo>
                    <a:pt x="410445" y="15704"/>
                  </a:lnTo>
                  <a:lnTo>
                    <a:pt x="369515" y="27547"/>
                  </a:lnTo>
                  <a:lnTo>
                    <a:pt x="329987" y="42463"/>
                  </a:lnTo>
                  <a:lnTo>
                    <a:pt x="292001" y="60312"/>
                  </a:lnTo>
                  <a:lnTo>
                    <a:pt x="255696" y="80955"/>
                  </a:lnTo>
                  <a:lnTo>
                    <a:pt x="221211" y="104253"/>
                  </a:lnTo>
                  <a:lnTo>
                    <a:pt x="188685" y="130067"/>
                  </a:lnTo>
                  <a:lnTo>
                    <a:pt x="158257" y="158257"/>
                  </a:lnTo>
                  <a:lnTo>
                    <a:pt x="130067" y="188685"/>
                  </a:lnTo>
                  <a:lnTo>
                    <a:pt x="104253" y="221211"/>
                  </a:lnTo>
                  <a:lnTo>
                    <a:pt x="80955" y="255696"/>
                  </a:lnTo>
                  <a:lnTo>
                    <a:pt x="60312" y="292001"/>
                  </a:lnTo>
                  <a:lnTo>
                    <a:pt x="42463" y="329987"/>
                  </a:lnTo>
                  <a:lnTo>
                    <a:pt x="27547" y="369515"/>
                  </a:lnTo>
                  <a:lnTo>
                    <a:pt x="15704" y="410445"/>
                  </a:lnTo>
                  <a:lnTo>
                    <a:pt x="7072" y="452638"/>
                  </a:lnTo>
                  <a:lnTo>
                    <a:pt x="1791" y="495955"/>
                  </a:lnTo>
                  <a:lnTo>
                    <a:pt x="0" y="540258"/>
                  </a:lnTo>
                  <a:lnTo>
                    <a:pt x="1791" y="584560"/>
                  </a:lnTo>
                  <a:lnTo>
                    <a:pt x="7072" y="627877"/>
                  </a:lnTo>
                  <a:lnTo>
                    <a:pt x="15704" y="670070"/>
                  </a:lnTo>
                  <a:lnTo>
                    <a:pt x="27547" y="711000"/>
                  </a:lnTo>
                  <a:lnTo>
                    <a:pt x="42463" y="750528"/>
                  </a:lnTo>
                  <a:lnTo>
                    <a:pt x="60312" y="788514"/>
                  </a:lnTo>
                  <a:lnTo>
                    <a:pt x="80955" y="824819"/>
                  </a:lnTo>
                  <a:lnTo>
                    <a:pt x="104253" y="859304"/>
                  </a:lnTo>
                  <a:lnTo>
                    <a:pt x="130067" y="891830"/>
                  </a:lnTo>
                  <a:lnTo>
                    <a:pt x="158257" y="922258"/>
                  </a:lnTo>
                  <a:lnTo>
                    <a:pt x="188685" y="950448"/>
                  </a:lnTo>
                  <a:lnTo>
                    <a:pt x="221211" y="976262"/>
                  </a:lnTo>
                  <a:lnTo>
                    <a:pt x="255696" y="999560"/>
                  </a:lnTo>
                  <a:lnTo>
                    <a:pt x="292001" y="1020203"/>
                  </a:lnTo>
                  <a:lnTo>
                    <a:pt x="329987" y="1038052"/>
                  </a:lnTo>
                  <a:lnTo>
                    <a:pt x="369515" y="1052968"/>
                  </a:lnTo>
                  <a:lnTo>
                    <a:pt x="410445" y="1064811"/>
                  </a:lnTo>
                  <a:lnTo>
                    <a:pt x="452638" y="1073443"/>
                  </a:lnTo>
                  <a:lnTo>
                    <a:pt x="495955" y="1078724"/>
                  </a:lnTo>
                  <a:lnTo>
                    <a:pt x="540257" y="1080516"/>
                  </a:lnTo>
                  <a:lnTo>
                    <a:pt x="584560" y="1078724"/>
                  </a:lnTo>
                  <a:lnTo>
                    <a:pt x="627877" y="1073443"/>
                  </a:lnTo>
                  <a:lnTo>
                    <a:pt x="670070" y="1064811"/>
                  </a:lnTo>
                  <a:lnTo>
                    <a:pt x="711000" y="1052968"/>
                  </a:lnTo>
                  <a:lnTo>
                    <a:pt x="750528" y="1038052"/>
                  </a:lnTo>
                  <a:lnTo>
                    <a:pt x="788514" y="1020203"/>
                  </a:lnTo>
                  <a:lnTo>
                    <a:pt x="824819" y="999560"/>
                  </a:lnTo>
                  <a:lnTo>
                    <a:pt x="859304" y="976262"/>
                  </a:lnTo>
                  <a:lnTo>
                    <a:pt x="891830" y="950448"/>
                  </a:lnTo>
                  <a:lnTo>
                    <a:pt x="922258" y="922258"/>
                  </a:lnTo>
                  <a:lnTo>
                    <a:pt x="950448" y="891830"/>
                  </a:lnTo>
                  <a:lnTo>
                    <a:pt x="976262" y="859304"/>
                  </a:lnTo>
                  <a:lnTo>
                    <a:pt x="999560" y="824819"/>
                  </a:lnTo>
                  <a:lnTo>
                    <a:pt x="1020203" y="788514"/>
                  </a:lnTo>
                  <a:lnTo>
                    <a:pt x="1038052" y="750528"/>
                  </a:lnTo>
                  <a:lnTo>
                    <a:pt x="1052968" y="711000"/>
                  </a:lnTo>
                  <a:lnTo>
                    <a:pt x="1064811" y="670070"/>
                  </a:lnTo>
                  <a:lnTo>
                    <a:pt x="1073443" y="627877"/>
                  </a:lnTo>
                  <a:lnTo>
                    <a:pt x="1078724" y="584560"/>
                  </a:lnTo>
                  <a:lnTo>
                    <a:pt x="1080516" y="540258"/>
                  </a:lnTo>
                  <a:lnTo>
                    <a:pt x="1078724" y="495955"/>
                  </a:lnTo>
                  <a:lnTo>
                    <a:pt x="1073443" y="452638"/>
                  </a:lnTo>
                  <a:lnTo>
                    <a:pt x="1064811" y="410445"/>
                  </a:lnTo>
                  <a:lnTo>
                    <a:pt x="1052968" y="369515"/>
                  </a:lnTo>
                  <a:lnTo>
                    <a:pt x="1038052" y="329987"/>
                  </a:lnTo>
                  <a:lnTo>
                    <a:pt x="1020203" y="292001"/>
                  </a:lnTo>
                  <a:lnTo>
                    <a:pt x="999560" y="255696"/>
                  </a:lnTo>
                  <a:lnTo>
                    <a:pt x="976262" y="221211"/>
                  </a:lnTo>
                  <a:lnTo>
                    <a:pt x="950448" y="188685"/>
                  </a:lnTo>
                  <a:lnTo>
                    <a:pt x="922258" y="158257"/>
                  </a:lnTo>
                  <a:lnTo>
                    <a:pt x="891830" y="130067"/>
                  </a:lnTo>
                  <a:lnTo>
                    <a:pt x="859304" y="104253"/>
                  </a:lnTo>
                  <a:lnTo>
                    <a:pt x="824819" y="80955"/>
                  </a:lnTo>
                  <a:lnTo>
                    <a:pt x="788514" y="60312"/>
                  </a:lnTo>
                  <a:lnTo>
                    <a:pt x="750528" y="42463"/>
                  </a:lnTo>
                  <a:lnTo>
                    <a:pt x="711000" y="27547"/>
                  </a:lnTo>
                  <a:lnTo>
                    <a:pt x="670070" y="15704"/>
                  </a:lnTo>
                  <a:lnTo>
                    <a:pt x="627877" y="7072"/>
                  </a:lnTo>
                  <a:lnTo>
                    <a:pt x="584560" y="1791"/>
                  </a:lnTo>
                  <a:lnTo>
                    <a:pt x="540257" y="0"/>
                  </a:lnTo>
                  <a:close/>
                </a:path>
              </a:pathLst>
            </a:custGeom>
            <a:solidFill>
              <a:srgbClr val="F5F7F6"/>
            </a:solidFill>
          </p:spPr>
          <p:txBody>
            <a:bodyPr wrap="square" lIns="0" tIns="0" rIns="0" bIns="0" rtlCol="0">
              <a:noAutofit/>
            </a:bodyPr>
            <a:lstStyle/>
            <a:p>
              <a:endParaRPr>
                <a:cs typeface="+mn-ea"/>
                <a:sym typeface="+mn-lt"/>
              </a:endParaRPr>
            </a:p>
          </p:txBody>
        </p:sp>
        <p:sp>
          <p:nvSpPr>
            <p:cNvPr id="12" name="object 55">
              <a:extLst>
                <a:ext uri="{FF2B5EF4-FFF2-40B4-BE49-F238E27FC236}">
                  <a16:creationId xmlns:a16="http://schemas.microsoft.com/office/drawing/2014/main" id="{B1DF5446-6F77-48AE-8ED6-D794DB8C83CB}"/>
                </a:ext>
              </a:extLst>
            </p:cNvPr>
            <p:cNvSpPr/>
            <p:nvPr/>
          </p:nvSpPr>
          <p:spPr>
            <a:xfrm>
              <a:off x="6308597" y="4424934"/>
              <a:ext cx="1080516" cy="1080516"/>
            </a:xfrm>
            <a:custGeom>
              <a:avLst/>
              <a:gdLst/>
              <a:ahLst/>
              <a:cxnLst/>
              <a:rect l="l" t="t" r="r" b="b"/>
              <a:pathLst>
                <a:path w="1080516" h="1080516">
                  <a:moveTo>
                    <a:pt x="0" y="540258"/>
                  </a:moveTo>
                  <a:lnTo>
                    <a:pt x="1791" y="495955"/>
                  </a:lnTo>
                  <a:lnTo>
                    <a:pt x="7072" y="452638"/>
                  </a:lnTo>
                  <a:lnTo>
                    <a:pt x="15704" y="410445"/>
                  </a:lnTo>
                  <a:lnTo>
                    <a:pt x="27547" y="369515"/>
                  </a:lnTo>
                  <a:lnTo>
                    <a:pt x="42463" y="329987"/>
                  </a:lnTo>
                  <a:lnTo>
                    <a:pt x="60312" y="292001"/>
                  </a:lnTo>
                  <a:lnTo>
                    <a:pt x="80955" y="255696"/>
                  </a:lnTo>
                  <a:lnTo>
                    <a:pt x="104253" y="221211"/>
                  </a:lnTo>
                  <a:lnTo>
                    <a:pt x="130067" y="188685"/>
                  </a:lnTo>
                  <a:lnTo>
                    <a:pt x="158257" y="158257"/>
                  </a:lnTo>
                  <a:lnTo>
                    <a:pt x="188685" y="130067"/>
                  </a:lnTo>
                  <a:lnTo>
                    <a:pt x="221211" y="104253"/>
                  </a:lnTo>
                  <a:lnTo>
                    <a:pt x="255696" y="80955"/>
                  </a:lnTo>
                  <a:lnTo>
                    <a:pt x="292001" y="60312"/>
                  </a:lnTo>
                  <a:lnTo>
                    <a:pt x="329987" y="42463"/>
                  </a:lnTo>
                  <a:lnTo>
                    <a:pt x="369515" y="27547"/>
                  </a:lnTo>
                  <a:lnTo>
                    <a:pt x="410445" y="15704"/>
                  </a:lnTo>
                  <a:lnTo>
                    <a:pt x="452638" y="7072"/>
                  </a:lnTo>
                  <a:lnTo>
                    <a:pt x="495955" y="1791"/>
                  </a:lnTo>
                  <a:lnTo>
                    <a:pt x="540257" y="0"/>
                  </a:lnTo>
                  <a:lnTo>
                    <a:pt x="584560" y="1791"/>
                  </a:lnTo>
                  <a:lnTo>
                    <a:pt x="627877" y="7072"/>
                  </a:lnTo>
                  <a:lnTo>
                    <a:pt x="670070" y="15704"/>
                  </a:lnTo>
                  <a:lnTo>
                    <a:pt x="711000" y="27547"/>
                  </a:lnTo>
                  <a:lnTo>
                    <a:pt x="750528" y="42463"/>
                  </a:lnTo>
                  <a:lnTo>
                    <a:pt x="788514" y="60312"/>
                  </a:lnTo>
                  <a:lnTo>
                    <a:pt x="824819" y="80955"/>
                  </a:lnTo>
                  <a:lnTo>
                    <a:pt x="859304" y="104253"/>
                  </a:lnTo>
                  <a:lnTo>
                    <a:pt x="891830" y="130067"/>
                  </a:lnTo>
                  <a:lnTo>
                    <a:pt x="922258" y="158257"/>
                  </a:lnTo>
                  <a:lnTo>
                    <a:pt x="950448" y="188685"/>
                  </a:lnTo>
                  <a:lnTo>
                    <a:pt x="976262" y="221211"/>
                  </a:lnTo>
                  <a:lnTo>
                    <a:pt x="999560" y="255696"/>
                  </a:lnTo>
                  <a:lnTo>
                    <a:pt x="1020203" y="292001"/>
                  </a:lnTo>
                  <a:lnTo>
                    <a:pt x="1038052" y="329987"/>
                  </a:lnTo>
                  <a:lnTo>
                    <a:pt x="1052968" y="369515"/>
                  </a:lnTo>
                  <a:lnTo>
                    <a:pt x="1064811" y="410445"/>
                  </a:lnTo>
                  <a:lnTo>
                    <a:pt x="1073443" y="452638"/>
                  </a:lnTo>
                  <a:lnTo>
                    <a:pt x="1078724" y="495955"/>
                  </a:lnTo>
                  <a:lnTo>
                    <a:pt x="1080516" y="540258"/>
                  </a:lnTo>
                  <a:lnTo>
                    <a:pt x="1078724" y="584560"/>
                  </a:lnTo>
                  <a:lnTo>
                    <a:pt x="1073443" y="627877"/>
                  </a:lnTo>
                  <a:lnTo>
                    <a:pt x="1064811" y="670070"/>
                  </a:lnTo>
                  <a:lnTo>
                    <a:pt x="1052968" y="711000"/>
                  </a:lnTo>
                  <a:lnTo>
                    <a:pt x="1038052" y="750528"/>
                  </a:lnTo>
                  <a:lnTo>
                    <a:pt x="1020203" y="788514"/>
                  </a:lnTo>
                  <a:lnTo>
                    <a:pt x="999560" y="824819"/>
                  </a:lnTo>
                  <a:lnTo>
                    <a:pt x="976262" y="859304"/>
                  </a:lnTo>
                  <a:lnTo>
                    <a:pt x="950448" y="891830"/>
                  </a:lnTo>
                  <a:lnTo>
                    <a:pt x="922258" y="922258"/>
                  </a:lnTo>
                  <a:lnTo>
                    <a:pt x="891830" y="950448"/>
                  </a:lnTo>
                  <a:lnTo>
                    <a:pt x="859304" y="976262"/>
                  </a:lnTo>
                  <a:lnTo>
                    <a:pt x="824819" y="999560"/>
                  </a:lnTo>
                  <a:lnTo>
                    <a:pt x="788514" y="1020203"/>
                  </a:lnTo>
                  <a:lnTo>
                    <a:pt x="750528" y="1038052"/>
                  </a:lnTo>
                  <a:lnTo>
                    <a:pt x="711000" y="1052968"/>
                  </a:lnTo>
                  <a:lnTo>
                    <a:pt x="670070" y="1064811"/>
                  </a:lnTo>
                  <a:lnTo>
                    <a:pt x="627877" y="1073443"/>
                  </a:lnTo>
                  <a:lnTo>
                    <a:pt x="584560" y="1078724"/>
                  </a:lnTo>
                  <a:lnTo>
                    <a:pt x="540257" y="1080516"/>
                  </a:lnTo>
                  <a:lnTo>
                    <a:pt x="495955" y="1078724"/>
                  </a:lnTo>
                  <a:lnTo>
                    <a:pt x="452638" y="1073443"/>
                  </a:lnTo>
                  <a:lnTo>
                    <a:pt x="410445" y="1064811"/>
                  </a:lnTo>
                  <a:lnTo>
                    <a:pt x="369515" y="1052968"/>
                  </a:lnTo>
                  <a:lnTo>
                    <a:pt x="329987" y="1038052"/>
                  </a:lnTo>
                  <a:lnTo>
                    <a:pt x="292001" y="1020203"/>
                  </a:lnTo>
                  <a:lnTo>
                    <a:pt x="255696" y="999560"/>
                  </a:lnTo>
                  <a:lnTo>
                    <a:pt x="221211" y="976262"/>
                  </a:lnTo>
                  <a:lnTo>
                    <a:pt x="188685" y="950448"/>
                  </a:lnTo>
                  <a:lnTo>
                    <a:pt x="158257" y="922258"/>
                  </a:lnTo>
                  <a:lnTo>
                    <a:pt x="130067" y="891830"/>
                  </a:lnTo>
                  <a:lnTo>
                    <a:pt x="104253" y="859304"/>
                  </a:lnTo>
                  <a:lnTo>
                    <a:pt x="80955" y="824819"/>
                  </a:lnTo>
                  <a:lnTo>
                    <a:pt x="60312" y="788514"/>
                  </a:lnTo>
                  <a:lnTo>
                    <a:pt x="42463" y="750528"/>
                  </a:lnTo>
                  <a:lnTo>
                    <a:pt x="27547" y="711000"/>
                  </a:lnTo>
                  <a:lnTo>
                    <a:pt x="15704" y="670070"/>
                  </a:lnTo>
                  <a:lnTo>
                    <a:pt x="7072" y="627877"/>
                  </a:lnTo>
                  <a:lnTo>
                    <a:pt x="1791" y="584560"/>
                  </a:lnTo>
                  <a:lnTo>
                    <a:pt x="0" y="540258"/>
                  </a:lnTo>
                  <a:close/>
                </a:path>
              </a:pathLst>
            </a:custGeom>
            <a:ln w="28956">
              <a:solidFill>
                <a:srgbClr val="1D9ED2"/>
              </a:solidFill>
            </a:ln>
          </p:spPr>
          <p:txBody>
            <a:bodyPr wrap="square" lIns="0" tIns="0" rIns="0" bIns="0" rtlCol="0">
              <a:noAutofit/>
            </a:bodyPr>
            <a:lstStyle/>
            <a:p>
              <a:endParaRPr>
                <a:cs typeface="+mn-ea"/>
                <a:sym typeface="+mn-lt"/>
              </a:endParaRPr>
            </a:p>
          </p:txBody>
        </p:sp>
        <p:sp>
          <p:nvSpPr>
            <p:cNvPr id="13" name="object 61">
              <a:extLst>
                <a:ext uri="{FF2B5EF4-FFF2-40B4-BE49-F238E27FC236}">
                  <a16:creationId xmlns:a16="http://schemas.microsoft.com/office/drawing/2014/main" id="{DBAED16C-4BFF-4AAC-8D2E-805DFA723263}"/>
                </a:ext>
              </a:extLst>
            </p:cNvPr>
            <p:cNvSpPr/>
            <p:nvPr/>
          </p:nvSpPr>
          <p:spPr>
            <a:xfrm>
              <a:off x="6600443" y="4716779"/>
              <a:ext cx="541020" cy="539495"/>
            </a:xfrm>
            <a:prstGeom prst="rect">
              <a:avLst/>
            </a:prstGeom>
            <a:blipFill>
              <a:blip r:embed="rId4" cstate="print"/>
              <a:stretch>
                <a:fillRect/>
              </a:stretch>
            </a:blipFill>
          </p:spPr>
          <p:txBody>
            <a:bodyPr wrap="square" lIns="0" tIns="0" rIns="0" bIns="0" rtlCol="0">
              <a:noAutofit/>
            </a:bodyPr>
            <a:lstStyle/>
            <a:p>
              <a:endParaRPr>
                <a:cs typeface="+mn-ea"/>
                <a:sym typeface="+mn-lt"/>
              </a:endParaRPr>
            </a:p>
          </p:txBody>
        </p:sp>
      </p:grpSp>
      <p:grpSp>
        <p:nvGrpSpPr>
          <p:cNvPr id="14" name="组合 13">
            <a:extLst>
              <a:ext uri="{FF2B5EF4-FFF2-40B4-BE49-F238E27FC236}">
                <a16:creationId xmlns:a16="http://schemas.microsoft.com/office/drawing/2014/main" id="{A85F4263-904C-4302-995A-FAE42974A855}"/>
              </a:ext>
            </a:extLst>
          </p:cNvPr>
          <p:cNvGrpSpPr/>
          <p:nvPr/>
        </p:nvGrpSpPr>
        <p:grpSpPr>
          <a:xfrm>
            <a:off x="820859" y="3223611"/>
            <a:ext cx="1078992" cy="1078991"/>
            <a:chOff x="7892797" y="242191"/>
            <a:chExt cx="1078992" cy="1078991"/>
          </a:xfrm>
        </p:grpSpPr>
        <p:sp>
          <p:nvSpPr>
            <p:cNvPr id="15" name="object 48">
              <a:extLst>
                <a:ext uri="{FF2B5EF4-FFF2-40B4-BE49-F238E27FC236}">
                  <a16:creationId xmlns:a16="http://schemas.microsoft.com/office/drawing/2014/main" id="{059C507B-2804-43A1-B92B-9D21B8D375DE}"/>
                </a:ext>
              </a:extLst>
            </p:cNvPr>
            <p:cNvSpPr/>
            <p:nvPr/>
          </p:nvSpPr>
          <p:spPr>
            <a:xfrm>
              <a:off x="7892797" y="242191"/>
              <a:ext cx="1078992" cy="1078991"/>
            </a:xfrm>
            <a:custGeom>
              <a:avLst/>
              <a:gdLst/>
              <a:ahLst/>
              <a:cxnLst/>
              <a:rect l="l" t="t" r="r" b="b"/>
              <a:pathLst>
                <a:path w="1078992" h="1078991">
                  <a:moveTo>
                    <a:pt x="539496" y="0"/>
                  </a:moveTo>
                  <a:lnTo>
                    <a:pt x="495250" y="1788"/>
                  </a:lnTo>
                  <a:lnTo>
                    <a:pt x="451990" y="7061"/>
                  </a:lnTo>
                  <a:lnTo>
                    <a:pt x="409853" y="15679"/>
                  </a:lnTo>
                  <a:lnTo>
                    <a:pt x="368978" y="27505"/>
                  </a:lnTo>
                  <a:lnTo>
                    <a:pt x="329505" y="42398"/>
                  </a:lnTo>
                  <a:lnTo>
                    <a:pt x="291572" y="60220"/>
                  </a:lnTo>
                  <a:lnTo>
                    <a:pt x="255318" y="80832"/>
                  </a:lnTo>
                  <a:lnTo>
                    <a:pt x="220882" y="104095"/>
                  </a:lnTo>
                  <a:lnTo>
                    <a:pt x="188403" y="129870"/>
                  </a:lnTo>
                  <a:lnTo>
                    <a:pt x="158019" y="158019"/>
                  </a:lnTo>
                  <a:lnTo>
                    <a:pt x="129870" y="188403"/>
                  </a:lnTo>
                  <a:lnTo>
                    <a:pt x="104095" y="220882"/>
                  </a:lnTo>
                  <a:lnTo>
                    <a:pt x="80832" y="255318"/>
                  </a:lnTo>
                  <a:lnTo>
                    <a:pt x="60220" y="291572"/>
                  </a:lnTo>
                  <a:lnTo>
                    <a:pt x="42398" y="329505"/>
                  </a:lnTo>
                  <a:lnTo>
                    <a:pt x="27505" y="368978"/>
                  </a:lnTo>
                  <a:lnTo>
                    <a:pt x="15679" y="409853"/>
                  </a:lnTo>
                  <a:lnTo>
                    <a:pt x="7061" y="451990"/>
                  </a:lnTo>
                  <a:lnTo>
                    <a:pt x="1788" y="495250"/>
                  </a:lnTo>
                  <a:lnTo>
                    <a:pt x="0" y="539496"/>
                  </a:lnTo>
                  <a:lnTo>
                    <a:pt x="1788" y="583741"/>
                  </a:lnTo>
                  <a:lnTo>
                    <a:pt x="7061" y="627001"/>
                  </a:lnTo>
                  <a:lnTo>
                    <a:pt x="15679" y="669138"/>
                  </a:lnTo>
                  <a:lnTo>
                    <a:pt x="27505" y="710013"/>
                  </a:lnTo>
                  <a:lnTo>
                    <a:pt x="42398" y="749486"/>
                  </a:lnTo>
                  <a:lnTo>
                    <a:pt x="60220" y="787419"/>
                  </a:lnTo>
                  <a:lnTo>
                    <a:pt x="80832" y="823673"/>
                  </a:lnTo>
                  <a:lnTo>
                    <a:pt x="104095" y="858109"/>
                  </a:lnTo>
                  <a:lnTo>
                    <a:pt x="129870" y="890588"/>
                  </a:lnTo>
                  <a:lnTo>
                    <a:pt x="158019" y="920972"/>
                  </a:lnTo>
                  <a:lnTo>
                    <a:pt x="188403" y="949121"/>
                  </a:lnTo>
                  <a:lnTo>
                    <a:pt x="220882" y="974896"/>
                  </a:lnTo>
                  <a:lnTo>
                    <a:pt x="255318" y="998159"/>
                  </a:lnTo>
                  <a:lnTo>
                    <a:pt x="291572" y="1018771"/>
                  </a:lnTo>
                  <a:lnTo>
                    <a:pt x="329505" y="1036593"/>
                  </a:lnTo>
                  <a:lnTo>
                    <a:pt x="368978" y="1051486"/>
                  </a:lnTo>
                  <a:lnTo>
                    <a:pt x="409853" y="1063312"/>
                  </a:lnTo>
                  <a:lnTo>
                    <a:pt x="451990" y="1071930"/>
                  </a:lnTo>
                  <a:lnTo>
                    <a:pt x="495250" y="1077203"/>
                  </a:lnTo>
                  <a:lnTo>
                    <a:pt x="539496" y="1078991"/>
                  </a:lnTo>
                  <a:lnTo>
                    <a:pt x="583741" y="1077203"/>
                  </a:lnTo>
                  <a:lnTo>
                    <a:pt x="627001" y="1071930"/>
                  </a:lnTo>
                  <a:lnTo>
                    <a:pt x="669138" y="1063312"/>
                  </a:lnTo>
                  <a:lnTo>
                    <a:pt x="710013" y="1051486"/>
                  </a:lnTo>
                  <a:lnTo>
                    <a:pt x="749486" y="1036593"/>
                  </a:lnTo>
                  <a:lnTo>
                    <a:pt x="787419" y="1018771"/>
                  </a:lnTo>
                  <a:lnTo>
                    <a:pt x="823673" y="998159"/>
                  </a:lnTo>
                  <a:lnTo>
                    <a:pt x="858109" y="974896"/>
                  </a:lnTo>
                  <a:lnTo>
                    <a:pt x="890588" y="949121"/>
                  </a:lnTo>
                  <a:lnTo>
                    <a:pt x="920972" y="920972"/>
                  </a:lnTo>
                  <a:lnTo>
                    <a:pt x="949121" y="890588"/>
                  </a:lnTo>
                  <a:lnTo>
                    <a:pt x="974896" y="858109"/>
                  </a:lnTo>
                  <a:lnTo>
                    <a:pt x="998159" y="823673"/>
                  </a:lnTo>
                  <a:lnTo>
                    <a:pt x="1018771" y="787419"/>
                  </a:lnTo>
                  <a:lnTo>
                    <a:pt x="1036593" y="749486"/>
                  </a:lnTo>
                  <a:lnTo>
                    <a:pt x="1051486" y="710013"/>
                  </a:lnTo>
                  <a:lnTo>
                    <a:pt x="1063312" y="669138"/>
                  </a:lnTo>
                  <a:lnTo>
                    <a:pt x="1071930" y="627001"/>
                  </a:lnTo>
                  <a:lnTo>
                    <a:pt x="1077203" y="583741"/>
                  </a:lnTo>
                  <a:lnTo>
                    <a:pt x="1078992" y="539496"/>
                  </a:lnTo>
                  <a:lnTo>
                    <a:pt x="1077203" y="495250"/>
                  </a:lnTo>
                  <a:lnTo>
                    <a:pt x="1071930" y="451990"/>
                  </a:lnTo>
                  <a:lnTo>
                    <a:pt x="1063312" y="409853"/>
                  </a:lnTo>
                  <a:lnTo>
                    <a:pt x="1051486" y="368978"/>
                  </a:lnTo>
                  <a:lnTo>
                    <a:pt x="1036593" y="329505"/>
                  </a:lnTo>
                  <a:lnTo>
                    <a:pt x="1018771" y="291572"/>
                  </a:lnTo>
                  <a:lnTo>
                    <a:pt x="998159" y="255318"/>
                  </a:lnTo>
                  <a:lnTo>
                    <a:pt x="974896" y="220882"/>
                  </a:lnTo>
                  <a:lnTo>
                    <a:pt x="949121" y="188403"/>
                  </a:lnTo>
                  <a:lnTo>
                    <a:pt x="920972" y="158019"/>
                  </a:lnTo>
                  <a:lnTo>
                    <a:pt x="890588" y="129870"/>
                  </a:lnTo>
                  <a:lnTo>
                    <a:pt x="858109" y="104095"/>
                  </a:lnTo>
                  <a:lnTo>
                    <a:pt x="823673" y="80832"/>
                  </a:lnTo>
                  <a:lnTo>
                    <a:pt x="787419" y="60220"/>
                  </a:lnTo>
                  <a:lnTo>
                    <a:pt x="749486" y="42398"/>
                  </a:lnTo>
                  <a:lnTo>
                    <a:pt x="710013" y="27505"/>
                  </a:lnTo>
                  <a:lnTo>
                    <a:pt x="669138" y="15679"/>
                  </a:lnTo>
                  <a:lnTo>
                    <a:pt x="627001" y="7061"/>
                  </a:lnTo>
                  <a:lnTo>
                    <a:pt x="583741" y="1788"/>
                  </a:lnTo>
                  <a:lnTo>
                    <a:pt x="539496" y="0"/>
                  </a:lnTo>
                  <a:close/>
                </a:path>
              </a:pathLst>
            </a:custGeom>
            <a:solidFill>
              <a:srgbClr val="F5F7F6"/>
            </a:solidFill>
          </p:spPr>
          <p:txBody>
            <a:bodyPr wrap="square" lIns="0" tIns="0" rIns="0" bIns="0" rtlCol="0">
              <a:noAutofit/>
            </a:bodyPr>
            <a:lstStyle/>
            <a:p>
              <a:endParaRPr>
                <a:cs typeface="+mn-ea"/>
                <a:sym typeface="+mn-lt"/>
              </a:endParaRPr>
            </a:p>
          </p:txBody>
        </p:sp>
        <p:sp>
          <p:nvSpPr>
            <p:cNvPr id="16" name="object 49">
              <a:extLst>
                <a:ext uri="{FF2B5EF4-FFF2-40B4-BE49-F238E27FC236}">
                  <a16:creationId xmlns:a16="http://schemas.microsoft.com/office/drawing/2014/main" id="{CB4F90E4-2C24-4CB0-AEE3-2396B0CA0680}"/>
                </a:ext>
              </a:extLst>
            </p:cNvPr>
            <p:cNvSpPr/>
            <p:nvPr/>
          </p:nvSpPr>
          <p:spPr>
            <a:xfrm>
              <a:off x="7892797" y="242191"/>
              <a:ext cx="1078992" cy="1078991"/>
            </a:xfrm>
            <a:custGeom>
              <a:avLst/>
              <a:gdLst/>
              <a:ahLst/>
              <a:cxnLst/>
              <a:rect l="l" t="t" r="r" b="b"/>
              <a:pathLst>
                <a:path w="1078992" h="1078991">
                  <a:moveTo>
                    <a:pt x="0" y="539496"/>
                  </a:moveTo>
                  <a:lnTo>
                    <a:pt x="1788" y="495250"/>
                  </a:lnTo>
                  <a:lnTo>
                    <a:pt x="7061" y="451990"/>
                  </a:lnTo>
                  <a:lnTo>
                    <a:pt x="15679" y="409853"/>
                  </a:lnTo>
                  <a:lnTo>
                    <a:pt x="27505" y="368978"/>
                  </a:lnTo>
                  <a:lnTo>
                    <a:pt x="42398" y="329505"/>
                  </a:lnTo>
                  <a:lnTo>
                    <a:pt x="60220" y="291572"/>
                  </a:lnTo>
                  <a:lnTo>
                    <a:pt x="80832" y="255318"/>
                  </a:lnTo>
                  <a:lnTo>
                    <a:pt x="104095" y="220882"/>
                  </a:lnTo>
                  <a:lnTo>
                    <a:pt x="129870" y="188403"/>
                  </a:lnTo>
                  <a:lnTo>
                    <a:pt x="158019" y="158019"/>
                  </a:lnTo>
                  <a:lnTo>
                    <a:pt x="188403" y="129870"/>
                  </a:lnTo>
                  <a:lnTo>
                    <a:pt x="220882" y="104095"/>
                  </a:lnTo>
                  <a:lnTo>
                    <a:pt x="255318" y="80832"/>
                  </a:lnTo>
                  <a:lnTo>
                    <a:pt x="291572" y="60220"/>
                  </a:lnTo>
                  <a:lnTo>
                    <a:pt x="329505" y="42398"/>
                  </a:lnTo>
                  <a:lnTo>
                    <a:pt x="368978" y="27505"/>
                  </a:lnTo>
                  <a:lnTo>
                    <a:pt x="409853" y="15679"/>
                  </a:lnTo>
                  <a:lnTo>
                    <a:pt x="451990" y="7061"/>
                  </a:lnTo>
                  <a:lnTo>
                    <a:pt x="495250" y="1788"/>
                  </a:lnTo>
                  <a:lnTo>
                    <a:pt x="539496" y="0"/>
                  </a:lnTo>
                  <a:lnTo>
                    <a:pt x="583741" y="1788"/>
                  </a:lnTo>
                  <a:lnTo>
                    <a:pt x="627001" y="7061"/>
                  </a:lnTo>
                  <a:lnTo>
                    <a:pt x="669138" y="15679"/>
                  </a:lnTo>
                  <a:lnTo>
                    <a:pt x="710013" y="27505"/>
                  </a:lnTo>
                  <a:lnTo>
                    <a:pt x="749486" y="42398"/>
                  </a:lnTo>
                  <a:lnTo>
                    <a:pt x="787419" y="60220"/>
                  </a:lnTo>
                  <a:lnTo>
                    <a:pt x="823673" y="80832"/>
                  </a:lnTo>
                  <a:lnTo>
                    <a:pt x="858109" y="104095"/>
                  </a:lnTo>
                  <a:lnTo>
                    <a:pt x="890588" y="129870"/>
                  </a:lnTo>
                  <a:lnTo>
                    <a:pt x="920972" y="158019"/>
                  </a:lnTo>
                  <a:lnTo>
                    <a:pt x="949121" y="188403"/>
                  </a:lnTo>
                  <a:lnTo>
                    <a:pt x="974896" y="220882"/>
                  </a:lnTo>
                  <a:lnTo>
                    <a:pt x="998159" y="255318"/>
                  </a:lnTo>
                  <a:lnTo>
                    <a:pt x="1018771" y="291572"/>
                  </a:lnTo>
                  <a:lnTo>
                    <a:pt x="1036593" y="329505"/>
                  </a:lnTo>
                  <a:lnTo>
                    <a:pt x="1051486" y="368978"/>
                  </a:lnTo>
                  <a:lnTo>
                    <a:pt x="1063312" y="409853"/>
                  </a:lnTo>
                  <a:lnTo>
                    <a:pt x="1071930" y="451990"/>
                  </a:lnTo>
                  <a:lnTo>
                    <a:pt x="1077203" y="495250"/>
                  </a:lnTo>
                  <a:lnTo>
                    <a:pt x="1078992" y="539496"/>
                  </a:lnTo>
                  <a:lnTo>
                    <a:pt x="1077203" y="583741"/>
                  </a:lnTo>
                  <a:lnTo>
                    <a:pt x="1071930" y="627001"/>
                  </a:lnTo>
                  <a:lnTo>
                    <a:pt x="1063312" y="669138"/>
                  </a:lnTo>
                  <a:lnTo>
                    <a:pt x="1051486" y="710013"/>
                  </a:lnTo>
                  <a:lnTo>
                    <a:pt x="1036593" y="749486"/>
                  </a:lnTo>
                  <a:lnTo>
                    <a:pt x="1018771" y="787419"/>
                  </a:lnTo>
                  <a:lnTo>
                    <a:pt x="998159" y="823673"/>
                  </a:lnTo>
                  <a:lnTo>
                    <a:pt x="974896" y="858109"/>
                  </a:lnTo>
                  <a:lnTo>
                    <a:pt x="949121" y="890588"/>
                  </a:lnTo>
                  <a:lnTo>
                    <a:pt x="920972" y="920972"/>
                  </a:lnTo>
                  <a:lnTo>
                    <a:pt x="890588" y="949121"/>
                  </a:lnTo>
                  <a:lnTo>
                    <a:pt x="858109" y="974896"/>
                  </a:lnTo>
                  <a:lnTo>
                    <a:pt x="823673" y="998159"/>
                  </a:lnTo>
                  <a:lnTo>
                    <a:pt x="787419" y="1018771"/>
                  </a:lnTo>
                  <a:lnTo>
                    <a:pt x="749486" y="1036593"/>
                  </a:lnTo>
                  <a:lnTo>
                    <a:pt x="710013" y="1051486"/>
                  </a:lnTo>
                  <a:lnTo>
                    <a:pt x="669138" y="1063312"/>
                  </a:lnTo>
                  <a:lnTo>
                    <a:pt x="627001" y="1071930"/>
                  </a:lnTo>
                  <a:lnTo>
                    <a:pt x="583741" y="1077203"/>
                  </a:lnTo>
                  <a:lnTo>
                    <a:pt x="539496" y="1078991"/>
                  </a:lnTo>
                  <a:lnTo>
                    <a:pt x="495250" y="1077203"/>
                  </a:lnTo>
                  <a:lnTo>
                    <a:pt x="451990" y="1071930"/>
                  </a:lnTo>
                  <a:lnTo>
                    <a:pt x="409853" y="1063312"/>
                  </a:lnTo>
                  <a:lnTo>
                    <a:pt x="368978" y="1051486"/>
                  </a:lnTo>
                  <a:lnTo>
                    <a:pt x="329505" y="1036593"/>
                  </a:lnTo>
                  <a:lnTo>
                    <a:pt x="291572" y="1018771"/>
                  </a:lnTo>
                  <a:lnTo>
                    <a:pt x="255318" y="998159"/>
                  </a:lnTo>
                  <a:lnTo>
                    <a:pt x="220882" y="974896"/>
                  </a:lnTo>
                  <a:lnTo>
                    <a:pt x="188403" y="949121"/>
                  </a:lnTo>
                  <a:lnTo>
                    <a:pt x="158019" y="920972"/>
                  </a:lnTo>
                  <a:lnTo>
                    <a:pt x="129870" y="890588"/>
                  </a:lnTo>
                  <a:lnTo>
                    <a:pt x="104095" y="858109"/>
                  </a:lnTo>
                  <a:lnTo>
                    <a:pt x="80832" y="823673"/>
                  </a:lnTo>
                  <a:lnTo>
                    <a:pt x="60220" y="787419"/>
                  </a:lnTo>
                  <a:lnTo>
                    <a:pt x="42398" y="749486"/>
                  </a:lnTo>
                  <a:lnTo>
                    <a:pt x="27505" y="710013"/>
                  </a:lnTo>
                  <a:lnTo>
                    <a:pt x="15679" y="669138"/>
                  </a:lnTo>
                  <a:lnTo>
                    <a:pt x="7061" y="627001"/>
                  </a:lnTo>
                  <a:lnTo>
                    <a:pt x="1788" y="583741"/>
                  </a:lnTo>
                  <a:lnTo>
                    <a:pt x="0" y="539496"/>
                  </a:lnTo>
                  <a:close/>
                </a:path>
              </a:pathLst>
            </a:custGeom>
            <a:ln w="28956">
              <a:solidFill>
                <a:srgbClr val="1D9ED2"/>
              </a:solidFill>
            </a:ln>
          </p:spPr>
          <p:txBody>
            <a:bodyPr wrap="square" lIns="0" tIns="0" rIns="0" bIns="0" rtlCol="0">
              <a:noAutofit/>
            </a:bodyPr>
            <a:lstStyle/>
            <a:p>
              <a:endParaRPr>
                <a:cs typeface="+mn-ea"/>
                <a:sym typeface="+mn-lt"/>
              </a:endParaRPr>
            </a:p>
          </p:txBody>
        </p:sp>
        <p:sp>
          <p:nvSpPr>
            <p:cNvPr id="17" name="object 57">
              <a:extLst>
                <a:ext uri="{FF2B5EF4-FFF2-40B4-BE49-F238E27FC236}">
                  <a16:creationId xmlns:a16="http://schemas.microsoft.com/office/drawing/2014/main" id="{1D94B004-3E48-4383-8780-83DC5676D746}"/>
                </a:ext>
              </a:extLst>
            </p:cNvPr>
            <p:cNvSpPr/>
            <p:nvPr/>
          </p:nvSpPr>
          <p:spPr>
            <a:xfrm>
              <a:off x="8157211" y="518797"/>
              <a:ext cx="541020" cy="539496"/>
            </a:xfrm>
            <a:prstGeom prst="rect">
              <a:avLst/>
            </a:prstGeom>
            <a:blipFill>
              <a:blip r:embed="rId5" cstate="print"/>
              <a:stretch>
                <a:fillRect/>
              </a:stretch>
            </a:blipFill>
          </p:spPr>
          <p:txBody>
            <a:bodyPr wrap="square" lIns="0" tIns="0" rIns="0" bIns="0" rtlCol="0">
              <a:noAutofit/>
            </a:bodyPr>
            <a:lstStyle/>
            <a:p>
              <a:endParaRPr>
                <a:cs typeface="+mn-ea"/>
                <a:sym typeface="+mn-lt"/>
              </a:endParaRPr>
            </a:p>
          </p:txBody>
        </p:sp>
      </p:grpSp>
      <p:sp>
        <p:nvSpPr>
          <p:cNvPr id="18" name="矩形 17">
            <a:extLst>
              <a:ext uri="{FF2B5EF4-FFF2-40B4-BE49-F238E27FC236}">
                <a16:creationId xmlns:a16="http://schemas.microsoft.com/office/drawing/2014/main" id="{06F61007-6121-4A30-AEA0-B9C19D3F30F3}"/>
              </a:ext>
            </a:extLst>
          </p:cNvPr>
          <p:cNvSpPr/>
          <p:nvPr/>
        </p:nvSpPr>
        <p:spPr>
          <a:xfrm>
            <a:off x="2470589" y="3308300"/>
            <a:ext cx="2928888" cy="923330"/>
          </a:xfrm>
          <a:prstGeom prst="rect">
            <a:avLst/>
          </a:prstGeom>
        </p:spPr>
        <p:txBody>
          <a:bodyPr wrap="square">
            <a:spAutoFit/>
          </a:bodyPr>
          <a:lstStyle/>
          <a:p>
            <a:r>
              <a:rPr lang="zh-CN" altLang="en-US" sz="1600" b="1" dirty="0">
                <a:cs typeface="+mn-ea"/>
                <a:sym typeface="+mn-lt"/>
              </a:rPr>
              <a:t>区块链2.0</a:t>
            </a:r>
            <a:r>
              <a:rPr lang="zh-CN" altLang="en-US" sz="1600" dirty="0">
                <a:cs typeface="+mn-ea"/>
                <a:sym typeface="+mn-lt"/>
              </a:rPr>
              <a:t>：</a:t>
            </a:r>
            <a:r>
              <a:rPr lang="zh-CN" altLang="en-US" b="1" dirty="0">
                <a:cs typeface="+mn-ea"/>
                <a:sym typeface="+mn-lt"/>
              </a:rPr>
              <a:t>（</a:t>
            </a:r>
            <a:r>
              <a:rPr lang="en-US" altLang="zh-CN" b="1" dirty="0">
                <a:cs typeface="+mn-ea"/>
                <a:sym typeface="+mn-lt"/>
              </a:rPr>
              <a:t>2014</a:t>
            </a:r>
            <a:r>
              <a:rPr lang="zh-CN" altLang="en-US" b="1" dirty="0">
                <a:cs typeface="+mn-ea"/>
                <a:sym typeface="+mn-lt"/>
              </a:rPr>
              <a:t>）</a:t>
            </a:r>
            <a:endParaRPr lang="en-US" altLang="zh-CN" b="1" dirty="0">
              <a:cs typeface="+mn-ea"/>
              <a:sym typeface="+mn-lt"/>
            </a:endParaRPr>
          </a:p>
          <a:p>
            <a:r>
              <a:rPr lang="zh-CN" altLang="en-US" b="1" dirty="0">
                <a:cs typeface="+mn-ea"/>
                <a:sym typeface="+mn-lt"/>
              </a:rPr>
              <a:t>纸质契约</a:t>
            </a:r>
            <a:r>
              <a:rPr lang="en-US" altLang="zh-CN" b="1" dirty="0">
                <a:cs typeface="+mn-ea"/>
                <a:sym typeface="+mn-lt"/>
              </a:rPr>
              <a:t>-&gt;</a:t>
            </a:r>
            <a:r>
              <a:rPr lang="zh-CN" altLang="en-US" b="1" dirty="0">
                <a:cs typeface="+mn-ea"/>
                <a:sym typeface="+mn-lt"/>
              </a:rPr>
              <a:t>智能合约</a:t>
            </a:r>
            <a:endParaRPr lang="en-US" altLang="zh-CN" dirty="0">
              <a:cs typeface="+mn-ea"/>
              <a:sym typeface="+mn-lt"/>
            </a:endParaRPr>
          </a:p>
          <a:p>
            <a:r>
              <a:rPr lang="zh-CN" altLang="en-US" b="1" dirty="0">
                <a:cs typeface="+mn-ea"/>
                <a:sym typeface="+mn-lt"/>
              </a:rPr>
              <a:t>代表：以太网</a:t>
            </a:r>
            <a:endParaRPr lang="en-US" altLang="zh-CN" dirty="0">
              <a:cs typeface="+mn-ea"/>
              <a:sym typeface="+mn-lt"/>
            </a:endParaRPr>
          </a:p>
        </p:txBody>
      </p:sp>
      <p:grpSp>
        <p:nvGrpSpPr>
          <p:cNvPr id="19" name="组合 18">
            <a:extLst>
              <a:ext uri="{FF2B5EF4-FFF2-40B4-BE49-F238E27FC236}">
                <a16:creationId xmlns:a16="http://schemas.microsoft.com/office/drawing/2014/main" id="{647D04CC-CCFF-4B0E-8459-3EFDE842A7DA}"/>
              </a:ext>
            </a:extLst>
          </p:cNvPr>
          <p:cNvGrpSpPr/>
          <p:nvPr/>
        </p:nvGrpSpPr>
        <p:grpSpPr>
          <a:xfrm>
            <a:off x="820859" y="4941027"/>
            <a:ext cx="1080515" cy="1078991"/>
            <a:chOff x="9697213" y="4263581"/>
            <a:chExt cx="1080515" cy="1078991"/>
          </a:xfrm>
        </p:grpSpPr>
        <p:sp>
          <p:nvSpPr>
            <p:cNvPr id="20" name="object 50">
              <a:extLst>
                <a:ext uri="{FF2B5EF4-FFF2-40B4-BE49-F238E27FC236}">
                  <a16:creationId xmlns:a16="http://schemas.microsoft.com/office/drawing/2014/main" id="{2E3239C4-AFBE-4C1A-B80B-3F96B74EFF8D}"/>
                </a:ext>
              </a:extLst>
            </p:cNvPr>
            <p:cNvSpPr/>
            <p:nvPr/>
          </p:nvSpPr>
          <p:spPr>
            <a:xfrm>
              <a:off x="9697213" y="4263581"/>
              <a:ext cx="1080515" cy="1078991"/>
            </a:xfrm>
            <a:custGeom>
              <a:avLst/>
              <a:gdLst/>
              <a:ahLst/>
              <a:cxnLst/>
              <a:rect l="l" t="t" r="r" b="b"/>
              <a:pathLst>
                <a:path w="1080515" h="1078991">
                  <a:moveTo>
                    <a:pt x="540257" y="0"/>
                  </a:moveTo>
                  <a:lnTo>
                    <a:pt x="495955" y="1788"/>
                  </a:lnTo>
                  <a:lnTo>
                    <a:pt x="452638" y="7061"/>
                  </a:lnTo>
                  <a:lnTo>
                    <a:pt x="410445" y="15679"/>
                  </a:lnTo>
                  <a:lnTo>
                    <a:pt x="369515" y="27505"/>
                  </a:lnTo>
                  <a:lnTo>
                    <a:pt x="329987" y="42398"/>
                  </a:lnTo>
                  <a:lnTo>
                    <a:pt x="292001" y="60220"/>
                  </a:lnTo>
                  <a:lnTo>
                    <a:pt x="255696" y="80832"/>
                  </a:lnTo>
                  <a:lnTo>
                    <a:pt x="221211" y="104095"/>
                  </a:lnTo>
                  <a:lnTo>
                    <a:pt x="188685" y="129870"/>
                  </a:lnTo>
                  <a:lnTo>
                    <a:pt x="158257" y="158019"/>
                  </a:lnTo>
                  <a:lnTo>
                    <a:pt x="130067" y="188403"/>
                  </a:lnTo>
                  <a:lnTo>
                    <a:pt x="104253" y="220882"/>
                  </a:lnTo>
                  <a:lnTo>
                    <a:pt x="80955" y="255318"/>
                  </a:lnTo>
                  <a:lnTo>
                    <a:pt x="60312" y="291572"/>
                  </a:lnTo>
                  <a:lnTo>
                    <a:pt x="42463" y="329505"/>
                  </a:lnTo>
                  <a:lnTo>
                    <a:pt x="27547" y="368978"/>
                  </a:lnTo>
                  <a:lnTo>
                    <a:pt x="15704" y="409853"/>
                  </a:lnTo>
                  <a:lnTo>
                    <a:pt x="7072" y="451990"/>
                  </a:lnTo>
                  <a:lnTo>
                    <a:pt x="1791" y="495250"/>
                  </a:lnTo>
                  <a:lnTo>
                    <a:pt x="0" y="539496"/>
                  </a:lnTo>
                  <a:lnTo>
                    <a:pt x="1791" y="583741"/>
                  </a:lnTo>
                  <a:lnTo>
                    <a:pt x="7072" y="627001"/>
                  </a:lnTo>
                  <a:lnTo>
                    <a:pt x="15704" y="669138"/>
                  </a:lnTo>
                  <a:lnTo>
                    <a:pt x="27547" y="710013"/>
                  </a:lnTo>
                  <a:lnTo>
                    <a:pt x="42463" y="749486"/>
                  </a:lnTo>
                  <a:lnTo>
                    <a:pt x="60312" y="787419"/>
                  </a:lnTo>
                  <a:lnTo>
                    <a:pt x="80955" y="823673"/>
                  </a:lnTo>
                  <a:lnTo>
                    <a:pt x="104253" y="858109"/>
                  </a:lnTo>
                  <a:lnTo>
                    <a:pt x="130067" y="890588"/>
                  </a:lnTo>
                  <a:lnTo>
                    <a:pt x="158257" y="920972"/>
                  </a:lnTo>
                  <a:lnTo>
                    <a:pt x="188685" y="949121"/>
                  </a:lnTo>
                  <a:lnTo>
                    <a:pt x="221211" y="974896"/>
                  </a:lnTo>
                  <a:lnTo>
                    <a:pt x="255696" y="998159"/>
                  </a:lnTo>
                  <a:lnTo>
                    <a:pt x="292001" y="1018771"/>
                  </a:lnTo>
                  <a:lnTo>
                    <a:pt x="329987" y="1036593"/>
                  </a:lnTo>
                  <a:lnTo>
                    <a:pt x="369515" y="1051486"/>
                  </a:lnTo>
                  <a:lnTo>
                    <a:pt x="410445" y="1063312"/>
                  </a:lnTo>
                  <a:lnTo>
                    <a:pt x="452638" y="1071930"/>
                  </a:lnTo>
                  <a:lnTo>
                    <a:pt x="495955" y="1077203"/>
                  </a:lnTo>
                  <a:lnTo>
                    <a:pt x="540257" y="1078991"/>
                  </a:lnTo>
                  <a:lnTo>
                    <a:pt x="584560" y="1077203"/>
                  </a:lnTo>
                  <a:lnTo>
                    <a:pt x="627877" y="1071930"/>
                  </a:lnTo>
                  <a:lnTo>
                    <a:pt x="670070" y="1063312"/>
                  </a:lnTo>
                  <a:lnTo>
                    <a:pt x="711000" y="1051486"/>
                  </a:lnTo>
                  <a:lnTo>
                    <a:pt x="750528" y="1036593"/>
                  </a:lnTo>
                  <a:lnTo>
                    <a:pt x="788514" y="1018771"/>
                  </a:lnTo>
                  <a:lnTo>
                    <a:pt x="824819" y="998159"/>
                  </a:lnTo>
                  <a:lnTo>
                    <a:pt x="859304" y="974896"/>
                  </a:lnTo>
                  <a:lnTo>
                    <a:pt x="891830" y="949121"/>
                  </a:lnTo>
                  <a:lnTo>
                    <a:pt x="922258" y="920972"/>
                  </a:lnTo>
                  <a:lnTo>
                    <a:pt x="950448" y="890588"/>
                  </a:lnTo>
                  <a:lnTo>
                    <a:pt x="976262" y="858109"/>
                  </a:lnTo>
                  <a:lnTo>
                    <a:pt x="999560" y="823673"/>
                  </a:lnTo>
                  <a:lnTo>
                    <a:pt x="1020203" y="787419"/>
                  </a:lnTo>
                  <a:lnTo>
                    <a:pt x="1038052" y="749486"/>
                  </a:lnTo>
                  <a:lnTo>
                    <a:pt x="1052968" y="710013"/>
                  </a:lnTo>
                  <a:lnTo>
                    <a:pt x="1064811" y="669138"/>
                  </a:lnTo>
                  <a:lnTo>
                    <a:pt x="1073443" y="627001"/>
                  </a:lnTo>
                  <a:lnTo>
                    <a:pt x="1078724" y="583741"/>
                  </a:lnTo>
                  <a:lnTo>
                    <a:pt x="1080515" y="539496"/>
                  </a:lnTo>
                  <a:lnTo>
                    <a:pt x="1078724" y="495250"/>
                  </a:lnTo>
                  <a:lnTo>
                    <a:pt x="1073443" y="451990"/>
                  </a:lnTo>
                  <a:lnTo>
                    <a:pt x="1064811" y="409853"/>
                  </a:lnTo>
                  <a:lnTo>
                    <a:pt x="1052968" y="368978"/>
                  </a:lnTo>
                  <a:lnTo>
                    <a:pt x="1038052" y="329505"/>
                  </a:lnTo>
                  <a:lnTo>
                    <a:pt x="1020203" y="291572"/>
                  </a:lnTo>
                  <a:lnTo>
                    <a:pt x="999560" y="255318"/>
                  </a:lnTo>
                  <a:lnTo>
                    <a:pt x="976262" y="220882"/>
                  </a:lnTo>
                  <a:lnTo>
                    <a:pt x="950448" y="188403"/>
                  </a:lnTo>
                  <a:lnTo>
                    <a:pt x="922258" y="158019"/>
                  </a:lnTo>
                  <a:lnTo>
                    <a:pt x="891830" y="129870"/>
                  </a:lnTo>
                  <a:lnTo>
                    <a:pt x="859304" y="104095"/>
                  </a:lnTo>
                  <a:lnTo>
                    <a:pt x="824819" y="80832"/>
                  </a:lnTo>
                  <a:lnTo>
                    <a:pt x="788514" y="60220"/>
                  </a:lnTo>
                  <a:lnTo>
                    <a:pt x="750528" y="42398"/>
                  </a:lnTo>
                  <a:lnTo>
                    <a:pt x="711000" y="27505"/>
                  </a:lnTo>
                  <a:lnTo>
                    <a:pt x="670070" y="15679"/>
                  </a:lnTo>
                  <a:lnTo>
                    <a:pt x="627877" y="7061"/>
                  </a:lnTo>
                  <a:lnTo>
                    <a:pt x="584560" y="1788"/>
                  </a:lnTo>
                  <a:lnTo>
                    <a:pt x="540257" y="0"/>
                  </a:lnTo>
                  <a:close/>
                </a:path>
              </a:pathLst>
            </a:custGeom>
            <a:solidFill>
              <a:srgbClr val="F5F7F6"/>
            </a:solidFill>
          </p:spPr>
          <p:txBody>
            <a:bodyPr wrap="square" lIns="0" tIns="0" rIns="0" bIns="0" rtlCol="0">
              <a:noAutofit/>
            </a:bodyPr>
            <a:lstStyle/>
            <a:p>
              <a:endParaRPr>
                <a:cs typeface="+mn-ea"/>
                <a:sym typeface="+mn-lt"/>
              </a:endParaRPr>
            </a:p>
          </p:txBody>
        </p:sp>
        <p:sp>
          <p:nvSpPr>
            <p:cNvPr id="21" name="object 51">
              <a:extLst>
                <a:ext uri="{FF2B5EF4-FFF2-40B4-BE49-F238E27FC236}">
                  <a16:creationId xmlns:a16="http://schemas.microsoft.com/office/drawing/2014/main" id="{8223037D-3CB8-460D-AB26-F697FA6CAE2A}"/>
                </a:ext>
              </a:extLst>
            </p:cNvPr>
            <p:cNvSpPr/>
            <p:nvPr/>
          </p:nvSpPr>
          <p:spPr>
            <a:xfrm>
              <a:off x="9697213" y="4263581"/>
              <a:ext cx="1080515" cy="1078991"/>
            </a:xfrm>
            <a:custGeom>
              <a:avLst/>
              <a:gdLst/>
              <a:ahLst/>
              <a:cxnLst/>
              <a:rect l="l" t="t" r="r" b="b"/>
              <a:pathLst>
                <a:path w="1080515" h="1078991">
                  <a:moveTo>
                    <a:pt x="0" y="539496"/>
                  </a:moveTo>
                  <a:lnTo>
                    <a:pt x="1791" y="495250"/>
                  </a:lnTo>
                  <a:lnTo>
                    <a:pt x="7072" y="451990"/>
                  </a:lnTo>
                  <a:lnTo>
                    <a:pt x="15704" y="409853"/>
                  </a:lnTo>
                  <a:lnTo>
                    <a:pt x="27547" y="368978"/>
                  </a:lnTo>
                  <a:lnTo>
                    <a:pt x="42463" y="329505"/>
                  </a:lnTo>
                  <a:lnTo>
                    <a:pt x="60312" y="291572"/>
                  </a:lnTo>
                  <a:lnTo>
                    <a:pt x="80955" y="255318"/>
                  </a:lnTo>
                  <a:lnTo>
                    <a:pt x="104253" y="220882"/>
                  </a:lnTo>
                  <a:lnTo>
                    <a:pt x="130067" y="188403"/>
                  </a:lnTo>
                  <a:lnTo>
                    <a:pt x="158257" y="158019"/>
                  </a:lnTo>
                  <a:lnTo>
                    <a:pt x="188685" y="129870"/>
                  </a:lnTo>
                  <a:lnTo>
                    <a:pt x="221211" y="104095"/>
                  </a:lnTo>
                  <a:lnTo>
                    <a:pt x="255696" y="80832"/>
                  </a:lnTo>
                  <a:lnTo>
                    <a:pt x="292001" y="60220"/>
                  </a:lnTo>
                  <a:lnTo>
                    <a:pt x="329987" y="42398"/>
                  </a:lnTo>
                  <a:lnTo>
                    <a:pt x="369515" y="27505"/>
                  </a:lnTo>
                  <a:lnTo>
                    <a:pt x="410445" y="15679"/>
                  </a:lnTo>
                  <a:lnTo>
                    <a:pt x="452638" y="7061"/>
                  </a:lnTo>
                  <a:lnTo>
                    <a:pt x="495955" y="1788"/>
                  </a:lnTo>
                  <a:lnTo>
                    <a:pt x="540257" y="0"/>
                  </a:lnTo>
                  <a:lnTo>
                    <a:pt x="584560" y="1788"/>
                  </a:lnTo>
                  <a:lnTo>
                    <a:pt x="627877" y="7061"/>
                  </a:lnTo>
                  <a:lnTo>
                    <a:pt x="670070" y="15679"/>
                  </a:lnTo>
                  <a:lnTo>
                    <a:pt x="711000" y="27505"/>
                  </a:lnTo>
                  <a:lnTo>
                    <a:pt x="750528" y="42398"/>
                  </a:lnTo>
                  <a:lnTo>
                    <a:pt x="788514" y="60220"/>
                  </a:lnTo>
                  <a:lnTo>
                    <a:pt x="824819" y="80832"/>
                  </a:lnTo>
                  <a:lnTo>
                    <a:pt x="859304" y="104095"/>
                  </a:lnTo>
                  <a:lnTo>
                    <a:pt x="891830" y="129870"/>
                  </a:lnTo>
                  <a:lnTo>
                    <a:pt x="922258" y="158019"/>
                  </a:lnTo>
                  <a:lnTo>
                    <a:pt x="950448" y="188403"/>
                  </a:lnTo>
                  <a:lnTo>
                    <a:pt x="976262" y="220882"/>
                  </a:lnTo>
                  <a:lnTo>
                    <a:pt x="999560" y="255318"/>
                  </a:lnTo>
                  <a:lnTo>
                    <a:pt x="1020203" y="291572"/>
                  </a:lnTo>
                  <a:lnTo>
                    <a:pt x="1038052" y="329505"/>
                  </a:lnTo>
                  <a:lnTo>
                    <a:pt x="1052968" y="368978"/>
                  </a:lnTo>
                  <a:lnTo>
                    <a:pt x="1064811" y="409853"/>
                  </a:lnTo>
                  <a:lnTo>
                    <a:pt x="1073443" y="451990"/>
                  </a:lnTo>
                  <a:lnTo>
                    <a:pt x="1078724" y="495250"/>
                  </a:lnTo>
                  <a:lnTo>
                    <a:pt x="1080515" y="539496"/>
                  </a:lnTo>
                  <a:lnTo>
                    <a:pt x="1078724" y="583741"/>
                  </a:lnTo>
                  <a:lnTo>
                    <a:pt x="1073443" y="627001"/>
                  </a:lnTo>
                  <a:lnTo>
                    <a:pt x="1064811" y="669138"/>
                  </a:lnTo>
                  <a:lnTo>
                    <a:pt x="1052968" y="710013"/>
                  </a:lnTo>
                  <a:lnTo>
                    <a:pt x="1038052" y="749486"/>
                  </a:lnTo>
                  <a:lnTo>
                    <a:pt x="1020203" y="787419"/>
                  </a:lnTo>
                  <a:lnTo>
                    <a:pt x="999560" y="823673"/>
                  </a:lnTo>
                  <a:lnTo>
                    <a:pt x="976262" y="858109"/>
                  </a:lnTo>
                  <a:lnTo>
                    <a:pt x="950448" y="890588"/>
                  </a:lnTo>
                  <a:lnTo>
                    <a:pt x="922258" y="920972"/>
                  </a:lnTo>
                  <a:lnTo>
                    <a:pt x="891830" y="949121"/>
                  </a:lnTo>
                  <a:lnTo>
                    <a:pt x="859304" y="974896"/>
                  </a:lnTo>
                  <a:lnTo>
                    <a:pt x="824819" y="998159"/>
                  </a:lnTo>
                  <a:lnTo>
                    <a:pt x="788514" y="1018771"/>
                  </a:lnTo>
                  <a:lnTo>
                    <a:pt x="750528" y="1036593"/>
                  </a:lnTo>
                  <a:lnTo>
                    <a:pt x="711000" y="1051486"/>
                  </a:lnTo>
                  <a:lnTo>
                    <a:pt x="670070" y="1063312"/>
                  </a:lnTo>
                  <a:lnTo>
                    <a:pt x="627877" y="1071930"/>
                  </a:lnTo>
                  <a:lnTo>
                    <a:pt x="584560" y="1077203"/>
                  </a:lnTo>
                  <a:lnTo>
                    <a:pt x="540257" y="1078991"/>
                  </a:lnTo>
                  <a:lnTo>
                    <a:pt x="495955" y="1077203"/>
                  </a:lnTo>
                  <a:lnTo>
                    <a:pt x="452638" y="1071930"/>
                  </a:lnTo>
                  <a:lnTo>
                    <a:pt x="410445" y="1063312"/>
                  </a:lnTo>
                  <a:lnTo>
                    <a:pt x="369515" y="1051486"/>
                  </a:lnTo>
                  <a:lnTo>
                    <a:pt x="329987" y="1036593"/>
                  </a:lnTo>
                  <a:lnTo>
                    <a:pt x="292001" y="1018771"/>
                  </a:lnTo>
                  <a:lnTo>
                    <a:pt x="255696" y="998159"/>
                  </a:lnTo>
                  <a:lnTo>
                    <a:pt x="221211" y="974896"/>
                  </a:lnTo>
                  <a:lnTo>
                    <a:pt x="188685" y="949121"/>
                  </a:lnTo>
                  <a:lnTo>
                    <a:pt x="158257" y="920972"/>
                  </a:lnTo>
                  <a:lnTo>
                    <a:pt x="130067" y="890588"/>
                  </a:lnTo>
                  <a:lnTo>
                    <a:pt x="104253" y="858109"/>
                  </a:lnTo>
                  <a:lnTo>
                    <a:pt x="80955" y="823673"/>
                  </a:lnTo>
                  <a:lnTo>
                    <a:pt x="60312" y="787419"/>
                  </a:lnTo>
                  <a:lnTo>
                    <a:pt x="42463" y="749486"/>
                  </a:lnTo>
                  <a:lnTo>
                    <a:pt x="27547" y="710013"/>
                  </a:lnTo>
                  <a:lnTo>
                    <a:pt x="15704" y="669138"/>
                  </a:lnTo>
                  <a:lnTo>
                    <a:pt x="7072" y="627001"/>
                  </a:lnTo>
                  <a:lnTo>
                    <a:pt x="1791" y="583741"/>
                  </a:lnTo>
                  <a:lnTo>
                    <a:pt x="0" y="539496"/>
                  </a:lnTo>
                  <a:close/>
                </a:path>
              </a:pathLst>
            </a:custGeom>
            <a:ln w="28956">
              <a:solidFill>
                <a:srgbClr val="1D9ED2"/>
              </a:solidFill>
            </a:ln>
          </p:spPr>
          <p:txBody>
            <a:bodyPr wrap="square" lIns="0" tIns="0" rIns="0" bIns="0" rtlCol="0">
              <a:noAutofit/>
            </a:bodyPr>
            <a:lstStyle/>
            <a:p>
              <a:endParaRPr>
                <a:cs typeface="+mn-ea"/>
                <a:sym typeface="+mn-lt"/>
              </a:endParaRPr>
            </a:p>
          </p:txBody>
        </p:sp>
        <p:sp>
          <p:nvSpPr>
            <p:cNvPr id="22" name="object 58">
              <a:extLst>
                <a:ext uri="{FF2B5EF4-FFF2-40B4-BE49-F238E27FC236}">
                  <a16:creationId xmlns:a16="http://schemas.microsoft.com/office/drawing/2014/main" id="{27E41B3A-F82A-4DBC-900B-807C47FE6AF3}"/>
                </a:ext>
              </a:extLst>
            </p:cNvPr>
            <p:cNvSpPr/>
            <p:nvPr/>
          </p:nvSpPr>
          <p:spPr>
            <a:xfrm>
              <a:off x="10007347" y="4540187"/>
              <a:ext cx="541020" cy="539496"/>
            </a:xfrm>
            <a:prstGeom prst="rect">
              <a:avLst/>
            </a:prstGeom>
            <a:blipFill>
              <a:blip r:embed="rId6" cstate="print"/>
              <a:stretch>
                <a:fillRect/>
              </a:stretch>
            </a:blipFill>
          </p:spPr>
          <p:txBody>
            <a:bodyPr wrap="square" lIns="0" tIns="0" rIns="0" bIns="0" rtlCol="0">
              <a:noAutofit/>
            </a:bodyPr>
            <a:lstStyle/>
            <a:p>
              <a:endParaRPr>
                <a:cs typeface="+mn-ea"/>
                <a:sym typeface="+mn-lt"/>
              </a:endParaRPr>
            </a:p>
          </p:txBody>
        </p:sp>
      </p:grpSp>
      <p:sp>
        <p:nvSpPr>
          <p:cNvPr id="23" name="矩形 22">
            <a:extLst>
              <a:ext uri="{FF2B5EF4-FFF2-40B4-BE49-F238E27FC236}">
                <a16:creationId xmlns:a16="http://schemas.microsoft.com/office/drawing/2014/main" id="{35058CBF-6904-4FC3-8282-95C2E32F77D7}"/>
              </a:ext>
            </a:extLst>
          </p:cNvPr>
          <p:cNvSpPr/>
          <p:nvPr/>
        </p:nvSpPr>
        <p:spPr>
          <a:xfrm>
            <a:off x="2470589" y="5071882"/>
            <a:ext cx="3150774" cy="830997"/>
          </a:xfrm>
          <a:prstGeom prst="rect">
            <a:avLst/>
          </a:prstGeom>
        </p:spPr>
        <p:txBody>
          <a:bodyPr wrap="square">
            <a:spAutoFit/>
          </a:bodyPr>
          <a:lstStyle/>
          <a:p>
            <a:r>
              <a:rPr lang="zh-CN" altLang="en-US" sz="1600" b="1" dirty="0">
                <a:cs typeface="+mn-ea"/>
                <a:sym typeface="+mn-lt"/>
              </a:rPr>
              <a:t>区块链 3.0 ：进行中</a:t>
            </a:r>
            <a:endParaRPr lang="en-US" altLang="zh-CN" sz="1600" b="1" dirty="0">
              <a:cs typeface="+mn-ea"/>
              <a:sym typeface="+mn-lt"/>
            </a:endParaRPr>
          </a:p>
          <a:p>
            <a:r>
              <a:rPr lang="zh-CN" altLang="en-US" sz="1600" b="1" dirty="0">
                <a:cs typeface="+mn-ea"/>
                <a:sym typeface="+mn-lt"/>
              </a:rPr>
              <a:t>金融行业</a:t>
            </a:r>
            <a:r>
              <a:rPr lang="en-US" altLang="zh-CN" sz="1600" b="1" dirty="0">
                <a:cs typeface="+mn-ea"/>
                <a:sym typeface="+mn-lt"/>
              </a:rPr>
              <a:t>-&gt;</a:t>
            </a:r>
            <a:r>
              <a:rPr lang="zh-CN" altLang="en-US" sz="1600" b="1" dirty="0">
                <a:cs typeface="+mn-ea"/>
                <a:sym typeface="+mn-lt"/>
              </a:rPr>
              <a:t>实体行业</a:t>
            </a:r>
            <a:endParaRPr lang="en-US" altLang="zh-CN" sz="1600" b="1" dirty="0">
              <a:cs typeface="+mn-ea"/>
              <a:sym typeface="+mn-lt"/>
            </a:endParaRPr>
          </a:p>
          <a:p>
            <a:r>
              <a:rPr lang="zh-CN" altLang="en-US" sz="1600" b="1" dirty="0">
                <a:cs typeface="+mn-ea"/>
                <a:sym typeface="+mn-lt"/>
              </a:rPr>
              <a:t>代表：超级账本</a:t>
            </a:r>
            <a:endParaRPr lang="en-US" altLang="zh-CN" sz="1600" b="1" dirty="0">
              <a:cs typeface="+mn-ea"/>
              <a:sym typeface="+mn-lt"/>
            </a:endParaRPr>
          </a:p>
        </p:txBody>
      </p:sp>
    </p:spTree>
    <p:extLst>
      <p:ext uri="{BB962C8B-B14F-4D97-AF65-F5344CB8AC3E}">
        <p14:creationId xmlns:p14="http://schemas.microsoft.com/office/powerpoint/2010/main" val="8253578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4A67DA-82CD-4FD9-9A56-52D73B62D320}"/>
              </a:ext>
            </a:extLst>
          </p:cNvPr>
          <p:cNvSpPr>
            <a:spLocks noGrp="1"/>
          </p:cNvSpPr>
          <p:nvPr>
            <p:ph type="title"/>
          </p:nvPr>
        </p:nvSpPr>
        <p:spPr>
          <a:xfrm>
            <a:off x="669924" y="1"/>
            <a:ext cx="10850563" cy="1028699"/>
          </a:xfrm>
        </p:spPr>
        <p:txBody>
          <a:bodyPr/>
          <a:lstStyle/>
          <a:p>
            <a:r>
              <a:rPr lang="zh-CN" altLang="en-US" dirty="0">
                <a:latin typeface="+mn-lt"/>
                <a:ea typeface="+mn-ea"/>
                <a:cs typeface="+mn-ea"/>
                <a:sym typeface="+mn-lt"/>
              </a:rPr>
              <a:t>金钱聚集让比特币偏离信任本质</a:t>
            </a:r>
            <a:r>
              <a:rPr lang="zh-CN" altLang="en-US" dirty="0">
                <a:cs typeface="+mn-ea"/>
                <a:sym typeface="+mn-lt"/>
              </a:rPr>
              <a:t>√</a:t>
            </a:r>
            <a:endParaRPr lang="zh-CN" altLang="en-US" dirty="0">
              <a:latin typeface="+mn-lt"/>
              <a:ea typeface="+mn-ea"/>
              <a:cs typeface="+mn-ea"/>
              <a:sym typeface="+mn-lt"/>
            </a:endParaRPr>
          </a:p>
        </p:txBody>
      </p:sp>
      <p:sp>
        <p:nvSpPr>
          <p:cNvPr id="4" name="灯片编号占位符 3">
            <a:extLst>
              <a:ext uri="{FF2B5EF4-FFF2-40B4-BE49-F238E27FC236}">
                <a16:creationId xmlns:a16="http://schemas.microsoft.com/office/drawing/2014/main" id="{A6207B8B-61A3-4989-8123-EA40F6B5F5E8}"/>
              </a:ext>
            </a:extLst>
          </p:cNvPr>
          <p:cNvSpPr>
            <a:spLocks noGrp="1"/>
          </p:cNvSpPr>
          <p:nvPr>
            <p:ph type="sldNum" sz="quarter" idx="12"/>
          </p:nvPr>
        </p:nvSpPr>
        <p:spPr/>
        <p:txBody>
          <a:bodyPr/>
          <a:lstStyle/>
          <a:p>
            <a:fld id="{5DD3DB80-B894-403A-B48E-6FDC1A72010E}" type="slidenum">
              <a:rPr lang="zh-CN" altLang="en-US" smtClean="0">
                <a:cs typeface="+mn-ea"/>
                <a:sym typeface="+mn-lt"/>
              </a:rPr>
              <a:pPr/>
              <a:t>5</a:t>
            </a:fld>
            <a:endParaRPr lang="zh-CN" altLang="en-US">
              <a:cs typeface="+mn-ea"/>
              <a:sym typeface="+mn-lt"/>
            </a:endParaRPr>
          </a:p>
        </p:txBody>
      </p:sp>
      <p:grpSp>
        <p:nvGrpSpPr>
          <p:cNvPr id="24" name="íslïďè">
            <a:extLst>
              <a:ext uri="{FF2B5EF4-FFF2-40B4-BE49-F238E27FC236}">
                <a16:creationId xmlns:a16="http://schemas.microsoft.com/office/drawing/2014/main" id="{A797FF35-921C-4516-BF4E-168161AE049D}"/>
              </a:ext>
            </a:extLst>
          </p:cNvPr>
          <p:cNvGrpSpPr/>
          <p:nvPr/>
        </p:nvGrpSpPr>
        <p:grpSpPr>
          <a:xfrm>
            <a:off x="1151627" y="3276410"/>
            <a:ext cx="828320" cy="828508"/>
            <a:chOff x="5681840" y="2979255"/>
            <a:chExt cx="828320" cy="828508"/>
          </a:xfrm>
        </p:grpSpPr>
        <p:sp>
          <p:nvSpPr>
            <p:cNvPr id="25" name="iŝļîḍé">
              <a:extLst>
                <a:ext uri="{FF2B5EF4-FFF2-40B4-BE49-F238E27FC236}">
                  <a16:creationId xmlns:a16="http://schemas.microsoft.com/office/drawing/2014/main" id="{6016C68B-929B-49A4-99A4-E856381226A7}"/>
                </a:ext>
              </a:extLst>
            </p:cNvPr>
            <p:cNvSpPr/>
            <p:nvPr/>
          </p:nvSpPr>
          <p:spPr>
            <a:xfrm>
              <a:off x="5681840" y="2979255"/>
              <a:ext cx="828320" cy="828508"/>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cubicBezTo>
                    <a:pt x="0" y="4835"/>
                    <a:pt x="4836" y="0"/>
                    <a:pt x="10800" y="0"/>
                  </a:cubicBezTo>
                  <a:cubicBezTo>
                    <a:pt x="16765" y="0"/>
                    <a:pt x="21600" y="4835"/>
                    <a:pt x="21600" y="10800"/>
                  </a:cubicBezTo>
                  <a:cubicBezTo>
                    <a:pt x="21600" y="16764"/>
                    <a:pt x="16765" y="21600"/>
                    <a:pt x="10800" y="21600"/>
                  </a:cubicBezTo>
                  <a:cubicBezTo>
                    <a:pt x="4836" y="21600"/>
                    <a:pt x="0" y="16764"/>
                    <a:pt x="0" y="10800"/>
                  </a:cubicBezTo>
                  <a:close/>
                </a:path>
              </a:pathLst>
            </a:custGeom>
            <a:solidFill>
              <a:schemeClr val="accent1"/>
            </a:solidFill>
            <a:ln w="38100" cap="flat">
              <a:solidFill>
                <a:schemeClr val="bg1"/>
              </a:solidFill>
              <a:miter lim="400000"/>
            </a:ln>
            <a:effectLst/>
          </p:spPr>
          <p:txBody>
            <a:bodyPr wrap="square" lIns="91440" tIns="45720" rIns="91440" bIns="45720" numCol="1" anchor="ctr">
              <a:normAutofit/>
            </a:bodyPr>
            <a:lstStyle>
              <a:defPPr>
                <a:defRPr lang="en-US"/>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defRPr sz="1300" cap="all"/>
              </a:pPr>
              <a:endParaRPr/>
            </a:p>
          </p:txBody>
        </p:sp>
        <p:sp>
          <p:nvSpPr>
            <p:cNvPr id="26" name="íŝļiḍé">
              <a:extLst>
                <a:ext uri="{FF2B5EF4-FFF2-40B4-BE49-F238E27FC236}">
                  <a16:creationId xmlns:a16="http://schemas.microsoft.com/office/drawing/2014/main" id="{9D17899F-D95B-4E88-8F59-81D0AE5212F1}"/>
                </a:ext>
              </a:extLst>
            </p:cNvPr>
            <p:cNvSpPr/>
            <p:nvPr/>
          </p:nvSpPr>
          <p:spPr>
            <a:xfrm>
              <a:off x="5903703" y="3139657"/>
              <a:ext cx="384594" cy="507704"/>
            </a:xfrm>
            <a:custGeom>
              <a:avLst/>
              <a:gdLst>
                <a:gd name="connsiteX0" fmla="*/ 55845 w 426738"/>
                <a:gd name="connsiteY0" fmla="*/ 536580 h 563337"/>
                <a:gd name="connsiteX1" fmla="*/ 371677 w 426738"/>
                <a:gd name="connsiteY1" fmla="*/ 536580 h 563337"/>
                <a:gd name="connsiteX2" fmla="*/ 371677 w 426738"/>
                <a:gd name="connsiteY2" fmla="*/ 563337 h 563337"/>
                <a:gd name="connsiteX3" fmla="*/ 55845 w 426738"/>
                <a:gd name="connsiteY3" fmla="*/ 563337 h 563337"/>
                <a:gd name="connsiteX4" fmla="*/ 113334 w 426738"/>
                <a:gd name="connsiteY4" fmla="*/ 402793 h 563337"/>
                <a:gd name="connsiteX5" fmla="*/ 321984 w 426738"/>
                <a:gd name="connsiteY5" fmla="*/ 402793 h 563337"/>
                <a:gd name="connsiteX6" fmla="*/ 321984 w 426738"/>
                <a:gd name="connsiteY6" fmla="*/ 523679 h 563337"/>
                <a:gd name="connsiteX7" fmla="*/ 318010 w 426738"/>
                <a:gd name="connsiteY7" fmla="*/ 523679 h 563337"/>
                <a:gd name="connsiteX8" fmla="*/ 113334 w 426738"/>
                <a:gd name="connsiteY8" fmla="*/ 523679 h 563337"/>
                <a:gd name="connsiteX9" fmla="*/ 290306 w 426738"/>
                <a:gd name="connsiteY9" fmla="*/ 252920 h 563337"/>
                <a:gd name="connsiteX10" fmla="*/ 339972 w 426738"/>
                <a:gd name="connsiteY10" fmla="*/ 261846 h 563337"/>
                <a:gd name="connsiteX11" fmla="*/ 366791 w 426738"/>
                <a:gd name="connsiteY11" fmla="*/ 287633 h 563337"/>
                <a:gd name="connsiteX12" fmla="*/ 425397 w 426738"/>
                <a:gd name="connsiteY12" fmla="*/ 480040 h 563337"/>
                <a:gd name="connsiteX13" fmla="*/ 419437 w 426738"/>
                <a:gd name="connsiteY13" fmla="*/ 510786 h 563337"/>
                <a:gd name="connsiteX14" fmla="*/ 391624 w 426738"/>
                <a:gd name="connsiteY14" fmla="*/ 523679 h 563337"/>
                <a:gd name="connsiteX15" fmla="*/ 350898 w 426738"/>
                <a:gd name="connsiteY15" fmla="*/ 523679 h 563337"/>
                <a:gd name="connsiteX16" fmla="*/ 350898 w 426738"/>
                <a:gd name="connsiteY16" fmla="*/ 387804 h 563337"/>
                <a:gd name="connsiteX17" fmla="*/ 335999 w 426738"/>
                <a:gd name="connsiteY17" fmla="*/ 373919 h 563337"/>
                <a:gd name="connsiteX18" fmla="*/ 222760 w 426738"/>
                <a:gd name="connsiteY18" fmla="*/ 373919 h 563337"/>
                <a:gd name="connsiteX19" fmla="*/ 137229 w 426738"/>
                <a:gd name="connsiteY19" fmla="*/ 251965 h 563337"/>
                <a:gd name="connsiteX20" fmla="*/ 204762 w 426738"/>
                <a:gd name="connsiteY20" fmla="*/ 373939 h 563337"/>
                <a:gd name="connsiteX21" fmla="*/ 98496 w 426738"/>
                <a:gd name="connsiteY21" fmla="*/ 373939 h 563337"/>
                <a:gd name="connsiteX22" fmla="*/ 84592 w 426738"/>
                <a:gd name="connsiteY22" fmla="*/ 387822 h 563337"/>
                <a:gd name="connsiteX23" fmla="*/ 84592 w 426738"/>
                <a:gd name="connsiteY23" fmla="*/ 523679 h 563337"/>
                <a:gd name="connsiteX24" fmla="*/ 34935 w 426738"/>
                <a:gd name="connsiteY24" fmla="*/ 523679 h 563337"/>
                <a:gd name="connsiteX25" fmla="*/ 7127 w 426738"/>
                <a:gd name="connsiteY25" fmla="*/ 510787 h 563337"/>
                <a:gd name="connsiteX26" fmla="*/ 1168 w 426738"/>
                <a:gd name="connsiteY26" fmla="*/ 480046 h 563337"/>
                <a:gd name="connsiteX27" fmla="*/ 60757 w 426738"/>
                <a:gd name="connsiteY27" fmla="*/ 287665 h 563337"/>
                <a:gd name="connsiteX28" fmla="*/ 87571 w 426738"/>
                <a:gd name="connsiteY28" fmla="*/ 262873 h 563337"/>
                <a:gd name="connsiteX29" fmla="*/ 151134 w 426738"/>
                <a:gd name="connsiteY29" fmla="*/ 119058 h 563337"/>
                <a:gd name="connsiteX30" fmla="*/ 140207 w 426738"/>
                <a:gd name="connsiteY30" fmla="*/ 143862 h 563337"/>
                <a:gd name="connsiteX31" fmla="*/ 136233 w 426738"/>
                <a:gd name="connsiteY31" fmla="*/ 145847 h 563337"/>
                <a:gd name="connsiteX32" fmla="*/ 119345 w 426738"/>
                <a:gd name="connsiteY32" fmla="*/ 142870 h 563337"/>
                <a:gd name="connsiteX33" fmla="*/ 115371 w 426738"/>
                <a:gd name="connsiteY33" fmla="*/ 146839 h 563337"/>
                <a:gd name="connsiteX34" fmla="*/ 114378 w 426738"/>
                <a:gd name="connsiteY34" fmla="*/ 160729 h 563337"/>
                <a:gd name="connsiteX35" fmla="*/ 116365 w 426738"/>
                <a:gd name="connsiteY35" fmla="*/ 166682 h 563337"/>
                <a:gd name="connsiteX36" fmla="*/ 122325 w 426738"/>
                <a:gd name="connsiteY36" fmla="*/ 177596 h 563337"/>
                <a:gd name="connsiteX37" fmla="*/ 125306 w 426738"/>
                <a:gd name="connsiteY37" fmla="*/ 181564 h 563337"/>
                <a:gd name="connsiteX38" fmla="*/ 213719 w 426738"/>
                <a:gd name="connsiteY38" fmla="*/ 261929 h 563337"/>
                <a:gd name="connsiteX39" fmla="*/ 300146 w 426738"/>
                <a:gd name="connsiteY39" fmla="*/ 181564 h 563337"/>
                <a:gd name="connsiteX40" fmla="*/ 303126 w 426738"/>
                <a:gd name="connsiteY40" fmla="*/ 176603 h 563337"/>
                <a:gd name="connsiteX41" fmla="*/ 309087 w 426738"/>
                <a:gd name="connsiteY41" fmla="*/ 165690 h 563337"/>
                <a:gd name="connsiteX42" fmla="*/ 311073 w 426738"/>
                <a:gd name="connsiteY42" fmla="*/ 160729 h 563337"/>
                <a:gd name="connsiteX43" fmla="*/ 310080 w 426738"/>
                <a:gd name="connsiteY43" fmla="*/ 145847 h 563337"/>
                <a:gd name="connsiteX44" fmla="*/ 306106 w 426738"/>
                <a:gd name="connsiteY44" fmla="*/ 141878 h 563337"/>
                <a:gd name="connsiteX45" fmla="*/ 286238 w 426738"/>
                <a:gd name="connsiteY45" fmla="*/ 147831 h 563337"/>
                <a:gd name="connsiteX46" fmla="*/ 285245 w 426738"/>
                <a:gd name="connsiteY46" fmla="*/ 147831 h 563337"/>
                <a:gd name="connsiteX47" fmla="*/ 281271 w 426738"/>
                <a:gd name="connsiteY47" fmla="*/ 145847 h 563337"/>
                <a:gd name="connsiteX48" fmla="*/ 274317 w 426738"/>
                <a:gd name="connsiteY48" fmla="*/ 128980 h 563337"/>
                <a:gd name="connsiteX49" fmla="*/ 246502 w 426738"/>
                <a:gd name="connsiteY49" fmla="*/ 131957 h 563337"/>
                <a:gd name="connsiteX50" fmla="*/ 151134 w 426738"/>
                <a:gd name="connsiteY50" fmla="*/ 119058 h 563337"/>
                <a:gd name="connsiteX51" fmla="*/ 212726 w 426738"/>
                <a:gd name="connsiteY51" fmla="*/ 0 h 563337"/>
                <a:gd name="connsiteX52" fmla="*/ 320014 w 426738"/>
                <a:gd name="connsiteY52" fmla="*/ 133941 h 563337"/>
                <a:gd name="connsiteX53" fmla="*/ 320014 w 426738"/>
                <a:gd name="connsiteY53" fmla="*/ 134933 h 563337"/>
                <a:gd name="connsiteX54" fmla="*/ 323988 w 426738"/>
                <a:gd name="connsiteY54" fmla="*/ 166682 h 563337"/>
                <a:gd name="connsiteX55" fmla="*/ 322001 w 426738"/>
                <a:gd name="connsiteY55" fmla="*/ 171643 h 563337"/>
                <a:gd name="connsiteX56" fmla="*/ 313060 w 426738"/>
                <a:gd name="connsiteY56" fmla="*/ 187517 h 563337"/>
                <a:gd name="connsiteX57" fmla="*/ 213719 w 426738"/>
                <a:gd name="connsiteY57" fmla="*/ 276811 h 563337"/>
                <a:gd name="connsiteX58" fmla="*/ 112391 w 426738"/>
                <a:gd name="connsiteY58" fmla="*/ 188509 h 563337"/>
                <a:gd name="connsiteX59" fmla="*/ 103451 w 426738"/>
                <a:gd name="connsiteY59" fmla="*/ 171643 h 563337"/>
                <a:gd name="connsiteX60" fmla="*/ 101464 w 426738"/>
                <a:gd name="connsiteY60" fmla="*/ 167674 h 563337"/>
                <a:gd name="connsiteX61" fmla="*/ 105437 w 426738"/>
                <a:gd name="connsiteY61" fmla="*/ 135925 h 563337"/>
                <a:gd name="connsiteX62" fmla="*/ 105437 w 426738"/>
                <a:gd name="connsiteY62" fmla="*/ 133941 h 563337"/>
                <a:gd name="connsiteX63" fmla="*/ 212726 w 426738"/>
                <a:gd name="connsiteY63" fmla="*/ 0 h 563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426738" h="563337">
                  <a:moveTo>
                    <a:pt x="55845" y="536580"/>
                  </a:moveTo>
                  <a:lnTo>
                    <a:pt x="371677" y="536580"/>
                  </a:lnTo>
                  <a:lnTo>
                    <a:pt x="371677" y="563337"/>
                  </a:lnTo>
                  <a:lnTo>
                    <a:pt x="55845" y="563337"/>
                  </a:lnTo>
                  <a:close/>
                  <a:moveTo>
                    <a:pt x="113334" y="402793"/>
                  </a:moveTo>
                  <a:lnTo>
                    <a:pt x="321984" y="402793"/>
                  </a:lnTo>
                  <a:lnTo>
                    <a:pt x="321984" y="523679"/>
                  </a:lnTo>
                  <a:lnTo>
                    <a:pt x="318010" y="523679"/>
                  </a:lnTo>
                  <a:lnTo>
                    <a:pt x="113334" y="523679"/>
                  </a:lnTo>
                  <a:close/>
                  <a:moveTo>
                    <a:pt x="290306" y="252920"/>
                  </a:moveTo>
                  <a:lnTo>
                    <a:pt x="339972" y="261846"/>
                  </a:lnTo>
                  <a:cubicBezTo>
                    <a:pt x="352885" y="264821"/>
                    <a:pt x="363812" y="274739"/>
                    <a:pt x="366791" y="287633"/>
                  </a:cubicBezTo>
                  <a:lnTo>
                    <a:pt x="425397" y="480040"/>
                  </a:lnTo>
                  <a:cubicBezTo>
                    <a:pt x="428377" y="490950"/>
                    <a:pt x="426391" y="501860"/>
                    <a:pt x="419437" y="510786"/>
                  </a:cubicBezTo>
                  <a:cubicBezTo>
                    <a:pt x="413477" y="518720"/>
                    <a:pt x="402551" y="523679"/>
                    <a:pt x="391624" y="523679"/>
                  </a:cubicBezTo>
                  <a:lnTo>
                    <a:pt x="350898" y="523679"/>
                  </a:lnTo>
                  <a:lnTo>
                    <a:pt x="350898" y="387804"/>
                  </a:lnTo>
                  <a:lnTo>
                    <a:pt x="335999" y="373919"/>
                  </a:lnTo>
                  <a:lnTo>
                    <a:pt x="222760" y="373919"/>
                  </a:lnTo>
                  <a:close/>
                  <a:moveTo>
                    <a:pt x="137229" y="251965"/>
                  </a:moveTo>
                  <a:lnTo>
                    <a:pt x="204762" y="373939"/>
                  </a:lnTo>
                  <a:lnTo>
                    <a:pt x="98496" y="373939"/>
                  </a:lnTo>
                  <a:lnTo>
                    <a:pt x="84592" y="387822"/>
                  </a:lnTo>
                  <a:lnTo>
                    <a:pt x="84592" y="523679"/>
                  </a:lnTo>
                  <a:lnTo>
                    <a:pt x="34935" y="523679"/>
                  </a:lnTo>
                  <a:cubicBezTo>
                    <a:pt x="24010" y="523679"/>
                    <a:pt x="14079" y="518721"/>
                    <a:pt x="7127" y="510787"/>
                  </a:cubicBezTo>
                  <a:cubicBezTo>
                    <a:pt x="1168" y="501863"/>
                    <a:pt x="-1811" y="490954"/>
                    <a:pt x="1168" y="480046"/>
                  </a:cubicBezTo>
                  <a:lnTo>
                    <a:pt x="60757" y="287665"/>
                  </a:lnTo>
                  <a:cubicBezTo>
                    <a:pt x="63736" y="274773"/>
                    <a:pt x="74660" y="264857"/>
                    <a:pt x="87571" y="262873"/>
                  </a:cubicBezTo>
                  <a:close/>
                  <a:moveTo>
                    <a:pt x="151134" y="119058"/>
                  </a:moveTo>
                  <a:lnTo>
                    <a:pt x="140207" y="143862"/>
                  </a:lnTo>
                  <a:cubicBezTo>
                    <a:pt x="139213" y="144855"/>
                    <a:pt x="138220" y="145847"/>
                    <a:pt x="136233" y="145847"/>
                  </a:cubicBezTo>
                  <a:lnTo>
                    <a:pt x="119345" y="142870"/>
                  </a:lnTo>
                  <a:cubicBezTo>
                    <a:pt x="118352" y="144855"/>
                    <a:pt x="117358" y="145847"/>
                    <a:pt x="115371" y="146839"/>
                  </a:cubicBezTo>
                  <a:cubicBezTo>
                    <a:pt x="112391" y="147831"/>
                    <a:pt x="111398" y="154776"/>
                    <a:pt x="114378" y="160729"/>
                  </a:cubicBezTo>
                  <a:cubicBezTo>
                    <a:pt x="115371" y="162713"/>
                    <a:pt x="115371" y="164698"/>
                    <a:pt x="116365" y="166682"/>
                  </a:cubicBezTo>
                  <a:cubicBezTo>
                    <a:pt x="118352" y="169658"/>
                    <a:pt x="120339" y="175611"/>
                    <a:pt x="122325" y="177596"/>
                  </a:cubicBezTo>
                  <a:cubicBezTo>
                    <a:pt x="123319" y="178588"/>
                    <a:pt x="125306" y="179580"/>
                    <a:pt x="125306" y="181564"/>
                  </a:cubicBezTo>
                  <a:cubicBezTo>
                    <a:pt x="139213" y="229188"/>
                    <a:pt x="174976" y="261929"/>
                    <a:pt x="213719" y="261929"/>
                  </a:cubicBezTo>
                  <a:cubicBezTo>
                    <a:pt x="251469" y="261929"/>
                    <a:pt x="287232" y="228195"/>
                    <a:pt x="300146" y="181564"/>
                  </a:cubicBezTo>
                  <a:cubicBezTo>
                    <a:pt x="300146" y="179580"/>
                    <a:pt x="302133" y="177596"/>
                    <a:pt x="303126" y="176603"/>
                  </a:cubicBezTo>
                  <a:cubicBezTo>
                    <a:pt x="305113" y="174619"/>
                    <a:pt x="307100" y="168666"/>
                    <a:pt x="309087" y="165690"/>
                  </a:cubicBezTo>
                  <a:cubicBezTo>
                    <a:pt x="309087" y="163705"/>
                    <a:pt x="310080" y="161721"/>
                    <a:pt x="311073" y="160729"/>
                  </a:cubicBezTo>
                  <a:cubicBezTo>
                    <a:pt x="314054" y="153784"/>
                    <a:pt x="313060" y="147831"/>
                    <a:pt x="310080" y="145847"/>
                  </a:cubicBezTo>
                  <a:cubicBezTo>
                    <a:pt x="308093" y="144855"/>
                    <a:pt x="306106" y="143862"/>
                    <a:pt x="306106" y="141878"/>
                  </a:cubicBezTo>
                  <a:lnTo>
                    <a:pt x="286238" y="147831"/>
                  </a:lnTo>
                  <a:cubicBezTo>
                    <a:pt x="285245" y="147831"/>
                    <a:pt x="285245" y="147831"/>
                    <a:pt x="285245" y="147831"/>
                  </a:cubicBezTo>
                  <a:cubicBezTo>
                    <a:pt x="283258" y="147831"/>
                    <a:pt x="282265" y="146839"/>
                    <a:pt x="281271" y="145847"/>
                  </a:cubicBezTo>
                  <a:lnTo>
                    <a:pt x="274317" y="128980"/>
                  </a:lnTo>
                  <a:cubicBezTo>
                    <a:pt x="267363" y="130964"/>
                    <a:pt x="257429" y="131957"/>
                    <a:pt x="246502" y="131957"/>
                  </a:cubicBezTo>
                  <a:cubicBezTo>
                    <a:pt x="209746" y="131957"/>
                    <a:pt x="163055" y="122035"/>
                    <a:pt x="151134" y="119058"/>
                  </a:cubicBezTo>
                  <a:close/>
                  <a:moveTo>
                    <a:pt x="212726" y="0"/>
                  </a:moveTo>
                  <a:cubicBezTo>
                    <a:pt x="311073" y="0"/>
                    <a:pt x="320014" y="68459"/>
                    <a:pt x="320014" y="133941"/>
                  </a:cubicBezTo>
                  <a:lnTo>
                    <a:pt x="320014" y="134933"/>
                  </a:lnTo>
                  <a:cubicBezTo>
                    <a:pt x="327961" y="140886"/>
                    <a:pt x="329948" y="154776"/>
                    <a:pt x="323988" y="166682"/>
                  </a:cubicBezTo>
                  <a:cubicBezTo>
                    <a:pt x="323988" y="167674"/>
                    <a:pt x="322994" y="169658"/>
                    <a:pt x="322001" y="171643"/>
                  </a:cubicBezTo>
                  <a:cubicBezTo>
                    <a:pt x="319021" y="178588"/>
                    <a:pt x="317034" y="184541"/>
                    <a:pt x="313060" y="187517"/>
                  </a:cubicBezTo>
                  <a:cubicBezTo>
                    <a:pt x="298159" y="240101"/>
                    <a:pt x="257429" y="275819"/>
                    <a:pt x="213719" y="276811"/>
                  </a:cubicBezTo>
                  <a:cubicBezTo>
                    <a:pt x="170009" y="276811"/>
                    <a:pt x="128286" y="240101"/>
                    <a:pt x="112391" y="188509"/>
                  </a:cubicBezTo>
                  <a:cubicBezTo>
                    <a:pt x="108418" y="184541"/>
                    <a:pt x="106431" y="179580"/>
                    <a:pt x="103451" y="171643"/>
                  </a:cubicBezTo>
                  <a:cubicBezTo>
                    <a:pt x="102457" y="170651"/>
                    <a:pt x="101464" y="168666"/>
                    <a:pt x="101464" y="167674"/>
                  </a:cubicBezTo>
                  <a:cubicBezTo>
                    <a:pt x="95503" y="154776"/>
                    <a:pt x="97490" y="141878"/>
                    <a:pt x="105437" y="135925"/>
                  </a:cubicBezTo>
                  <a:cubicBezTo>
                    <a:pt x="105437" y="134933"/>
                    <a:pt x="105437" y="134933"/>
                    <a:pt x="105437" y="133941"/>
                  </a:cubicBezTo>
                  <a:cubicBezTo>
                    <a:pt x="105437" y="66474"/>
                    <a:pt x="113385" y="0"/>
                    <a:pt x="212726" y="0"/>
                  </a:cubicBezTo>
                  <a:close/>
                </a:path>
              </a:pathLst>
            </a:custGeom>
            <a:solidFill>
              <a:schemeClr val="bg1"/>
            </a:solidFill>
            <a:ln w="38100" cap="flat">
              <a:noFill/>
              <a:miter lim="400000"/>
            </a:ln>
            <a:effectLst/>
          </p:spPr>
          <p:txBody>
            <a:bodyPr wrap="square" lIns="91440" tIns="45720" rIns="91440" bIns="45720" numCol="1"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defRPr sz="1300" cap="all"/>
              </a:pPr>
              <a:endParaRPr/>
            </a:p>
          </p:txBody>
        </p:sp>
      </p:grpSp>
      <p:grpSp>
        <p:nvGrpSpPr>
          <p:cNvPr id="27" name="iṩļïḍé">
            <a:extLst>
              <a:ext uri="{FF2B5EF4-FFF2-40B4-BE49-F238E27FC236}">
                <a16:creationId xmlns:a16="http://schemas.microsoft.com/office/drawing/2014/main" id="{2517A036-0AF8-4CDE-BDE3-A8C06D8456AA}"/>
              </a:ext>
            </a:extLst>
          </p:cNvPr>
          <p:cNvGrpSpPr/>
          <p:nvPr/>
        </p:nvGrpSpPr>
        <p:grpSpPr>
          <a:xfrm>
            <a:off x="6351880" y="3358357"/>
            <a:ext cx="828438" cy="828658"/>
            <a:chOff x="6553309" y="4493595"/>
            <a:chExt cx="828438" cy="828658"/>
          </a:xfrm>
        </p:grpSpPr>
        <p:sp>
          <p:nvSpPr>
            <p:cNvPr id="28" name="ïṥḷiḓè">
              <a:extLst>
                <a:ext uri="{FF2B5EF4-FFF2-40B4-BE49-F238E27FC236}">
                  <a16:creationId xmlns:a16="http://schemas.microsoft.com/office/drawing/2014/main" id="{103983E1-FA91-4656-BA1A-0DDBEAE532A2}"/>
                </a:ext>
              </a:extLst>
            </p:cNvPr>
            <p:cNvSpPr/>
            <p:nvPr/>
          </p:nvSpPr>
          <p:spPr>
            <a:xfrm>
              <a:off x="6553309" y="4493595"/>
              <a:ext cx="828438" cy="828658"/>
            </a:xfrm>
            <a:custGeom>
              <a:avLst/>
              <a:gdLst/>
              <a:ahLst/>
              <a:cxnLst>
                <a:cxn ang="0">
                  <a:pos x="wd2" y="hd2"/>
                </a:cxn>
                <a:cxn ang="5400000">
                  <a:pos x="wd2" y="hd2"/>
                </a:cxn>
                <a:cxn ang="10800000">
                  <a:pos x="wd2" y="hd2"/>
                </a:cxn>
                <a:cxn ang="16200000">
                  <a:pos x="wd2" y="hd2"/>
                </a:cxn>
              </a:cxnLst>
              <a:rect l="0" t="0" r="r" b="b"/>
              <a:pathLst>
                <a:path w="18915" h="18915" extrusionOk="0">
                  <a:moveTo>
                    <a:pt x="14184" y="1268"/>
                  </a:moveTo>
                  <a:cubicBezTo>
                    <a:pt x="18708" y="3879"/>
                    <a:pt x="20257" y="9663"/>
                    <a:pt x="17646" y="14185"/>
                  </a:cubicBezTo>
                  <a:cubicBezTo>
                    <a:pt x="15035" y="18708"/>
                    <a:pt x="9252" y="20257"/>
                    <a:pt x="4729" y="17646"/>
                  </a:cubicBezTo>
                  <a:cubicBezTo>
                    <a:pt x="206" y="15035"/>
                    <a:pt x="-1343" y="9252"/>
                    <a:pt x="1268" y="4729"/>
                  </a:cubicBezTo>
                  <a:cubicBezTo>
                    <a:pt x="3879" y="207"/>
                    <a:pt x="9662" y="-1343"/>
                    <a:pt x="14184" y="1268"/>
                  </a:cubicBezTo>
                  <a:close/>
                </a:path>
              </a:pathLst>
            </a:custGeom>
            <a:solidFill>
              <a:schemeClr val="accent1"/>
            </a:solidFill>
            <a:ln w="38100" cap="flat">
              <a:solidFill>
                <a:schemeClr val="bg1"/>
              </a:solidFill>
              <a:miter lim="400000"/>
            </a:ln>
            <a:effectLst/>
          </p:spPr>
          <p:txBody>
            <a:bodyPr wrap="square" lIns="91440" tIns="45720" rIns="91440" bIns="45720" numCol="1" anchor="ctr">
              <a:normAutofit/>
            </a:bodyPr>
            <a:lstStyle>
              <a:defPPr>
                <a:defRPr lang="en-US"/>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defRPr sz="1300" cap="all"/>
              </a:pPr>
              <a:endParaRPr/>
            </a:p>
          </p:txBody>
        </p:sp>
        <p:sp>
          <p:nvSpPr>
            <p:cNvPr id="29" name="ïsļïďè">
              <a:extLst>
                <a:ext uri="{FF2B5EF4-FFF2-40B4-BE49-F238E27FC236}">
                  <a16:creationId xmlns:a16="http://schemas.microsoft.com/office/drawing/2014/main" id="{E30B13F1-A47A-4226-A7E7-965C798E6472}"/>
                </a:ext>
              </a:extLst>
            </p:cNvPr>
            <p:cNvSpPr/>
            <p:nvPr/>
          </p:nvSpPr>
          <p:spPr>
            <a:xfrm>
              <a:off x="6755658" y="4710449"/>
              <a:ext cx="423740" cy="394950"/>
            </a:xfrm>
            <a:custGeom>
              <a:avLst/>
              <a:gdLst>
                <a:gd name="connsiteX0" fmla="*/ 103209 w 600657"/>
                <a:gd name="connsiteY0" fmla="*/ 435200 h 559848"/>
                <a:gd name="connsiteX1" fmla="*/ 103209 w 600657"/>
                <a:gd name="connsiteY1" fmla="*/ 502743 h 559848"/>
                <a:gd name="connsiteX2" fmla="*/ 121655 w 600657"/>
                <a:gd name="connsiteY2" fmla="*/ 521164 h 559848"/>
                <a:gd name="connsiteX3" fmla="*/ 544078 w 600657"/>
                <a:gd name="connsiteY3" fmla="*/ 521164 h 559848"/>
                <a:gd name="connsiteX4" fmla="*/ 562525 w 600657"/>
                <a:gd name="connsiteY4" fmla="*/ 502743 h 559848"/>
                <a:gd name="connsiteX5" fmla="*/ 564369 w 600657"/>
                <a:gd name="connsiteY5" fmla="*/ 502743 h 559848"/>
                <a:gd name="connsiteX6" fmla="*/ 564369 w 600657"/>
                <a:gd name="connsiteY6" fmla="*/ 435200 h 559848"/>
                <a:gd name="connsiteX7" fmla="*/ 121655 w 600657"/>
                <a:gd name="connsiteY7" fmla="*/ 216604 h 559848"/>
                <a:gd name="connsiteX8" fmla="*/ 103209 w 600657"/>
                <a:gd name="connsiteY8" fmla="*/ 235025 h 559848"/>
                <a:gd name="connsiteX9" fmla="*/ 103209 w 600657"/>
                <a:gd name="connsiteY9" fmla="*/ 303183 h 559848"/>
                <a:gd name="connsiteX10" fmla="*/ 562525 w 600657"/>
                <a:gd name="connsiteY10" fmla="*/ 303183 h 559848"/>
                <a:gd name="connsiteX11" fmla="*/ 562525 w 600657"/>
                <a:gd name="connsiteY11" fmla="*/ 235025 h 559848"/>
                <a:gd name="connsiteX12" fmla="*/ 544078 w 600657"/>
                <a:gd name="connsiteY12" fmla="*/ 216604 h 559848"/>
                <a:gd name="connsiteX13" fmla="*/ 121655 w 600657"/>
                <a:gd name="connsiteY13" fmla="*/ 177920 h 559848"/>
                <a:gd name="connsiteX14" fmla="*/ 544078 w 600657"/>
                <a:gd name="connsiteY14" fmla="*/ 177920 h 559848"/>
                <a:gd name="connsiteX15" fmla="*/ 600647 w 600657"/>
                <a:gd name="connsiteY15" fmla="*/ 235025 h 559848"/>
                <a:gd name="connsiteX16" fmla="*/ 600647 w 600657"/>
                <a:gd name="connsiteY16" fmla="*/ 502743 h 559848"/>
                <a:gd name="connsiteX17" fmla="*/ 544078 w 600657"/>
                <a:gd name="connsiteY17" fmla="*/ 559848 h 559848"/>
                <a:gd name="connsiteX18" fmla="*/ 121655 w 600657"/>
                <a:gd name="connsiteY18" fmla="*/ 559848 h 559848"/>
                <a:gd name="connsiteX19" fmla="*/ 64471 w 600657"/>
                <a:gd name="connsiteY19" fmla="*/ 502743 h 559848"/>
                <a:gd name="connsiteX20" fmla="*/ 64471 w 600657"/>
                <a:gd name="connsiteY20" fmla="*/ 235025 h 559848"/>
                <a:gd name="connsiteX21" fmla="*/ 121655 w 600657"/>
                <a:gd name="connsiteY21" fmla="*/ 177920 h 559848"/>
                <a:gd name="connsiteX22" fmla="*/ 472657 w 600657"/>
                <a:gd name="connsiteY22" fmla="*/ 412 h 559848"/>
                <a:gd name="connsiteX23" fmla="*/ 520129 w 600657"/>
                <a:gd name="connsiteY23" fmla="*/ 42280 h 559848"/>
                <a:gd name="connsiteX24" fmla="*/ 547800 w 600657"/>
                <a:gd name="connsiteY24" fmla="*/ 149095 h 559848"/>
                <a:gd name="connsiteX25" fmla="*/ 544111 w 600657"/>
                <a:gd name="connsiteY25" fmla="*/ 149095 h 559848"/>
                <a:gd name="connsiteX26" fmla="*/ 544111 w 600657"/>
                <a:gd name="connsiteY26" fmla="*/ 147253 h 559848"/>
                <a:gd name="connsiteX27" fmla="*/ 123515 w 600657"/>
                <a:gd name="connsiteY27" fmla="*/ 147253 h 559848"/>
                <a:gd name="connsiteX28" fmla="*/ 37428 w 600657"/>
                <a:gd name="connsiteY28" fmla="*/ 233196 h 559848"/>
                <a:gd name="connsiteX29" fmla="*/ 37428 w 600657"/>
                <a:gd name="connsiteY29" fmla="*/ 311772 h 559848"/>
                <a:gd name="connsiteX30" fmla="*/ 2379 w 600657"/>
                <a:gd name="connsiteY30" fmla="*/ 179789 h 559848"/>
                <a:gd name="connsiteX31" fmla="*/ 42962 w 600657"/>
                <a:gd name="connsiteY31" fmla="*/ 110420 h 559848"/>
                <a:gd name="connsiteX32" fmla="*/ 450645 w 600657"/>
                <a:gd name="connsiteY32" fmla="*/ 2378 h 559848"/>
                <a:gd name="connsiteX33" fmla="*/ 472657 w 600657"/>
                <a:gd name="connsiteY33" fmla="*/ 412 h 559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600657" h="559848">
                  <a:moveTo>
                    <a:pt x="103209" y="435200"/>
                  </a:moveTo>
                  <a:lnTo>
                    <a:pt x="103209" y="502743"/>
                  </a:lnTo>
                  <a:cubicBezTo>
                    <a:pt x="103209" y="511954"/>
                    <a:pt x="110587" y="521164"/>
                    <a:pt x="121655" y="521164"/>
                  </a:cubicBezTo>
                  <a:lnTo>
                    <a:pt x="544078" y="521164"/>
                  </a:lnTo>
                  <a:cubicBezTo>
                    <a:pt x="553301" y="521164"/>
                    <a:pt x="562525" y="513796"/>
                    <a:pt x="562525" y="502743"/>
                  </a:cubicBezTo>
                  <a:lnTo>
                    <a:pt x="564369" y="502743"/>
                  </a:lnTo>
                  <a:lnTo>
                    <a:pt x="564369" y="435200"/>
                  </a:lnTo>
                  <a:close/>
                  <a:moveTo>
                    <a:pt x="121655" y="216604"/>
                  </a:moveTo>
                  <a:cubicBezTo>
                    <a:pt x="112432" y="216604"/>
                    <a:pt x="103209" y="223972"/>
                    <a:pt x="103209" y="235025"/>
                  </a:cubicBezTo>
                  <a:lnTo>
                    <a:pt x="103209" y="303183"/>
                  </a:lnTo>
                  <a:lnTo>
                    <a:pt x="562525" y="303183"/>
                  </a:lnTo>
                  <a:lnTo>
                    <a:pt x="562525" y="235025"/>
                  </a:lnTo>
                  <a:cubicBezTo>
                    <a:pt x="562525" y="225815"/>
                    <a:pt x="555146" y="216604"/>
                    <a:pt x="544078" y="216604"/>
                  </a:cubicBezTo>
                  <a:close/>
                  <a:moveTo>
                    <a:pt x="121655" y="177920"/>
                  </a:moveTo>
                  <a:lnTo>
                    <a:pt x="544078" y="177920"/>
                  </a:lnTo>
                  <a:cubicBezTo>
                    <a:pt x="575437" y="177920"/>
                    <a:pt x="601262" y="203709"/>
                    <a:pt x="600647" y="235025"/>
                  </a:cubicBezTo>
                  <a:lnTo>
                    <a:pt x="600647" y="502743"/>
                  </a:lnTo>
                  <a:cubicBezTo>
                    <a:pt x="600647" y="534059"/>
                    <a:pt x="575437" y="559848"/>
                    <a:pt x="544078" y="559848"/>
                  </a:cubicBezTo>
                  <a:lnTo>
                    <a:pt x="121655" y="559848"/>
                  </a:lnTo>
                  <a:cubicBezTo>
                    <a:pt x="90296" y="559848"/>
                    <a:pt x="64471" y="534059"/>
                    <a:pt x="64471" y="502743"/>
                  </a:cubicBezTo>
                  <a:lnTo>
                    <a:pt x="64471" y="235025"/>
                  </a:lnTo>
                  <a:cubicBezTo>
                    <a:pt x="64471" y="203709"/>
                    <a:pt x="90296" y="177920"/>
                    <a:pt x="121655" y="177920"/>
                  </a:cubicBezTo>
                  <a:close/>
                  <a:moveTo>
                    <a:pt x="472657" y="412"/>
                  </a:moveTo>
                  <a:cubicBezTo>
                    <a:pt x="494534" y="3145"/>
                    <a:pt x="514595" y="19260"/>
                    <a:pt x="520129" y="42280"/>
                  </a:cubicBezTo>
                  <a:lnTo>
                    <a:pt x="547800" y="149095"/>
                  </a:lnTo>
                  <a:lnTo>
                    <a:pt x="544111" y="149095"/>
                  </a:lnTo>
                  <a:lnTo>
                    <a:pt x="544111" y="147253"/>
                  </a:lnTo>
                  <a:lnTo>
                    <a:pt x="123515" y="147253"/>
                  </a:lnTo>
                  <a:cubicBezTo>
                    <a:pt x="75552" y="147253"/>
                    <a:pt x="37428" y="185313"/>
                    <a:pt x="37428" y="233196"/>
                  </a:cubicBezTo>
                  <a:lnTo>
                    <a:pt x="37428" y="311772"/>
                  </a:lnTo>
                  <a:lnTo>
                    <a:pt x="2379" y="179789"/>
                  </a:lnTo>
                  <a:cubicBezTo>
                    <a:pt x="-6845" y="150936"/>
                    <a:pt x="11602" y="117787"/>
                    <a:pt x="42962" y="110420"/>
                  </a:cubicBezTo>
                  <a:lnTo>
                    <a:pt x="450645" y="2378"/>
                  </a:lnTo>
                  <a:cubicBezTo>
                    <a:pt x="457870" y="76"/>
                    <a:pt x="465364" y="-499"/>
                    <a:pt x="472657" y="412"/>
                  </a:cubicBezTo>
                  <a:close/>
                </a:path>
              </a:pathLst>
            </a:custGeom>
            <a:solidFill>
              <a:schemeClr val="bg1"/>
            </a:solidFill>
            <a:ln w="38100" cap="flat">
              <a:noFill/>
              <a:miter lim="400000"/>
            </a:ln>
            <a:effectLst/>
          </p:spPr>
          <p:txBody>
            <a:bodyPr wrap="square" lIns="91440" tIns="45720" rIns="91440" bIns="45720" numCol="1"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defRPr sz="1300" cap="all"/>
              </a:pPr>
              <a:endParaRPr/>
            </a:p>
          </p:txBody>
        </p:sp>
      </p:grpSp>
      <p:grpSp>
        <p:nvGrpSpPr>
          <p:cNvPr id="30" name="ïṣḻîde">
            <a:extLst>
              <a:ext uri="{FF2B5EF4-FFF2-40B4-BE49-F238E27FC236}">
                <a16:creationId xmlns:a16="http://schemas.microsoft.com/office/drawing/2014/main" id="{6CDB7942-3D83-4FBA-A067-6D75757A4CFF}"/>
              </a:ext>
            </a:extLst>
          </p:cNvPr>
          <p:cNvGrpSpPr/>
          <p:nvPr/>
        </p:nvGrpSpPr>
        <p:grpSpPr>
          <a:xfrm>
            <a:off x="3655221" y="3358353"/>
            <a:ext cx="828440" cy="828662"/>
            <a:chOff x="4810253" y="4493593"/>
            <a:chExt cx="828440" cy="828662"/>
          </a:xfrm>
        </p:grpSpPr>
        <p:sp>
          <p:nvSpPr>
            <p:cNvPr id="31" name="iṣḻïde">
              <a:extLst>
                <a:ext uri="{FF2B5EF4-FFF2-40B4-BE49-F238E27FC236}">
                  <a16:creationId xmlns:a16="http://schemas.microsoft.com/office/drawing/2014/main" id="{240F9B96-F8EF-455F-BA3C-B30BC108AEB8}"/>
                </a:ext>
              </a:extLst>
            </p:cNvPr>
            <p:cNvSpPr/>
            <p:nvPr/>
          </p:nvSpPr>
          <p:spPr>
            <a:xfrm>
              <a:off x="4810253" y="4493593"/>
              <a:ext cx="828440" cy="828662"/>
            </a:xfrm>
            <a:custGeom>
              <a:avLst/>
              <a:gdLst/>
              <a:ahLst/>
              <a:cxnLst>
                <a:cxn ang="0">
                  <a:pos x="wd2" y="hd2"/>
                </a:cxn>
                <a:cxn ang="5400000">
                  <a:pos x="wd2" y="hd2"/>
                </a:cxn>
                <a:cxn ang="10800000">
                  <a:pos x="wd2" y="hd2"/>
                </a:cxn>
                <a:cxn ang="16200000">
                  <a:pos x="wd2" y="hd2"/>
                </a:cxn>
              </a:cxnLst>
              <a:rect l="0" t="0" r="r" b="b"/>
              <a:pathLst>
                <a:path w="18915" h="18914" extrusionOk="0">
                  <a:moveTo>
                    <a:pt x="14186" y="17646"/>
                  </a:moveTo>
                  <a:cubicBezTo>
                    <a:pt x="9662" y="20257"/>
                    <a:pt x="3880" y="18707"/>
                    <a:pt x="1269" y="14185"/>
                  </a:cubicBezTo>
                  <a:cubicBezTo>
                    <a:pt x="-1343" y="9662"/>
                    <a:pt x="207" y="3879"/>
                    <a:pt x="4730" y="1268"/>
                  </a:cubicBezTo>
                  <a:cubicBezTo>
                    <a:pt x="9252" y="-1343"/>
                    <a:pt x="15035" y="207"/>
                    <a:pt x="17647" y="4729"/>
                  </a:cubicBezTo>
                  <a:cubicBezTo>
                    <a:pt x="20257" y="9252"/>
                    <a:pt x="18708" y="15035"/>
                    <a:pt x="14186" y="17646"/>
                  </a:cubicBezTo>
                  <a:close/>
                </a:path>
              </a:pathLst>
            </a:custGeom>
            <a:solidFill>
              <a:schemeClr val="accent1"/>
            </a:solidFill>
            <a:ln w="38100" cap="flat">
              <a:solidFill>
                <a:schemeClr val="bg1"/>
              </a:solidFill>
              <a:miter lim="400000"/>
            </a:ln>
            <a:effectLst/>
          </p:spPr>
          <p:txBody>
            <a:bodyPr wrap="square" lIns="91440" tIns="45720" rIns="91440" bIns="45720" numCol="1" anchor="ctr">
              <a:normAutofit/>
            </a:bodyPr>
            <a:lstStyle>
              <a:defPPr>
                <a:defRPr lang="en-US"/>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defRPr sz="1300" cap="all"/>
              </a:pPr>
              <a:endParaRPr/>
            </a:p>
          </p:txBody>
        </p:sp>
        <p:sp>
          <p:nvSpPr>
            <p:cNvPr id="32" name="îsļíḑè">
              <a:extLst>
                <a:ext uri="{FF2B5EF4-FFF2-40B4-BE49-F238E27FC236}">
                  <a16:creationId xmlns:a16="http://schemas.microsoft.com/office/drawing/2014/main" id="{02988754-11A5-4F9D-91EB-F0B7B7C2DC48}"/>
                </a:ext>
              </a:extLst>
            </p:cNvPr>
            <p:cNvSpPr/>
            <p:nvPr/>
          </p:nvSpPr>
          <p:spPr>
            <a:xfrm>
              <a:off x="4995020" y="4719932"/>
              <a:ext cx="458906" cy="375984"/>
            </a:xfrm>
            <a:custGeom>
              <a:avLst/>
              <a:gdLst>
                <a:gd name="connsiteX0" fmla="*/ 489893 w 608595"/>
                <a:gd name="connsiteY0" fmla="*/ 258138 h 498625"/>
                <a:gd name="connsiteX1" fmla="*/ 520885 w 608595"/>
                <a:gd name="connsiteY1" fmla="*/ 261994 h 498625"/>
                <a:gd name="connsiteX2" fmla="*/ 520885 w 608595"/>
                <a:gd name="connsiteY2" fmla="*/ 451976 h 498625"/>
                <a:gd name="connsiteX3" fmla="*/ 474161 w 608595"/>
                <a:gd name="connsiteY3" fmla="*/ 498625 h 498625"/>
                <a:gd name="connsiteX4" fmla="*/ 261454 w 608595"/>
                <a:gd name="connsiteY4" fmla="*/ 498625 h 498625"/>
                <a:gd name="connsiteX5" fmla="*/ 249773 w 608595"/>
                <a:gd name="connsiteY5" fmla="*/ 497120 h 498625"/>
                <a:gd name="connsiteX6" fmla="*/ 258251 w 608595"/>
                <a:gd name="connsiteY6" fmla="*/ 489690 h 498625"/>
                <a:gd name="connsiteX7" fmla="*/ 484617 w 608595"/>
                <a:gd name="connsiteY7" fmla="*/ 263781 h 498625"/>
                <a:gd name="connsiteX8" fmla="*/ 489893 w 608595"/>
                <a:gd name="connsiteY8" fmla="*/ 258138 h 498625"/>
                <a:gd name="connsiteX9" fmla="*/ 278908 w 608595"/>
                <a:gd name="connsiteY9" fmla="*/ 178167 h 498625"/>
                <a:gd name="connsiteX10" fmla="*/ 272785 w 608595"/>
                <a:gd name="connsiteY10" fmla="*/ 184187 h 498625"/>
                <a:gd name="connsiteX11" fmla="*/ 258937 w 608595"/>
                <a:gd name="connsiteY11" fmla="*/ 186445 h 498625"/>
                <a:gd name="connsiteX12" fmla="*/ 205902 w 608595"/>
                <a:gd name="connsiteY12" fmla="*/ 192747 h 498625"/>
                <a:gd name="connsiteX13" fmla="*/ 194126 w 608595"/>
                <a:gd name="connsiteY13" fmla="*/ 238932 h 498625"/>
                <a:gd name="connsiteX14" fmla="*/ 205902 w 608595"/>
                <a:gd name="connsiteY14" fmla="*/ 269974 h 498625"/>
                <a:gd name="connsiteX15" fmla="*/ 209199 w 608595"/>
                <a:gd name="connsiteY15" fmla="*/ 282390 h 498625"/>
                <a:gd name="connsiteX16" fmla="*/ 187815 w 608595"/>
                <a:gd name="connsiteY16" fmla="*/ 298569 h 498625"/>
                <a:gd name="connsiteX17" fmla="*/ 172272 w 608595"/>
                <a:gd name="connsiteY17" fmla="*/ 286717 h 498625"/>
                <a:gd name="connsiteX18" fmla="*/ 157576 w 608595"/>
                <a:gd name="connsiteY18" fmla="*/ 259438 h 498625"/>
                <a:gd name="connsiteX19" fmla="*/ 148533 w 608595"/>
                <a:gd name="connsiteY19" fmla="*/ 255864 h 498625"/>
                <a:gd name="connsiteX20" fmla="*/ 134497 w 608595"/>
                <a:gd name="connsiteY20" fmla="*/ 263577 h 498625"/>
                <a:gd name="connsiteX21" fmla="*/ 129975 w 608595"/>
                <a:gd name="connsiteY21" fmla="*/ 275806 h 498625"/>
                <a:gd name="connsiteX22" fmla="*/ 143352 w 608595"/>
                <a:gd name="connsiteY22" fmla="*/ 300074 h 498625"/>
                <a:gd name="connsiteX23" fmla="*/ 142410 w 608595"/>
                <a:gd name="connsiteY23" fmla="*/ 311738 h 498625"/>
                <a:gd name="connsiteX24" fmla="*/ 135250 w 608595"/>
                <a:gd name="connsiteY24" fmla="*/ 319075 h 498625"/>
                <a:gd name="connsiteX25" fmla="*/ 134968 w 608595"/>
                <a:gd name="connsiteY25" fmla="*/ 328482 h 498625"/>
                <a:gd name="connsiteX26" fmla="*/ 145613 w 608595"/>
                <a:gd name="connsiteY26" fmla="*/ 339017 h 498625"/>
                <a:gd name="connsiteX27" fmla="*/ 154562 w 608595"/>
                <a:gd name="connsiteY27" fmla="*/ 338829 h 498625"/>
                <a:gd name="connsiteX28" fmla="*/ 164453 w 608595"/>
                <a:gd name="connsiteY28" fmla="*/ 329046 h 498625"/>
                <a:gd name="connsiteX29" fmla="*/ 174909 w 608595"/>
                <a:gd name="connsiteY29" fmla="*/ 327729 h 498625"/>
                <a:gd name="connsiteX30" fmla="*/ 205431 w 608595"/>
                <a:gd name="connsiteY30" fmla="*/ 334314 h 498625"/>
                <a:gd name="connsiteX31" fmla="*/ 245466 w 608595"/>
                <a:gd name="connsiteY31" fmla="*/ 272796 h 498625"/>
                <a:gd name="connsiteX32" fmla="*/ 235293 w 608595"/>
                <a:gd name="connsiteY32" fmla="*/ 245705 h 498625"/>
                <a:gd name="connsiteX33" fmla="*/ 230771 w 608595"/>
                <a:gd name="connsiteY33" fmla="*/ 229714 h 498625"/>
                <a:gd name="connsiteX34" fmla="*/ 248858 w 608595"/>
                <a:gd name="connsiteY34" fmla="*/ 216075 h 498625"/>
                <a:gd name="connsiteX35" fmla="*/ 256394 w 608595"/>
                <a:gd name="connsiteY35" fmla="*/ 221060 h 498625"/>
                <a:gd name="connsiteX36" fmla="*/ 275234 w 608595"/>
                <a:gd name="connsiteY36" fmla="*/ 249279 h 498625"/>
                <a:gd name="connsiteX37" fmla="*/ 284089 w 608595"/>
                <a:gd name="connsiteY37" fmla="*/ 252854 h 498625"/>
                <a:gd name="connsiteX38" fmla="*/ 300103 w 608595"/>
                <a:gd name="connsiteY38" fmla="*/ 244012 h 498625"/>
                <a:gd name="connsiteX39" fmla="*/ 303118 w 608595"/>
                <a:gd name="connsiteY39" fmla="*/ 235358 h 498625"/>
                <a:gd name="connsiteX40" fmla="*/ 292756 w 608595"/>
                <a:gd name="connsiteY40" fmla="*/ 216075 h 498625"/>
                <a:gd name="connsiteX41" fmla="*/ 293886 w 608595"/>
                <a:gd name="connsiteY41" fmla="*/ 201495 h 498625"/>
                <a:gd name="connsiteX42" fmla="*/ 293886 w 608595"/>
                <a:gd name="connsiteY42" fmla="*/ 182306 h 498625"/>
                <a:gd name="connsiteX43" fmla="*/ 289741 w 608595"/>
                <a:gd name="connsiteY43" fmla="*/ 178167 h 498625"/>
                <a:gd name="connsiteX44" fmla="*/ 278908 w 608595"/>
                <a:gd name="connsiteY44" fmla="*/ 178167 h 498625"/>
                <a:gd name="connsiteX45" fmla="*/ 366092 w 608595"/>
                <a:gd name="connsiteY45" fmla="*/ 69711 h 498625"/>
                <a:gd name="connsiteX46" fmla="*/ 338726 w 608595"/>
                <a:gd name="connsiteY46" fmla="*/ 80999 h 498625"/>
                <a:gd name="connsiteX47" fmla="*/ 338726 w 608595"/>
                <a:gd name="connsiteY47" fmla="*/ 135650 h 498625"/>
                <a:gd name="connsiteX48" fmla="*/ 393457 w 608595"/>
                <a:gd name="connsiteY48" fmla="*/ 135650 h 498625"/>
                <a:gd name="connsiteX49" fmla="*/ 395059 w 608595"/>
                <a:gd name="connsiteY49" fmla="*/ 133769 h 498625"/>
                <a:gd name="connsiteX50" fmla="*/ 449696 w 608595"/>
                <a:gd name="connsiteY50" fmla="*/ 164057 h 498625"/>
                <a:gd name="connsiteX51" fmla="*/ 568767 w 608595"/>
                <a:gd name="connsiteY51" fmla="*/ 173840 h 498625"/>
                <a:gd name="connsiteX52" fmla="*/ 552187 w 608595"/>
                <a:gd name="connsiteY52" fmla="*/ 143457 h 498625"/>
                <a:gd name="connsiteX53" fmla="*/ 551434 w 608595"/>
                <a:gd name="connsiteY53" fmla="*/ 142705 h 498625"/>
                <a:gd name="connsiteX54" fmla="*/ 477956 w 608595"/>
                <a:gd name="connsiteY54" fmla="*/ 96425 h 498625"/>
                <a:gd name="connsiteX55" fmla="*/ 474753 w 608595"/>
                <a:gd name="connsiteY55" fmla="*/ 95014 h 498625"/>
                <a:gd name="connsiteX56" fmla="*/ 475507 w 608595"/>
                <a:gd name="connsiteY56" fmla="*/ 149477 h 498625"/>
                <a:gd name="connsiteX57" fmla="*/ 456007 w 608595"/>
                <a:gd name="connsiteY57" fmla="*/ 142046 h 498625"/>
                <a:gd name="connsiteX58" fmla="*/ 404385 w 608595"/>
                <a:gd name="connsiteY58" fmla="*/ 114015 h 498625"/>
                <a:gd name="connsiteX59" fmla="*/ 393457 w 608595"/>
                <a:gd name="connsiteY59" fmla="*/ 80999 h 498625"/>
                <a:gd name="connsiteX60" fmla="*/ 366092 w 608595"/>
                <a:gd name="connsiteY60" fmla="*/ 69711 h 498625"/>
                <a:gd name="connsiteX61" fmla="*/ 287857 w 608595"/>
                <a:gd name="connsiteY61" fmla="*/ 9 h 498625"/>
                <a:gd name="connsiteX62" fmla="*/ 423508 w 608595"/>
                <a:gd name="connsiteY62" fmla="*/ 1985 h 498625"/>
                <a:gd name="connsiteX63" fmla="*/ 474000 w 608595"/>
                <a:gd name="connsiteY63" fmla="*/ 52403 h 498625"/>
                <a:gd name="connsiteX64" fmla="*/ 474000 w 608595"/>
                <a:gd name="connsiteY64" fmla="*/ 52779 h 498625"/>
                <a:gd name="connsiteX65" fmla="*/ 493029 w 608595"/>
                <a:gd name="connsiteY65" fmla="*/ 59928 h 498625"/>
                <a:gd name="connsiteX66" fmla="*/ 579223 w 608595"/>
                <a:gd name="connsiteY66" fmla="*/ 114579 h 498625"/>
                <a:gd name="connsiteX67" fmla="*/ 580354 w 608595"/>
                <a:gd name="connsiteY67" fmla="*/ 115708 h 498625"/>
                <a:gd name="connsiteX68" fmla="*/ 605223 w 608595"/>
                <a:gd name="connsiteY68" fmla="*/ 188890 h 498625"/>
                <a:gd name="connsiteX69" fmla="*/ 535796 w 608595"/>
                <a:gd name="connsiteY69" fmla="*/ 222753 h 498625"/>
                <a:gd name="connsiteX70" fmla="*/ 471456 w 608595"/>
                <a:gd name="connsiteY70" fmla="*/ 213065 h 498625"/>
                <a:gd name="connsiteX71" fmla="*/ 456667 w 608595"/>
                <a:gd name="connsiteY71" fmla="*/ 235640 h 498625"/>
                <a:gd name="connsiteX72" fmla="*/ 230206 w 608595"/>
                <a:gd name="connsiteY72" fmla="*/ 461771 h 498625"/>
                <a:gd name="connsiteX73" fmla="*/ 164076 w 608595"/>
                <a:gd name="connsiteY73" fmla="*/ 461771 h 498625"/>
                <a:gd name="connsiteX74" fmla="*/ 13636 w 608595"/>
                <a:gd name="connsiteY74" fmla="*/ 311550 h 498625"/>
                <a:gd name="connsiteX75" fmla="*/ 13636 w 608595"/>
                <a:gd name="connsiteY75" fmla="*/ 245517 h 498625"/>
                <a:gd name="connsiteX76" fmla="*/ 239814 w 608595"/>
                <a:gd name="connsiteY76" fmla="*/ 19386 h 498625"/>
                <a:gd name="connsiteX77" fmla="*/ 287857 w 608595"/>
                <a:gd name="connsiteY77" fmla="*/ 9 h 49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608595" h="498625">
                  <a:moveTo>
                    <a:pt x="489893" y="258138"/>
                  </a:moveTo>
                  <a:cubicBezTo>
                    <a:pt x="500537" y="260113"/>
                    <a:pt x="510900" y="261336"/>
                    <a:pt x="520885" y="261994"/>
                  </a:cubicBezTo>
                  <a:lnTo>
                    <a:pt x="520885" y="451976"/>
                  </a:lnTo>
                  <a:cubicBezTo>
                    <a:pt x="520885" y="477652"/>
                    <a:pt x="499972" y="498625"/>
                    <a:pt x="474161" y="498625"/>
                  </a:cubicBezTo>
                  <a:lnTo>
                    <a:pt x="261454" y="498625"/>
                  </a:lnTo>
                  <a:cubicBezTo>
                    <a:pt x="257403" y="498625"/>
                    <a:pt x="253541" y="498155"/>
                    <a:pt x="249773" y="497120"/>
                  </a:cubicBezTo>
                  <a:cubicBezTo>
                    <a:pt x="252787" y="494863"/>
                    <a:pt x="255613" y="492324"/>
                    <a:pt x="258251" y="489690"/>
                  </a:cubicBezTo>
                  <a:lnTo>
                    <a:pt x="484617" y="263781"/>
                  </a:lnTo>
                  <a:cubicBezTo>
                    <a:pt x="486501" y="261900"/>
                    <a:pt x="488291" y="260019"/>
                    <a:pt x="489893" y="258138"/>
                  </a:cubicBezTo>
                  <a:close/>
                  <a:moveTo>
                    <a:pt x="278908" y="178167"/>
                  </a:moveTo>
                  <a:cubicBezTo>
                    <a:pt x="276741" y="180236"/>
                    <a:pt x="274763" y="182212"/>
                    <a:pt x="272785" y="184187"/>
                  </a:cubicBezTo>
                  <a:cubicBezTo>
                    <a:pt x="266756" y="190207"/>
                    <a:pt x="266756" y="190113"/>
                    <a:pt x="258937" y="186445"/>
                  </a:cubicBezTo>
                  <a:cubicBezTo>
                    <a:pt x="240003" y="177697"/>
                    <a:pt x="222010" y="178543"/>
                    <a:pt x="205902" y="192747"/>
                  </a:cubicBezTo>
                  <a:cubicBezTo>
                    <a:pt x="191771" y="205257"/>
                    <a:pt x="189699" y="221342"/>
                    <a:pt x="194126" y="238932"/>
                  </a:cubicBezTo>
                  <a:cubicBezTo>
                    <a:pt x="196764" y="249844"/>
                    <a:pt x="201945" y="259721"/>
                    <a:pt x="205902" y="269974"/>
                  </a:cubicBezTo>
                  <a:cubicBezTo>
                    <a:pt x="207597" y="274018"/>
                    <a:pt x="208822" y="278157"/>
                    <a:pt x="209199" y="282390"/>
                  </a:cubicBezTo>
                  <a:cubicBezTo>
                    <a:pt x="210423" y="294995"/>
                    <a:pt x="199684" y="303272"/>
                    <a:pt x="187815" y="298569"/>
                  </a:cubicBezTo>
                  <a:cubicBezTo>
                    <a:pt x="181598" y="296123"/>
                    <a:pt x="176417" y="292079"/>
                    <a:pt x="172272" y="286717"/>
                  </a:cubicBezTo>
                  <a:cubicBezTo>
                    <a:pt x="165866" y="278439"/>
                    <a:pt x="160685" y="269503"/>
                    <a:pt x="157576" y="259438"/>
                  </a:cubicBezTo>
                  <a:cubicBezTo>
                    <a:pt x="155692" y="253606"/>
                    <a:pt x="154091" y="252948"/>
                    <a:pt x="148533" y="255864"/>
                  </a:cubicBezTo>
                  <a:cubicBezTo>
                    <a:pt x="143729" y="258310"/>
                    <a:pt x="139113" y="260943"/>
                    <a:pt x="134497" y="263577"/>
                  </a:cubicBezTo>
                  <a:cubicBezTo>
                    <a:pt x="128185" y="267152"/>
                    <a:pt x="127526" y="268845"/>
                    <a:pt x="129975" y="275806"/>
                  </a:cubicBezTo>
                  <a:cubicBezTo>
                    <a:pt x="132990" y="284648"/>
                    <a:pt x="137888" y="292549"/>
                    <a:pt x="143352" y="300074"/>
                  </a:cubicBezTo>
                  <a:cubicBezTo>
                    <a:pt x="147685" y="306000"/>
                    <a:pt x="147685" y="306376"/>
                    <a:pt x="142410" y="311738"/>
                  </a:cubicBezTo>
                  <a:cubicBezTo>
                    <a:pt x="139960" y="314184"/>
                    <a:pt x="137605" y="316629"/>
                    <a:pt x="135250" y="319075"/>
                  </a:cubicBezTo>
                  <a:cubicBezTo>
                    <a:pt x="132236" y="322085"/>
                    <a:pt x="131953" y="325283"/>
                    <a:pt x="134968" y="328482"/>
                  </a:cubicBezTo>
                  <a:cubicBezTo>
                    <a:pt x="138453" y="331962"/>
                    <a:pt x="142033" y="335630"/>
                    <a:pt x="145613" y="339017"/>
                  </a:cubicBezTo>
                  <a:cubicBezTo>
                    <a:pt x="148533" y="341839"/>
                    <a:pt x="151641" y="341745"/>
                    <a:pt x="154562" y="338829"/>
                  </a:cubicBezTo>
                  <a:cubicBezTo>
                    <a:pt x="157859" y="335630"/>
                    <a:pt x="161344" y="332432"/>
                    <a:pt x="164453" y="329046"/>
                  </a:cubicBezTo>
                  <a:cubicBezTo>
                    <a:pt x="167656" y="325566"/>
                    <a:pt x="170764" y="325283"/>
                    <a:pt x="174909" y="327729"/>
                  </a:cubicBezTo>
                  <a:cubicBezTo>
                    <a:pt x="184329" y="333091"/>
                    <a:pt x="194597" y="335348"/>
                    <a:pt x="205431" y="334314"/>
                  </a:cubicBezTo>
                  <a:cubicBezTo>
                    <a:pt x="235198" y="331492"/>
                    <a:pt x="254039" y="302332"/>
                    <a:pt x="245466" y="272796"/>
                  </a:cubicBezTo>
                  <a:cubicBezTo>
                    <a:pt x="242829" y="263483"/>
                    <a:pt x="238966" y="254547"/>
                    <a:pt x="235293" y="245705"/>
                  </a:cubicBezTo>
                  <a:cubicBezTo>
                    <a:pt x="233220" y="240532"/>
                    <a:pt x="231430" y="235264"/>
                    <a:pt x="230771" y="229714"/>
                  </a:cubicBezTo>
                  <a:cubicBezTo>
                    <a:pt x="229546" y="218709"/>
                    <a:pt x="238590" y="212030"/>
                    <a:pt x="248858" y="216075"/>
                  </a:cubicBezTo>
                  <a:cubicBezTo>
                    <a:pt x="251778" y="217204"/>
                    <a:pt x="254133" y="219085"/>
                    <a:pt x="256394" y="221060"/>
                  </a:cubicBezTo>
                  <a:cubicBezTo>
                    <a:pt x="265060" y="228868"/>
                    <a:pt x="271372" y="238274"/>
                    <a:pt x="275234" y="249279"/>
                  </a:cubicBezTo>
                  <a:cubicBezTo>
                    <a:pt x="277118" y="254829"/>
                    <a:pt x="278908" y="255488"/>
                    <a:pt x="284089" y="252854"/>
                  </a:cubicBezTo>
                  <a:cubicBezTo>
                    <a:pt x="289459" y="250032"/>
                    <a:pt x="294828" y="246928"/>
                    <a:pt x="300103" y="244012"/>
                  </a:cubicBezTo>
                  <a:cubicBezTo>
                    <a:pt x="303777" y="242037"/>
                    <a:pt x="304531" y="239121"/>
                    <a:pt x="303118" y="235358"/>
                  </a:cubicBezTo>
                  <a:cubicBezTo>
                    <a:pt x="300480" y="228491"/>
                    <a:pt x="297089" y="222095"/>
                    <a:pt x="292756" y="216075"/>
                  </a:cubicBezTo>
                  <a:cubicBezTo>
                    <a:pt x="287104" y="208267"/>
                    <a:pt x="287104" y="208267"/>
                    <a:pt x="293886" y="201495"/>
                  </a:cubicBezTo>
                  <a:cubicBezTo>
                    <a:pt x="303400" y="191900"/>
                    <a:pt x="303400" y="191900"/>
                    <a:pt x="293886" y="182306"/>
                  </a:cubicBezTo>
                  <a:lnTo>
                    <a:pt x="289741" y="178167"/>
                  </a:lnTo>
                  <a:cubicBezTo>
                    <a:pt x="285031" y="173840"/>
                    <a:pt x="283524" y="173840"/>
                    <a:pt x="278908" y="178167"/>
                  </a:cubicBezTo>
                  <a:close/>
                  <a:moveTo>
                    <a:pt x="366092" y="69711"/>
                  </a:moveTo>
                  <a:cubicBezTo>
                    <a:pt x="356177" y="69711"/>
                    <a:pt x="346262" y="73473"/>
                    <a:pt x="338726" y="80999"/>
                  </a:cubicBezTo>
                  <a:cubicBezTo>
                    <a:pt x="323654" y="96049"/>
                    <a:pt x="323654" y="120600"/>
                    <a:pt x="338726" y="135650"/>
                  </a:cubicBezTo>
                  <a:cubicBezTo>
                    <a:pt x="353798" y="150700"/>
                    <a:pt x="378385" y="150700"/>
                    <a:pt x="393457" y="135650"/>
                  </a:cubicBezTo>
                  <a:cubicBezTo>
                    <a:pt x="393928" y="135085"/>
                    <a:pt x="394588" y="134427"/>
                    <a:pt x="395059" y="133769"/>
                  </a:cubicBezTo>
                  <a:cubicBezTo>
                    <a:pt x="410508" y="145056"/>
                    <a:pt x="429348" y="155591"/>
                    <a:pt x="449696" y="164057"/>
                  </a:cubicBezTo>
                  <a:cubicBezTo>
                    <a:pt x="518934" y="192841"/>
                    <a:pt x="564528" y="183999"/>
                    <a:pt x="568767" y="173840"/>
                  </a:cubicBezTo>
                  <a:cubicBezTo>
                    <a:pt x="570180" y="170454"/>
                    <a:pt x="568578" y="159918"/>
                    <a:pt x="552187" y="143457"/>
                  </a:cubicBezTo>
                  <a:lnTo>
                    <a:pt x="551434" y="142705"/>
                  </a:lnTo>
                  <a:cubicBezTo>
                    <a:pt x="534289" y="125491"/>
                    <a:pt x="507630" y="108747"/>
                    <a:pt x="477956" y="96425"/>
                  </a:cubicBezTo>
                  <a:cubicBezTo>
                    <a:pt x="476826" y="95955"/>
                    <a:pt x="475884" y="95578"/>
                    <a:pt x="474753" y="95014"/>
                  </a:cubicBezTo>
                  <a:lnTo>
                    <a:pt x="475507" y="149477"/>
                  </a:lnTo>
                  <a:cubicBezTo>
                    <a:pt x="469196" y="147314"/>
                    <a:pt x="462790" y="144868"/>
                    <a:pt x="456007" y="142046"/>
                  </a:cubicBezTo>
                  <a:cubicBezTo>
                    <a:pt x="437073" y="134145"/>
                    <a:pt x="419174" y="124550"/>
                    <a:pt x="404385" y="114015"/>
                  </a:cubicBezTo>
                  <a:cubicBezTo>
                    <a:pt x="405986" y="102351"/>
                    <a:pt x="402501" y="90029"/>
                    <a:pt x="393457" y="80999"/>
                  </a:cubicBezTo>
                  <a:cubicBezTo>
                    <a:pt x="385921" y="73473"/>
                    <a:pt x="376006" y="69711"/>
                    <a:pt x="366092" y="69711"/>
                  </a:cubicBezTo>
                  <a:close/>
                  <a:moveTo>
                    <a:pt x="287857" y="9"/>
                  </a:moveTo>
                  <a:lnTo>
                    <a:pt x="423508" y="1985"/>
                  </a:lnTo>
                  <a:cubicBezTo>
                    <a:pt x="451203" y="2361"/>
                    <a:pt x="473623" y="24654"/>
                    <a:pt x="474000" y="52403"/>
                  </a:cubicBezTo>
                  <a:lnTo>
                    <a:pt x="474000" y="52779"/>
                  </a:lnTo>
                  <a:cubicBezTo>
                    <a:pt x="480406" y="54943"/>
                    <a:pt x="486811" y="57294"/>
                    <a:pt x="493029" y="59928"/>
                  </a:cubicBezTo>
                  <a:cubicBezTo>
                    <a:pt x="527695" y="74320"/>
                    <a:pt x="558216" y="93697"/>
                    <a:pt x="579223" y="114579"/>
                  </a:cubicBezTo>
                  <a:lnTo>
                    <a:pt x="580354" y="115708"/>
                  </a:lnTo>
                  <a:cubicBezTo>
                    <a:pt x="614172" y="150136"/>
                    <a:pt x="610404" y="176286"/>
                    <a:pt x="605223" y="188890"/>
                  </a:cubicBezTo>
                  <a:cubicBezTo>
                    <a:pt x="599948" y="201401"/>
                    <a:pt x="584027" y="222471"/>
                    <a:pt x="535796" y="222753"/>
                  </a:cubicBezTo>
                  <a:cubicBezTo>
                    <a:pt x="516296" y="222847"/>
                    <a:pt x="494159" y="219461"/>
                    <a:pt x="471456" y="213065"/>
                  </a:cubicBezTo>
                  <a:cubicBezTo>
                    <a:pt x="468065" y="221436"/>
                    <a:pt x="463167" y="229150"/>
                    <a:pt x="456667" y="235640"/>
                  </a:cubicBezTo>
                  <a:lnTo>
                    <a:pt x="230206" y="461771"/>
                  </a:lnTo>
                  <a:cubicBezTo>
                    <a:pt x="211931" y="479925"/>
                    <a:pt x="182351" y="479925"/>
                    <a:pt x="164076" y="461771"/>
                  </a:cubicBezTo>
                  <a:lnTo>
                    <a:pt x="13636" y="311550"/>
                  </a:lnTo>
                  <a:cubicBezTo>
                    <a:pt x="-4545" y="293302"/>
                    <a:pt x="-4545" y="263765"/>
                    <a:pt x="13636" y="245517"/>
                  </a:cubicBezTo>
                  <a:lnTo>
                    <a:pt x="239814" y="19386"/>
                  </a:lnTo>
                  <a:cubicBezTo>
                    <a:pt x="252532" y="6782"/>
                    <a:pt x="269865" y="-273"/>
                    <a:pt x="287857" y="9"/>
                  </a:cubicBezTo>
                  <a:close/>
                </a:path>
              </a:pathLst>
            </a:custGeom>
            <a:solidFill>
              <a:schemeClr val="bg1"/>
            </a:solidFill>
            <a:ln w="38100" cap="flat">
              <a:noFill/>
              <a:miter lim="400000"/>
            </a:ln>
            <a:effectLst/>
          </p:spPr>
          <p:txBody>
            <a:bodyPr wrap="square" lIns="91440" tIns="45720" rIns="91440" bIns="45720" numCol="1"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defRPr sz="1300" cap="all"/>
              </a:pPr>
              <a:endParaRPr/>
            </a:p>
          </p:txBody>
        </p:sp>
      </p:grpSp>
      <p:sp>
        <p:nvSpPr>
          <p:cNvPr id="3" name="矩形 2">
            <a:extLst>
              <a:ext uri="{FF2B5EF4-FFF2-40B4-BE49-F238E27FC236}">
                <a16:creationId xmlns:a16="http://schemas.microsoft.com/office/drawing/2014/main" id="{1080F26B-0308-41E1-9DF0-74724BF93D8E}"/>
              </a:ext>
            </a:extLst>
          </p:cNvPr>
          <p:cNvSpPr/>
          <p:nvPr/>
        </p:nvSpPr>
        <p:spPr>
          <a:xfrm>
            <a:off x="655923" y="2798005"/>
            <a:ext cx="1819729" cy="369332"/>
          </a:xfrm>
          <a:prstGeom prst="rect">
            <a:avLst/>
          </a:prstGeom>
        </p:spPr>
        <p:txBody>
          <a:bodyPr wrap="none">
            <a:spAutoFit/>
          </a:bodyPr>
          <a:lstStyle/>
          <a:p>
            <a:r>
              <a:rPr lang="en-US" altLang="zh-CN" dirty="0">
                <a:latin typeface="+mn-ea"/>
              </a:rPr>
              <a:t>2010</a:t>
            </a:r>
            <a:r>
              <a:rPr lang="zh-CN" altLang="en-US" dirty="0">
                <a:latin typeface="+mn-ea"/>
              </a:rPr>
              <a:t>年</a:t>
            </a:r>
            <a:r>
              <a:rPr lang="en-US" altLang="zh-CN" dirty="0">
                <a:latin typeface="+mn-ea"/>
              </a:rPr>
              <a:t>5</a:t>
            </a:r>
            <a:r>
              <a:rPr lang="zh-CN" altLang="en-US" dirty="0">
                <a:latin typeface="+mn-ea"/>
              </a:rPr>
              <a:t>月</a:t>
            </a:r>
            <a:r>
              <a:rPr lang="en-US" altLang="zh-CN" dirty="0">
                <a:latin typeface="+mn-ea"/>
              </a:rPr>
              <a:t>21</a:t>
            </a:r>
            <a:r>
              <a:rPr lang="zh-CN" altLang="en-US" dirty="0">
                <a:latin typeface="+mn-ea"/>
              </a:rPr>
              <a:t>日</a:t>
            </a:r>
          </a:p>
        </p:txBody>
      </p:sp>
      <p:sp>
        <p:nvSpPr>
          <p:cNvPr id="33" name="矩形 32">
            <a:extLst>
              <a:ext uri="{FF2B5EF4-FFF2-40B4-BE49-F238E27FC236}">
                <a16:creationId xmlns:a16="http://schemas.microsoft.com/office/drawing/2014/main" id="{5A416448-D7D0-4E20-BAD9-39A000BBC224}"/>
              </a:ext>
            </a:extLst>
          </p:cNvPr>
          <p:cNvSpPr/>
          <p:nvPr/>
        </p:nvSpPr>
        <p:spPr>
          <a:xfrm>
            <a:off x="655922" y="4572863"/>
            <a:ext cx="1842299" cy="369332"/>
          </a:xfrm>
          <a:prstGeom prst="rect">
            <a:avLst/>
          </a:prstGeom>
        </p:spPr>
        <p:txBody>
          <a:bodyPr wrap="none">
            <a:spAutoFit/>
          </a:bodyPr>
          <a:lstStyle/>
          <a:p>
            <a:r>
              <a:rPr lang="en-US" altLang="zh-CN" dirty="0">
                <a:latin typeface="+mn-ea"/>
              </a:rPr>
              <a:t>10000BTC=25$</a:t>
            </a:r>
            <a:endParaRPr lang="zh-CN" altLang="en-US" dirty="0">
              <a:latin typeface="+mn-ea"/>
            </a:endParaRPr>
          </a:p>
        </p:txBody>
      </p:sp>
      <p:sp>
        <p:nvSpPr>
          <p:cNvPr id="34" name="矩形 33">
            <a:extLst>
              <a:ext uri="{FF2B5EF4-FFF2-40B4-BE49-F238E27FC236}">
                <a16:creationId xmlns:a16="http://schemas.microsoft.com/office/drawing/2014/main" id="{973FEBA5-DB48-4C70-A54C-46814CF39FB5}"/>
              </a:ext>
            </a:extLst>
          </p:cNvPr>
          <p:cNvSpPr/>
          <p:nvPr/>
        </p:nvSpPr>
        <p:spPr>
          <a:xfrm>
            <a:off x="3159576" y="2798005"/>
            <a:ext cx="1685077" cy="369332"/>
          </a:xfrm>
          <a:prstGeom prst="rect">
            <a:avLst/>
          </a:prstGeom>
        </p:spPr>
        <p:txBody>
          <a:bodyPr wrap="none">
            <a:spAutoFit/>
          </a:bodyPr>
          <a:lstStyle/>
          <a:p>
            <a:r>
              <a:rPr lang="en-US" altLang="zh-CN" dirty="0">
                <a:latin typeface="+mn-ea"/>
              </a:rPr>
              <a:t>2011</a:t>
            </a:r>
            <a:r>
              <a:rPr lang="zh-CN" altLang="en-US" dirty="0">
                <a:latin typeface="+mn-ea"/>
              </a:rPr>
              <a:t>年</a:t>
            </a:r>
            <a:r>
              <a:rPr lang="en-US" altLang="zh-CN" dirty="0">
                <a:latin typeface="+mn-ea"/>
              </a:rPr>
              <a:t>2</a:t>
            </a:r>
            <a:r>
              <a:rPr lang="zh-CN" altLang="en-US" dirty="0">
                <a:latin typeface="+mn-ea"/>
              </a:rPr>
              <a:t>月</a:t>
            </a:r>
            <a:r>
              <a:rPr lang="en-US" altLang="zh-CN" dirty="0">
                <a:latin typeface="+mn-ea"/>
              </a:rPr>
              <a:t>9</a:t>
            </a:r>
            <a:r>
              <a:rPr lang="zh-CN" altLang="en-US" dirty="0">
                <a:latin typeface="+mn-ea"/>
              </a:rPr>
              <a:t>日</a:t>
            </a:r>
          </a:p>
        </p:txBody>
      </p:sp>
      <p:sp>
        <p:nvSpPr>
          <p:cNvPr id="35" name="矩形 34">
            <a:extLst>
              <a:ext uri="{FF2B5EF4-FFF2-40B4-BE49-F238E27FC236}">
                <a16:creationId xmlns:a16="http://schemas.microsoft.com/office/drawing/2014/main" id="{06134841-7845-4723-B0AD-F778763FB472}"/>
              </a:ext>
            </a:extLst>
          </p:cNvPr>
          <p:cNvSpPr/>
          <p:nvPr/>
        </p:nvSpPr>
        <p:spPr>
          <a:xfrm>
            <a:off x="5923560" y="2798005"/>
            <a:ext cx="1954381" cy="369332"/>
          </a:xfrm>
          <a:prstGeom prst="rect">
            <a:avLst/>
          </a:prstGeom>
        </p:spPr>
        <p:txBody>
          <a:bodyPr wrap="none">
            <a:spAutoFit/>
          </a:bodyPr>
          <a:lstStyle/>
          <a:p>
            <a:r>
              <a:rPr lang="en-US" altLang="zh-CN" dirty="0">
                <a:latin typeface="+mn-ea"/>
              </a:rPr>
              <a:t>2013</a:t>
            </a:r>
            <a:r>
              <a:rPr lang="zh-CN" altLang="en-US" dirty="0">
                <a:latin typeface="+mn-ea"/>
              </a:rPr>
              <a:t>年</a:t>
            </a:r>
            <a:r>
              <a:rPr lang="en-US" altLang="zh-CN" dirty="0">
                <a:latin typeface="+mn-ea"/>
              </a:rPr>
              <a:t>11</a:t>
            </a:r>
            <a:r>
              <a:rPr lang="zh-CN" altLang="en-US" dirty="0">
                <a:latin typeface="+mn-ea"/>
              </a:rPr>
              <a:t>月</a:t>
            </a:r>
            <a:r>
              <a:rPr lang="en-US" altLang="zh-CN" dirty="0">
                <a:latin typeface="+mn-ea"/>
              </a:rPr>
              <a:t>28</a:t>
            </a:r>
            <a:r>
              <a:rPr lang="zh-CN" altLang="en-US" dirty="0">
                <a:latin typeface="+mn-ea"/>
              </a:rPr>
              <a:t>日</a:t>
            </a:r>
          </a:p>
        </p:txBody>
      </p:sp>
      <p:sp>
        <p:nvSpPr>
          <p:cNvPr id="36" name="矩形 35">
            <a:extLst>
              <a:ext uri="{FF2B5EF4-FFF2-40B4-BE49-F238E27FC236}">
                <a16:creationId xmlns:a16="http://schemas.microsoft.com/office/drawing/2014/main" id="{A3CBA99B-F56C-46BA-9A4E-923BB362114B}"/>
              </a:ext>
            </a:extLst>
          </p:cNvPr>
          <p:cNvSpPr/>
          <p:nvPr/>
        </p:nvSpPr>
        <p:spPr>
          <a:xfrm>
            <a:off x="3417595" y="4572863"/>
            <a:ext cx="1169038" cy="369332"/>
          </a:xfrm>
          <a:prstGeom prst="rect">
            <a:avLst/>
          </a:prstGeom>
        </p:spPr>
        <p:txBody>
          <a:bodyPr wrap="none">
            <a:spAutoFit/>
          </a:bodyPr>
          <a:lstStyle/>
          <a:p>
            <a:r>
              <a:rPr lang="en-US" altLang="zh-CN" dirty="0">
                <a:latin typeface="+mn-ea"/>
              </a:rPr>
              <a:t>1BTC=1$</a:t>
            </a:r>
            <a:endParaRPr lang="zh-CN" altLang="en-US" dirty="0">
              <a:latin typeface="+mn-ea"/>
            </a:endParaRPr>
          </a:p>
        </p:txBody>
      </p:sp>
      <p:sp>
        <p:nvSpPr>
          <p:cNvPr id="37" name="矩形 36">
            <a:extLst>
              <a:ext uri="{FF2B5EF4-FFF2-40B4-BE49-F238E27FC236}">
                <a16:creationId xmlns:a16="http://schemas.microsoft.com/office/drawing/2014/main" id="{63EB1754-7248-40D0-862A-29376CA24E64}"/>
              </a:ext>
            </a:extLst>
          </p:cNvPr>
          <p:cNvSpPr/>
          <p:nvPr/>
        </p:nvSpPr>
        <p:spPr>
          <a:xfrm>
            <a:off x="6060409" y="4572863"/>
            <a:ext cx="1572995" cy="369332"/>
          </a:xfrm>
          <a:prstGeom prst="rect">
            <a:avLst/>
          </a:prstGeom>
        </p:spPr>
        <p:txBody>
          <a:bodyPr wrap="none">
            <a:spAutoFit/>
          </a:bodyPr>
          <a:lstStyle/>
          <a:p>
            <a:r>
              <a:rPr lang="en-US" altLang="zh-CN" dirty="0">
                <a:latin typeface="+mn-ea"/>
              </a:rPr>
              <a:t>1BTC=1000$</a:t>
            </a:r>
            <a:endParaRPr lang="zh-CN" altLang="en-US" dirty="0">
              <a:latin typeface="+mn-ea"/>
            </a:endParaRPr>
          </a:p>
        </p:txBody>
      </p:sp>
      <p:grpSp>
        <p:nvGrpSpPr>
          <p:cNvPr id="38" name="iṩļïḍé">
            <a:extLst>
              <a:ext uri="{FF2B5EF4-FFF2-40B4-BE49-F238E27FC236}">
                <a16:creationId xmlns:a16="http://schemas.microsoft.com/office/drawing/2014/main" id="{A34CB071-8B2B-4155-B876-32035024331C}"/>
              </a:ext>
            </a:extLst>
          </p:cNvPr>
          <p:cNvGrpSpPr/>
          <p:nvPr/>
        </p:nvGrpSpPr>
        <p:grpSpPr>
          <a:xfrm>
            <a:off x="9237105" y="1969347"/>
            <a:ext cx="828438" cy="828658"/>
            <a:chOff x="6553309" y="4493595"/>
            <a:chExt cx="828438" cy="828658"/>
          </a:xfrm>
        </p:grpSpPr>
        <p:sp>
          <p:nvSpPr>
            <p:cNvPr id="39" name="ïṥḷiḓè">
              <a:extLst>
                <a:ext uri="{FF2B5EF4-FFF2-40B4-BE49-F238E27FC236}">
                  <a16:creationId xmlns:a16="http://schemas.microsoft.com/office/drawing/2014/main" id="{37293909-1F84-42B9-ABB2-E4FB40E509D7}"/>
                </a:ext>
              </a:extLst>
            </p:cNvPr>
            <p:cNvSpPr/>
            <p:nvPr/>
          </p:nvSpPr>
          <p:spPr>
            <a:xfrm>
              <a:off x="6553309" y="4493595"/>
              <a:ext cx="828438" cy="828658"/>
            </a:xfrm>
            <a:custGeom>
              <a:avLst/>
              <a:gdLst/>
              <a:ahLst/>
              <a:cxnLst>
                <a:cxn ang="0">
                  <a:pos x="wd2" y="hd2"/>
                </a:cxn>
                <a:cxn ang="5400000">
                  <a:pos x="wd2" y="hd2"/>
                </a:cxn>
                <a:cxn ang="10800000">
                  <a:pos x="wd2" y="hd2"/>
                </a:cxn>
                <a:cxn ang="16200000">
                  <a:pos x="wd2" y="hd2"/>
                </a:cxn>
              </a:cxnLst>
              <a:rect l="0" t="0" r="r" b="b"/>
              <a:pathLst>
                <a:path w="18915" h="18915" extrusionOk="0">
                  <a:moveTo>
                    <a:pt x="14184" y="1268"/>
                  </a:moveTo>
                  <a:cubicBezTo>
                    <a:pt x="18708" y="3879"/>
                    <a:pt x="20257" y="9663"/>
                    <a:pt x="17646" y="14185"/>
                  </a:cubicBezTo>
                  <a:cubicBezTo>
                    <a:pt x="15035" y="18708"/>
                    <a:pt x="9252" y="20257"/>
                    <a:pt x="4729" y="17646"/>
                  </a:cubicBezTo>
                  <a:cubicBezTo>
                    <a:pt x="206" y="15035"/>
                    <a:pt x="-1343" y="9252"/>
                    <a:pt x="1268" y="4729"/>
                  </a:cubicBezTo>
                  <a:cubicBezTo>
                    <a:pt x="3879" y="207"/>
                    <a:pt x="9662" y="-1343"/>
                    <a:pt x="14184" y="1268"/>
                  </a:cubicBezTo>
                  <a:close/>
                </a:path>
              </a:pathLst>
            </a:custGeom>
            <a:solidFill>
              <a:schemeClr val="accent1"/>
            </a:solidFill>
            <a:ln w="38100" cap="flat">
              <a:solidFill>
                <a:schemeClr val="bg1"/>
              </a:solidFill>
              <a:miter lim="400000"/>
            </a:ln>
            <a:effectLst/>
          </p:spPr>
          <p:txBody>
            <a:bodyPr wrap="square" lIns="91440" tIns="45720" rIns="91440" bIns="45720" numCol="1" anchor="ctr">
              <a:normAutofit/>
            </a:bodyPr>
            <a:lstStyle>
              <a:defPPr>
                <a:defRPr lang="en-US"/>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defRPr sz="1300" cap="all"/>
              </a:pPr>
              <a:endParaRPr/>
            </a:p>
          </p:txBody>
        </p:sp>
        <p:sp>
          <p:nvSpPr>
            <p:cNvPr id="40" name="ïsļïďè">
              <a:extLst>
                <a:ext uri="{FF2B5EF4-FFF2-40B4-BE49-F238E27FC236}">
                  <a16:creationId xmlns:a16="http://schemas.microsoft.com/office/drawing/2014/main" id="{DDD8F162-69E7-45A4-88E1-580ADE017967}"/>
                </a:ext>
              </a:extLst>
            </p:cNvPr>
            <p:cNvSpPr/>
            <p:nvPr/>
          </p:nvSpPr>
          <p:spPr>
            <a:xfrm>
              <a:off x="6755658" y="4710449"/>
              <a:ext cx="423740" cy="394950"/>
            </a:xfrm>
            <a:custGeom>
              <a:avLst/>
              <a:gdLst>
                <a:gd name="connsiteX0" fmla="*/ 103209 w 600657"/>
                <a:gd name="connsiteY0" fmla="*/ 435200 h 559848"/>
                <a:gd name="connsiteX1" fmla="*/ 103209 w 600657"/>
                <a:gd name="connsiteY1" fmla="*/ 502743 h 559848"/>
                <a:gd name="connsiteX2" fmla="*/ 121655 w 600657"/>
                <a:gd name="connsiteY2" fmla="*/ 521164 h 559848"/>
                <a:gd name="connsiteX3" fmla="*/ 544078 w 600657"/>
                <a:gd name="connsiteY3" fmla="*/ 521164 h 559848"/>
                <a:gd name="connsiteX4" fmla="*/ 562525 w 600657"/>
                <a:gd name="connsiteY4" fmla="*/ 502743 h 559848"/>
                <a:gd name="connsiteX5" fmla="*/ 564369 w 600657"/>
                <a:gd name="connsiteY5" fmla="*/ 502743 h 559848"/>
                <a:gd name="connsiteX6" fmla="*/ 564369 w 600657"/>
                <a:gd name="connsiteY6" fmla="*/ 435200 h 559848"/>
                <a:gd name="connsiteX7" fmla="*/ 121655 w 600657"/>
                <a:gd name="connsiteY7" fmla="*/ 216604 h 559848"/>
                <a:gd name="connsiteX8" fmla="*/ 103209 w 600657"/>
                <a:gd name="connsiteY8" fmla="*/ 235025 h 559848"/>
                <a:gd name="connsiteX9" fmla="*/ 103209 w 600657"/>
                <a:gd name="connsiteY9" fmla="*/ 303183 h 559848"/>
                <a:gd name="connsiteX10" fmla="*/ 562525 w 600657"/>
                <a:gd name="connsiteY10" fmla="*/ 303183 h 559848"/>
                <a:gd name="connsiteX11" fmla="*/ 562525 w 600657"/>
                <a:gd name="connsiteY11" fmla="*/ 235025 h 559848"/>
                <a:gd name="connsiteX12" fmla="*/ 544078 w 600657"/>
                <a:gd name="connsiteY12" fmla="*/ 216604 h 559848"/>
                <a:gd name="connsiteX13" fmla="*/ 121655 w 600657"/>
                <a:gd name="connsiteY13" fmla="*/ 177920 h 559848"/>
                <a:gd name="connsiteX14" fmla="*/ 544078 w 600657"/>
                <a:gd name="connsiteY14" fmla="*/ 177920 h 559848"/>
                <a:gd name="connsiteX15" fmla="*/ 600647 w 600657"/>
                <a:gd name="connsiteY15" fmla="*/ 235025 h 559848"/>
                <a:gd name="connsiteX16" fmla="*/ 600647 w 600657"/>
                <a:gd name="connsiteY16" fmla="*/ 502743 h 559848"/>
                <a:gd name="connsiteX17" fmla="*/ 544078 w 600657"/>
                <a:gd name="connsiteY17" fmla="*/ 559848 h 559848"/>
                <a:gd name="connsiteX18" fmla="*/ 121655 w 600657"/>
                <a:gd name="connsiteY18" fmla="*/ 559848 h 559848"/>
                <a:gd name="connsiteX19" fmla="*/ 64471 w 600657"/>
                <a:gd name="connsiteY19" fmla="*/ 502743 h 559848"/>
                <a:gd name="connsiteX20" fmla="*/ 64471 w 600657"/>
                <a:gd name="connsiteY20" fmla="*/ 235025 h 559848"/>
                <a:gd name="connsiteX21" fmla="*/ 121655 w 600657"/>
                <a:gd name="connsiteY21" fmla="*/ 177920 h 559848"/>
                <a:gd name="connsiteX22" fmla="*/ 472657 w 600657"/>
                <a:gd name="connsiteY22" fmla="*/ 412 h 559848"/>
                <a:gd name="connsiteX23" fmla="*/ 520129 w 600657"/>
                <a:gd name="connsiteY23" fmla="*/ 42280 h 559848"/>
                <a:gd name="connsiteX24" fmla="*/ 547800 w 600657"/>
                <a:gd name="connsiteY24" fmla="*/ 149095 h 559848"/>
                <a:gd name="connsiteX25" fmla="*/ 544111 w 600657"/>
                <a:gd name="connsiteY25" fmla="*/ 149095 h 559848"/>
                <a:gd name="connsiteX26" fmla="*/ 544111 w 600657"/>
                <a:gd name="connsiteY26" fmla="*/ 147253 h 559848"/>
                <a:gd name="connsiteX27" fmla="*/ 123515 w 600657"/>
                <a:gd name="connsiteY27" fmla="*/ 147253 h 559848"/>
                <a:gd name="connsiteX28" fmla="*/ 37428 w 600657"/>
                <a:gd name="connsiteY28" fmla="*/ 233196 h 559848"/>
                <a:gd name="connsiteX29" fmla="*/ 37428 w 600657"/>
                <a:gd name="connsiteY29" fmla="*/ 311772 h 559848"/>
                <a:gd name="connsiteX30" fmla="*/ 2379 w 600657"/>
                <a:gd name="connsiteY30" fmla="*/ 179789 h 559848"/>
                <a:gd name="connsiteX31" fmla="*/ 42962 w 600657"/>
                <a:gd name="connsiteY31" fmla="*/ 110420 h 559848"/>
                <a:gd name="connsiteX32" fmla="*/ 450645 w 600657"/>
                <a:gd name="connsiteY32" fmla="*/ 2378 h 559848"/>
                <a:gd name="connsiteX33" fmla="*/ 472657 w 600657"/>
                <a:gd name="connsiteY33" fmla="*/ 412 h 559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600657" h="559848">
                  <a:moveTo>
                    <a:pt x="103209" y="435200"/>
                  </a:moveTo>
                  <a:lnTo>
                    <a:pt x="103209" y="502743"/>
                  </a:lnTo>
                  <a:cubicBezTo>
                    <a:pt x="103209" y="511954"/>
                    <a:pt x="110587" y="521164"/>
                    <a:pt x="121655" y="521164"/>
                  </a:cubicBezTo>
                  <a:lnTo>
                    <a:pt x="544078" y="521164"/>
                  </a:lnTo>
                  <a:cubicBezTo>
                    <a:pt x="553301" y="521164"/>
                    <a:pt x="562525" y="513796"/>
                    <a:pt x="562525" y="502743"/>
                  </a:cubicBezTo>
                  <a:lnTo>
                    <a:pt x="564369" y="502743"/>
                  </a:lnTo>
                  <a:lnTo>
                    <a:pt x="564369" y="435200"/>
                  </a:lnTo>
                  <a:close/>
                  <a:moveTo>
                    <a:pt x="121655" y="216604"/>
                  </a:moveTo>
                  <a:cubicBezTo>
                    <a:pt x="112432" y="216604"/>
                    <a:pt x="103209" y="223972"/>
                    <a:pt x="103209" y="235025"/>
                  </a:cubicBezTo>
                  <a:lnTo>
                    <a:pt x="103209" y="303183"/>
                  </a:lnTo>
                  <a:lnTo>
                    <a:pt x="562525" y="303183"/>
                  </a:lnTo>
                  <a:lnTo>
                    <a:pt x="562525" y="235025"/>
                  </a:lnTo>
                  <a:cubicBezTo>
                    <a:pt x="562525" y="225815"/>
                    <a:pt x="555146" y="216604"/>
                    <a:pt x="544078" y="216604"/>
                  </a:cubicBezTo>
                  <a:close/>
                  <a:moveTo>
                    <a:pt x="121655" y="177920"/>
                  </a:moveTo>
                  <a:lnTo>
                    <a:pt x="544078" y="177920"/>
                  </a:lnTo>
                  <a:cubicBezTo>
                    <a:pt x="575437" y="177920"/>
                    <a:pt x="601262" y="203709"/>
                    <a:pt x="600647" y="235025"/>
                  </a:cubicBezTo>
                  <a:lnTo>
                    <a:pt x="600647" y="502743"/>
                  </a:lnTo>
                  <a:cubicBezTo>
                    <a:pt x="600647" y="534059"/>
                    <a:pt x="575437" y="559848"/>
                    <a:pt x="544078" y="559848"/>
                  </a:cubicBezTo>
                  <a:lnTo>
                    <a:pt x="121655" y="559848"/>
                  </a:lnTo>
                  <a:cubicBezTo>
                    <a:pt x="90296" y="559848"/>
                    <a:pt x="64471" y="534059"/>
                    <a:pt x="64471" y="502743"/>
                  </a:cubicBezTo>
                  <a:lnTo>
                    <a:pt x="64471" y="235025"/>
                  </a:lnTo>
                  <a:cubicBezTo>
                    <a:pt x="64471" y="203709"/>
                    <a:pt x="90296" y="177920"/>
                    <a:pt x="121655" y="177920"/>
                  </a:cubicBezTo>
                  <a:close/>
                  <a:moveTo>
                    <a:pt x="472657" y="412"/>
                  </a:moveTo>
                  <a:cubicBezTo>
                    <a:pt x="494534" y="3145"/>
                    <a:pt x="514595" y="19260"/>
                    <a:pt x="520129" y="42280"/>
                  </a:cubicBezTo>
                  <a:lnTo>
                    <a:pt x="547800" y="149095"/>
                  </a:lnTo>
                  <a:lnTo>
                    <a:pt x="544111" y="149095"/>
                  </a:lnTo>
                  <a:lnTo>
                    <a:pt x="544111" y="147253"/>
                  </a:lnTo>
                  <a:lnTo>
                    <a:pt x="123515" y="147253"/>
                  </a:lnTo>
                  <a:cubicBezTo>
                    <a:pt x="75552" y="147253"/>
                    <a:pt x="37428" y="185313"/>
                    <a:pt x="37428" y="233196"/>
                  </a:cubicBezTo>
                  <a:lnTo>
                    <a:pt x="37428" y="311772"/>
                  </a:lnTo>
                  <a:lnTo>
                    <a:pt x="2379" y="179789"/>
                  </a:lnTo>
                  <a:cubicBezTo>
                    <a:pt x="-6845" y="150936"/>
                    <a:pt x="11602" y="117787"/>
                    <a:pt x="42962" y="110420"/>
                  </a:cubicBezTo>
                  <a:lnTo>
                    <a:pt x="450645" y="2378"/>
                  </a:lnTo>
                  <a:cubicBezTo>
                    <a:pt x="457870" y="76"/>
                    <a:pt x="465364" y="-499"/>
                    <a:pt x="472657" y="412"/>
                  </a:cubicBezTo>
                  <a:close/>
                </a:path>
              </a:pathLst>
            </a:custGeom>
            <a:solidFill>
              <a:schemeClr val="bg1"/>
            </a:solidFill>
            <a:ln w="38100" cap="flat">
              <a:noFill/>
              <a:miter lim="400000"/>
            </a:ln>
            <a:effectLst/>
          </p:spPr>
          <p:txBody>
            <a:bodyPr wrap="square" lIns="91440" tIns="45720" rIns="91440" bIns="45720" numCol="1"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defRPr sz="1300" cap="all"/>
              </a:pPr>
              <a:endParaRPr/>
            </a:p>
          </p:txBody>
        </p:sp>
      </p:grpSp>
      <p:sp>
        <p:nvSpPr>
          <p:cNvPr id="41" name="矩形 40">
            <a:extLst>
              <a:ext uri="{FF2B5EF4-FFF2-40B4-BE49-F238E27FC236}">
                <a16:creationId xmlns:a16="http://schemas.microsoft.com/office/drawing/2014/main" id="{9665C315-42F3-4625-9AA9-D065AF1C8C93}"/>
              </a:ext>
            </a:extLst>
          </p:cNvPr>
          <p:cNvSpPr/>
          <p:nvPr/>
        </p:nvSpPr>
        <p:spPr>
          <a:xfrm>
            <a:off x="8404829" y="2994443"/>
            <a:ext cx="2492990" cy="369332"/>
          </a:xfrm>
          <a:prstGeom prst="rect">
            <a:avLst/>
          </a:prstGeom>
        </p:spPr>
        <p:txBody>
          <a:bodyPr wrap="none">
            <a:spAutoFit/>
          </a:bodyPr>
          <a:lstStyle/>
          <a:p>
            <a:r>
              <a:rPr lang="zh-CN" altLang="en-US" dirty="0">
                <a:latin typeface="+mn-ea"/>
              </a:rPr>
              <a:t>比特币交易所频繁被盗</a:t>
            </a:r>
          </a:p>
        </p:txBody>
      </p:sp>
      <p:grpSp>
        <p:nvGrpSpPr>
          <p:cNvPr id="42" name="iṩļïḍé">
            <a:extLst>
              <a:ext uri="{FF2B5EF4-FFF2-40B4-BE49-F238E27FC236}">
                <a16:creationId xmlns:a16="http://schemas.microsoft.com/office/drawing/2014/main" id="{260916A4-C16D-4D35-A57E-A5BD87B42B8D}"/>
              </a:ext>
            </a:extLst>
          </p:cNvPr>
          <p:cNvGrpSpPr/>
          <p:nvPr/>
        </p:nvGrpSpPr>
        <p:grpSpPr>
          <a:xfrm>
            <a:off x="9237105" y="4126500"/>
            <a:ext cx="828438" cy="828658"/>
            <a:chOff x="6553309" y="4493595"/>
            <a:chExt cx="828438" cy="828658"/>
          </a:xfrm>
        </p:grpSpPr>
        <p:sp>
          <p:nvSpPr>
            <p:cNvPr id="43" name="ïṥḷiḓè">
              <a:extLst>
                <a:ext uri="{FF2B5EF4-FFF2-40B4-BE49-F238E27FC236}">
                  <a16:creationId xmlns:a16="http://schemas.microsoft.com/office/drawing/2014/main" id="{641330EE-9AE1-40E9-8C3C-2B5C64947533}"/>
                </a:ext>
              </a:extLst>
            </p:cNvPr>
            <p:cNvSpPr/>
            <p:nvPr/>
          </p:nvSpPr>
          <p:spPr>
            <a:xfrm>
              <a:off x="6553309" y="4493595"/>
              <a:ext cx="828438" cy="828658"/>
            </a:xfrm>
            <a:custGeom>
              <a:avLst/>
              <a:gdLst/>
              <a:ahLst/>
              <a:cxnLst>
                <a:cxn ang="0">
                  <a:pos x="wd2" y="hd2"/>
                </a:cxn>
                <a:cxn ang="5400000">
                  <a:pos x="wd2" y="hd2"/>
                </a:cxn>
                <a:cxn ang="10800000">
                  <a:pos x="wd2" y="hd2"/>
                </a:cxn>
                <a:cxn ang="16200000">
                  <a:pos x="wd2" y="hd2"/>
                </a:cxn>
              </a:cxnLst>
              <a:rect l="0" t="0" r="r" b="b"/>
              <a:pathLst>
                <a:path w="18915" h="18915" extrusionOk="0">
                  <a:moveTo>
                    <a:pt x="14184" y="1268"/>
                  </a:moveTo>
                  <a:cubicBezTo>
                    <a:pt x="18708" y="3879"/>
                    <a:pt x="20257" y="9663"/>
                    <a:pt x="17646" y="14185"/>
                  </a:cubicBezTo>
                  <a:cubicBezTo>
                    <a:pt x="15035" y="18708"/>
                    <a:pt x="9252" y="20257"/>
                    <a:pt x="4729" y="17646"/>
                  </a:cubicBezTo>
                  <a:cubicBezTo>
                    <a:pt x="206" y="15035"/>
                    <a:pt x="-1343" y="9252"/>
                    <a:pt x="1268" y="4729"/>
                  </a:cubicBezTo>
                  <a:cubicBezTo>
                    <a:pt x="3879" y="207"/>
                    <a:pt x="9662" y="-1343"/>
                    <a:pt x="14184" y="1268"/>
                  </a:cubicBezTo>
                  <a:close/>
                </a:path>
              </a:pathLst>
            </a:custGeom>
            <a:solidFill>
              <a:schemeClr val="accent1"/>
            </a:solidFill>
            <a:ln w="38100" cap="flat">
              <a:solidFill>
                <a:schemeClr val="bg1"/>
              </a:solidFill>
              <a:miter lim="400000"/>
            </a:ln>
            <a:effectLst/>
          </p:spPr>
          <p:txBody>
            <a:bodyPr wrap="square" lIns="91440" tIns="45720" rIns="91440" bIns="45720" numCol="1" anchor="ctr">
              <a:normAutofit/>
            </a:bodyPr>
            <a:lstStyle>
              <a:defPPr>
                <a:defRPr lang="en-US"/>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defRPr sz="1300" cap="all"/>
              </a:pPr>
              <a:endParaRPr/>
            </a:p>
          </p:txBody>
        </p:sp>
        <p:sp>
          <p:nvSpPr>
            <p:cNvPr id="44" name="ïsļïďè">
              <a:extLst>
                <a:ext uri="{FF2B5EF4-FFF2-40B4-BE49-F238E27FC236}">
                  <a16:creationId xmlns:a16="http://schemas.microsoft.com/office/drawing/2014/main" id="{820CE900-F5FE-4E68-8986-4F5A47B8D16C}"/>
                </a:ext>
              </a:extLst>
            </p:cNvPr>
            <p:cNvSpPr/>
            <p:nvPr/>
          </p:nvSpPr>
          <p:spPr>
            <a:xfrm>
              <a:off x="6755658" y="4710449"/>
              <a:ext cx="423740" cy="394950"/>
            </a:xfrm>
            <a:custGeom>
              <a:avLst/>
              <a:gdLst>
                <a:gd name="connsiteX0" fmla="*/ 103209 w 600657"/>
                <a:gd name="connsiteY0" fmla="*/ 435200 h 559848"/>
                <a:gd name="connsiteX1" fmla="*/ 103209 w 600657"/>
                <a:gd name="connsiteY1" fmla="*/ 502743 h 559848"/>
                <a:gd name="connsiteX2" fmla="*/ 121655 w 600657"/>
                <a:gd name="connsiteY2" fmla="*/ 521164 h 559848"/>
                <a:gd name="connsiteX3" fmla="*/ 544078 w 600657"/>
                <a:gd name="connsiteY3" fmla="*/ 521164 h 559848"/>
                <a:gd name="connsiteX4" fmla="*/ 562525 w 600657"/>
                <a:gd name="connsiteY4" fmla="*/ 502743 h 559848"/>
                <a:gd name="connsiteX5" fmla="*/ 564369 w 600657"/>
                <a:gd name="connsiteY5" fmla="*/ 502743 h 559848"/>
                <a:gd name="connsiteX6" fmla="*/ 564369 w 600657"/>
                <a:gd name="connsiteY6" fmla="*/ 435200 h 559848"/>
                <a:gd name="connsiteX7" fmla="*/ 121655 w 600657"/>
                <a:gd name="connsiteY7" fmla="*/ 216604 h 559848"/>
                <a:gd name="connsiteX8" fmla="*/ 103209 w 600657"/>
                <a:gd name="connsiteY8" fmla="*/ 235025 h 559848"/>
                <a:gd name="connsiteX9" fmla="*/ 103209 w 600657"/>
                <a:gd name="connsiteY9" fmla="*/ 303183 h 559848"/>
                <a:gd name="connsiteX10" fmla="*/ 562525 w 600657"/>
                <a:gd name="connsiteY10" fmla="*/ 303183 h 559848"/>
                <a:gd name="connsiteX11" fmla="*/ 562525 w 600657"/>
                <a:gd name="connsiteY11" fmla="*/ 235025 h 559848"/>
                <a:gd name="connsiteX12" fmla="*/ 544078 w 600657"/>
                <a:gd name="connsiteY12" fmla="*/ 216604 h 559848"/>
                <a:gd name="connsiteX13" fmla="*/ 121655 w 600657"/>
                <a:gd name="connsiteY13" fmla="*/ 177920 h 559848"/>
                <a:gd name="connsiteX14" fmla="*/ 544078 w 600657"/>
                <a:gd name="connsiteY14" fmla="*/ 177920 h 559848"/>
                <a:gd name="connsiteX15" fmla="*/ 600647 w 600657"/>
                <a:gd name="connsiteY15" fmla="*/ 235025 h 559848"/>
                <a:gd name="connsiteX16" fmla="*/ 600647 w 600657"/>
                <a:gd name="connsiteY16" fmla="*/ 502743 h 559848"/>
                <a:gd name="connsiteX17" fmla="*/ 544078 w 600657"/>
                <a:gd name="connsiteY17" fmla="*/ 559848 h 559848"/>
                <a:gd name="connsiteX18" fmla="*/ 121655 w 600657"/>
                <a:gd name="connsiteY18" fmla="*/ 559848 h 559848"/>
                <a:gd name="connsiteX19" fmla="*/ 64471 w 600657"/>
                <a:gd name="connsiteY19" fmla="*/ 502743 h 559848"/>
                <a:gd name="connsiteX20" fmla="*/ 64471 w 600657"/>
                <a:gd name="connsiteY20" fmla="*/ 235025 h 559848"/>
                <a:gd name="connsiteX21" fmla="*/ 121655 w 600657"/>
                <a:gd name="connsiteY21" fmla="*/ 177920 h 559848"/>
                <a:gd name="connsiteX22" fmla="*/ 472657 w 600657"/>
                <a:gd name="connsiteY22" fmla="*/ 412 h 559848"/>
                <a:gd name="connsiteX23" fmla="*/ 520129 w 600657"/>
                <a:gd name="connsiteY23" fmla="*/ 42280 h 559848"/>
                <a:gd name="connsiteX24" fmla="*/ 547800 w 600657"/>
                <a:gd name="connsiteY24" fmla="*/ 149095 h 559848"/>
                <a:gd name="connsiteX25" fmla="*/ 544111 w 600657"/>
                <a:gd name="connsiteY25" fmla="*/ 149095 h 559848"/>
                <a:gd name="connsiteX26" fmla="*/ 544111 w 600657"/>
                <a:gd name="connsiteY26" fmla="*/ 147253 h 559848"/>
                <a:gd name="connsiteX27" fmla="*/ 123515 w 600657"/>
                <a:gd name="connsiteY27" fmla="*/ 147253 h 559848"/>
                <a:gd name="connsiteX28" fmla="*/ 37428 w 600657"/>
                <a:gd name="connsiteY28" fmla="*/ 233196 h 559848"/>
                <a:gd name="connsiteX29" fmla="*/ 37428 w 600657"/>
                <a:gd name="connsiteY29" fmla="*/ 311772 h 559848"/>
                <a:gd name="connsiteX30" fmla="*/ 2379 w 600657"/>
                <a:gd name="connsiteY30" fmla="*/ 179789 h 559848"/>
                <a:gd name="connsiteX31" fmla="*/ 42962 w 600657"/>
                <a:gd name="connsiteY31" fmla="*/ 110420 h 559848"/>
                <a:gd name="connsiteX32" fmla="*/ 450645 w 600657"/>
                <a:gd name="connsiteY32" fmla="*/ 2378 h 559848"/>
                <a:gd name="connsiteX33" fmla="*/ 472657 w 600657"/>
                <a:gd name="connsiteY33" fmla="*/ 412 h 559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600657" h="559848">
                  <a:moveTo>
                    <a:pt x="103209" y="435200"/>
                  </a:moveTo>
                  <a:lnTo>
                    <a:pt x="103209" y="502743"/>
                  </a:lnTo>
                  <a:cubicBezTo>
                    <a:pt x="103209" y="511954"/>
                    <a:pt x="110587" y="521164"/>
                    <a:pt x="121655" y="521164"/>
                  </a:cubicBezTo>
                  <a:lnTo>
                    <a:pt x="544078" y="521164"/>
                  </a:lnTo>
                  <a:cubicBezTo>
                    <a:pt x="553301" y="521164"/>
                    <a:pt x="562525" y="513796"/>
                    <a:pt x="562525" y="502743"/>
                  </a:cubicBezTo>
                  <a:lnTo>
                    <a:pt x="564369" y="502743"/>
                  </a:lnTo>
                  <a:lnTo>
                    <a:pt x="564369" y="435200"/>
                  </a:lnTo>
                  <a:close/>
                  <a:moveTo>
                    <a:pt x="121655" y="216604"/>
                  </a:moveTo>
                  <a:cubicBezTo>
                    <a:pt x="112432" y="216604"/>
                    <a:pt x="103209" y="223972"/>
                    <a:pt x="103209" y="235025"/>
                  </a:cubicBezTo>
                  <a:lnTo>
                    <a:pt x="103209" y="303183"/>
                  </a:lnTo>
                  <a:lnTo>
                    <a:pt x="562525" y="303183"/>
                  </a:lnTo>
                  <a:lnTo>
                    <a:pt x="562525" y="235025"/>
                  </a:lnTo>
                  <a:cubicBezTo>
                    <a:pt x="562525" y="225815"/>
                    <a:pt x="555146" y="216604"/>
                    <a:pt x="544078" y="216604"/>
                  </a:cubicBezTo>
                  <a:close/>
                  <a:moveTo>
                    <a:pt x="121655" y="177920"/>
                  </a:moveTo>
                  <a:lnTo>
                    <a:pt x="544078" y="177920"/>
                  </a:lnTo>
                  <a:cubicBezTo>
                    <a:pt x="575437" y="177920"/>
                    <a:pt x="601262" y="203709"/>
                    <a:pt x="600647" y="235025"/>
                  </a:cubicBezTo>
                  <a:lnTo>
                    <a:pt x="600647" y="502743"/>
                  </a:lnTo>
                  <a:cubicBezTo>
                    <a:pt x="600647" y="534059"/>
                    <a:pt x="575437" y="559848"/>
                    <a:pt x="544078" y="559848"/>
                  </a:cubicBezTo>
                  <a:lnTo>
                    <a:pt x="121655" y="559848"/>
                  </a:lnTo>
                  <a:cubicBezTo>
                    <a:pt x="90296" y="559848"/>
                    <a:pt x="64471" y="534059"/>
                    <a:pt x="64471" y="502743"/>
                  </a:cubicBezTo>
                  <a:lnTo>
                    <a:pt x="64471" y="235025"/>
                  </a:lnTo>
                  <a:cubicBezTo>
                    <a:pt x="64471" y="203709"/>
                    <a:pt x="90296" y="177920"/>
                    <a:pt x="121655" y="177920"/>
                  </a:cubicBezTo>
                  <a:close/>
                  <a:moveTo>
                    <a:pt x="472657" y="412"/>
                  </a:moveTo>
                  <a:cubicBezTo>
                    <a:pt x="494534" y="3145"/>
                    <a:pt x="514595" y="19260"/>
                    <a:pt x="520129" y="42280"/>
                  </a:cubicBezTo>
                  <a:lnTo>
                    <a:pt x="547800" y="149095"/>
                  </a:lnTo>
                  <a:lnTo>
                    <a:pt x="544111" y="149095"/>
                  </a:lnTo>
                  <a:lnTo>
                    <a:pt x="544111" y="147253"/>
                  </a:lnTo>
                  <a:lnTo>
                    <a:pt x="123515" y="147253"/>
                  </a:lnTo>
                  <a:cubicBezTo>
                    <a:pt x="75552" y="147253"/>
                    <a:pt x="37428" y="185313"/>
                    <a:pt x="37428" y="233196"/>
                  </a:cubicBezTo>
                  <a:lnTo>
                    <a:pt x="37428" y="311772"/>
                  </a:lnTo>
                  <a:lnTo>
                    <a:pt x="2379" y="179789"/>
                  </a:lnTo>
                  <a:cubicBezTo>
                    <a:pt x="-6845" y="150936"/>
                    <a:pt x="11602" y="117787"/>
                    <a:pt x="42962" y="110420"/>
                  </a:cubicBezTo>
                  <a:lnTo>
                    <a:pt x="450645" y="2378"/>
                  </a:lnTo>
                  <a:cubicBezTo>
                    <a:pt x="457870" y="76"/>
                    <a:pt x="465364" y="-499"/>
                    <a:pt x="472657" y="412"/>
                  </a:cubicBezTo>
                  <a:close/>
                </a:path>
              </a:pathLst>
            </a:custGeom>
            <a:solidFill>
              <a:schemeClr val="bg1"/>
            </a:solidFill>
            <a:ln w="38100" cap="flat">
              <a:noFill/>
              <a:miter lim="400000"/>
            </a:ln>
            <a:effectLst/>
          </p:spPr>
          <p:txBody>
            <a:bodyPr wrap="square" lIns="91440" tIns="45720" rIns="91440" bIns="45720" numCol="1"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defRPr sz="1300" cap="all"/>
              </a:pPr>
              <a:endParaRPr/>
            </a:p>
          </p:txBody>
        </p:sp>
      </p:grpSp>
      <p:sp>
        <p:nvSpPr>
          <p:cNvPr id="45" name="矩形 44">
            <a:extLst>
              <a:ext uri="{FF2B5EF4-FFF2-40B4-BE49-F238E27FC236}">
                <a16:creationId xmlns:a16="http://schemas.microsoft.com/office/drawing/2014/main" id="{68F10201-D949-4EE9-8120-0ABBA9D9C4BD}"/>
              </a:ext>
            </a:extLst>
          </p:cNvPr>
          <p:cNvSpPr/>
          <p:nvPr/>
        </p:nvSpPr>
        <p:spPr>
          <a:xfrm>
            <a:off x="8432913" y="5151596"/>
            <a:ext cx="2436821" cy="369332"/>
          </a:xfrm>
          <a:prstGeom prst="rect">
            <a:avLst/>
          </a:prstGeom>
        </p:spPr>
        <p:txBody>
          <a:bodyPr wrap="none">
            <a:spAutoFit/>
          </a:bodyPr>
          <a:lstStyle/>
          <a:p>
            <a:r>
              <a:rPr lang="en-US" altLang="zh-CN" dirty="0">
                <a:latin typeface="+mn-ea"/>
              </a:rPr>
              <a:t>ICO</a:t>
            </a:r>
            <a:r>
              <a:rPr lang="zh-CN" altLang="en-US" dirty="0">
                <a:latin typeface="+mn-ea"/>
              </a:rPr>
              <a:t>虚假项目层出不穷</a:t>
            </a:r>
          </a:p>
        </p:txBody>
      </p:sp>
    </p:spTree>
    <p:extLst>
      <p:ext uri="{BB962C8B-B14F-4D97-AF65-F5344CB8AC3E}">
        <p14:creationId xmlns:p14="http://schemas.microsoft.com/office/powerpoint/2010/main" val="13290115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F28302-47B1-46F1-B0FC-68520481BA4E}"/>
              </a:ext>
            </a:extLst>
          </p:cNvPr>
          <p:cNvSpPr>
            <a:spLocks noGrp="1"/>
          </p:cNvSpPr>
          <p:nvPr>
            <p:ph type="title"/>
          </p:nvPr>
        </p:nvSpPr>
        <p:spPr/>
        <p:txBody>
          <a:bodyPr>
            <a:normAutofit/>
          </a:bodyPr>
          <a:lstStyle/>
          <a:p>
            <a:pPr marL="12700"/>
            <a:r>
              <a:rPr lang="zh-CN" altLang="en-US" dirty="0">
                <a:latin typeface="+mn-lt"/>
                <a:ea typeface="+mn-ea"/>
                <a:cs typeface="+mn-ea"/>
                <a:sym typeface="+mn-lt"/>
              </a:rPr>
              <a:t>国家政策分析</a:t>
            </a:r>
            <a:r>
              <a:rPr lang="en-US" altLang="zh-CN" dirty="0">
                <a:latin typeface="+mn-lt"/>
                <a:ea typeface="+mn-ea"/>
                <a:cs typeface="+mn-ea"/>
                <a:sym typeface="+mn-lt"/>
              </a:rPr>
              <a:t> – </a:t>
            </a:r>
            <a:r>
              <a:rPr lang="zh-CN" altLang="en-US" dirty="0">
                <a:latin typeface="+mn-lt"/>
                <a:ea typeface="+mn-ea"/>
                <a:cs typeface="+mn-ea"/>
                <a:sym typeface="+mn-lt"/>
              </a:rPr>
              <a:t>重视区块链技术</a:t>
            </a:r>
            <a:r>
              <a:rPr lang="zh-CN" altLang="en-US" dirty="0">
                <a:cs typeface="+mn-ea"/>
                <a:sym typeface="+mn-lt"/>
              </a:rPr>
              <a:t>√</a:t>
            </a:r>
            <a:endParaRPr lang="zh-CN" altLang="en-US" dirty="0">
              <a:latin typeface="+mn-lt"/>
              <a:ea typeface="+mn-ea"/>
              <a:cs typeface="+mn-ea"/>
              <a:sym typeface="+mn-lt"/>
            </a:endParaRPr>
          </a:p>
        </p:txBody>
      </p:sp>
      <p:sp>
        <p:nvSpPr>
          <p:cNvPr id="4" name="灯片编号占位符 3">
            <a:extLst>
              <a:ext uri="{FF2B5EF4-FFF2-40B4-BE49-F238E27FC236}">
                <a16:creationId xmlns:a16="http://schemas.microsoft.com/office/drawing/2014/main" id="{21EF0CAD-90D2-4826-B4C5-42BE919E5A8E}"/>
              </a:ext>
            </a:extLst>
          </p:cNvPr>
          <p:cNvSpPr>
            <a:spLocks noGrp="1"/>
          </p:cNvSpPr>
          <p:nvPr>
            <p:ph type="sldNum" sz="quarter" idx="12"/>
          </p:nvPr>
        </p:nvSpPr>
        <p:spPr/>
        <p:txBody>
          <a:bodyPr/>
          <a:lstStyle/>
          <a:p>
            <a:fld id="{5DD3DB80-B894-403A-B48E-6FDC1A72010E}" type="slidenum">
              <a:rPr lang="zh-CN" altLang="en-US" smtClean="0">
                <a:cs typeface="+mn-ea"/>
                <a:sym typeface="+mn-lt"/>
              </a:rPr>
              <a:pPr/>
              <a:t>6</a:t>
            </a:fld>
            <a:endParaRPr lang="zh-CN" altLang="en-US">
              <a:cs typeface="+mn-ea"/>
              <a:sym typeface="+mn-lt"/>
            </a:endParaRPr>
          </a:p>
        </p:txBody>
      </p:sp>
      <p:grpSp>
        <p:nvGrpSpPr>
          <p:cNvPr id="15" name="组合 14">
            <a:extLst>
              <a:ext uri="{FF2B5EF4-FFF2-40B4-BE49-F238E27FC236}">
                <a16:creationId xmlns:a16="http://schemas.microsoft.com/office/drawing/2014/main" id="{423643D5-EA54-48AB-8D34-FDD13A851343}"/>
              </a:ext>
            </a:extLst>
          </p:cNvPr>
          <p:cNvGrpSpPr/>
          <p:nvPr/>
        </p:nvGrpSpPr>
        <p:grpSpPr>
          <a:xfrm>
            <a:off x="2015644" y="1791689"/>
            <a:ext cx="2337435" cy="1641301"/>
            <a:chOff x="1010513" y="4434140"/>
            <a:chExt cx="2337435" cy="1641301"/>
          </a:xfrm>
        </p:grpSpPr>
        <p:sp>
          <p:nvSpPr>
            <p:cNvPr id="9" name="object 12">
              <a:extLst>
                <a:ext uri="{FF2B5EF4-FFF2-40B4-BE49-F238E27FC236}">
                  <a16:creationId xmlns:a16="http://schemas.microsoft.com/office/drawing/2014/main" id="{70E448F5-C562-4653-BB71-6999D22BDFA1}"/>
                </a:ext>
              </a:extLst>
            </p:cNvPr>
            <p:cNvSpPr txBox="1"/>
            <p:nvPr/>
          </p:nvSpPr>
          <p:spPr>
            <a:xfrm>
              <a:off x="1069035" y="5696346"/>
              <a:ext cx="2159635" cy="379095"/>
            </a:xfrm>
            <a:prstGeom prst="rect">
              <a:avLst/>
            </a:prstGeom>
          </p:spPr>
          <p:txBody>
            <a:bodyPr vert="horz" wrap="square" lIns="0" tIns="0" rIns="0" bIns="0" rtlCol="0">
              <a:noAutofit/>
            </a:bodyPr>
            <a:lstStyle/>
            <a:p>
              <a:pPr marL="546100" marR="12700" indent="-534035">
                <a:lnSpc>
                  <a:spcPct val="100200"/>
                </a:lnSpc>
              </a:pPr>
              <a:endParaRPr sz="1200" dirty="0">
                <a:cs typeface="+mn-ea"/>
                <a:sym typeface="+mn-lt"/>
              </a:endParaRPr>
            </a:p>
          </p:txBody>
        </p:sp>
        <p:sp>
          <p:nvSpPr>
            <p:cNvPr id="10" name="object 13">
              <a:extLst>
                <a:ext uri="{FF2B5EF4-FFF2-40B4-BE49-F238E27FC236}">
                  <a16:creationId xmlns:a16="http://schemas.microsoft.com/office/drawing/2014/main" id="{29AD648A-C4A9-419B-8D93-DCF452C49563}"/>
                </a:ext>
              </a:extLst>
            </p:cNvPr>
            <p:cNvSpPr txBox="1"/>
            <p:nvPr/>
          </p:nvSpPr>
          <p:spPr>
            <a:xfrm>
              <a:off x="1010513" y="5013579"/>
              <a:ext cx="2337435" cy="439420"/>
            </a:xfrm>
            <a:prstGeom prst="rect">
              <a:avLst/>
            </a:prstGeom>
          </p:spPr>
          <p:txBody>
            <a:bodyPr vert="horz" wrap="square" lIns="0" tIns="0" rIns="0" bIns="0" rtlCol="0">
              <a:noAutofit/>
            </a:bodyPr>
            <a:lstStyle/>
            <a:p>
              <a:pPr marL="265430" marR="12700" indent="-253365">
                <a:lnSpc>
                  <a:spcPct val="100000"/>
                </a:lnSpc>
              </a:pPr>
              <a:r>
                <a:rPr sz="1400" b="1" dirty="0">
                  <a:solidFill>
                    <a:srgbClr val="1B9ED2"/>
                  </a:solidFill>
                  <a:cs typeface="+mn-ea"/>
                  <a:sym typeface="+mn-lt"/>
                </a:rPr>
                <a:t>《国务</a:t>
              </a:r>
              <a:r>
                <a:rPr sz="1400" b="1" spc="-15" dirty="0">
                  <a:solidFill>
                    <a:srgbClr val="1B9ED2"/>
                  </a:solidFill>
                  <a:cs typeface="+mn-ea"/>
                  <a:sym typeface="+mn-lt"/>
                </a:rPr>
                <a:t>院</a:t>
              </a:r>
              <a:r>
                <a:rPr sz="1400" b="1" spc="0" dirty="0">
                  <a:solidFill>
                    <a:srgbClr val="1B9ED2"/>
                  </a:solidFill>
                  <a:cs typeface="+mn-ea"/>
                  <a:sym typeface="+mn-lt"/>
                </a:rPr>
                <a:t>关于</a:t>
              </a:r>
              <a:r>
                <a:rPr sz="1400" b="1" spc="-15" dirty="0">
                  <a:solidFill>
                    <a:srgbClr val="1B9ED2"/>
                  </a:solidFill>
                  <a:cs typeface="+mn-ea"/>
                  <a:sym typeface="+mn-lt"/>
                </a:rPr>
                <a:t>印发</a:t>
              </a:r>
              <a:r>
                <a:rPr sz="1400" b="1" spc="160" dirty="0">
                  <a:solidFill>
                    <a:srgbClr val="1B9ED2"/>
                  </a:solidFill>
                  <a:cs typeface="+mn-ea"/>
                  <a:sym typeface="+mn-lt"/>
                </a:rPr>
                <a:t>“十三</a:t>
              </a:r>
              <a:r>
                <a:rPr sz="1400" b="1" spc="180" dirty="0">
                  <a:solidFill>
                    <a:srgbClr val="1B9ED2"/>
                  </a:solidFill>
                  <a:cs typeface="+mn-ea"/>
                  <a:sym typeface="+mn-lt"/>
                </a:rPr>
                <a:t>五</a:t>
              </a:r>
              <a:r>
                <a:rPr sz="1400" b="1" spc="710" dirty="0">
                  <a:solidFill>
                    <a:srgbClr val="1B9ED2"/>
                  </a:solidFill>
                  <a:cs typeface="+mn-ea"/>
                  <a:sym typeface="+mn-lt"/>
                </a:rPr>
                <a:t>”</a:t>
              </a:r>
              <a:r>
                <a:rPr sz="1400" b="1" spc="425" dirty="0">
                  <a:solidFill>
                    <a:srgbClr val="1B9ED2"/>
                  </a:solidFill>
                  <a:cs typeface="+mn-ea"/>
                  <a:sym typeface="+mn-lt"/>
                </a:rPr>
                <a:t> 国家信息规划的通知》</a:t>
              </a:r>
              <a:endParaRPr sz="1400" dirty="0">
                <a:solidFill>
                  <a:srgbClr val="1B9ED2"/>
                </a:solidFill>
                <a:cs typeface="+mn-ea"/>
                <a:sym typeface="+mn-lt"/>
              </a:endParaRPr>
            </a:p>
          </p:txBody>
        </p:sp>
        <p:sp>
          <p:nvSpPr>
            <p:cNvPr id="11" name="object 30">
              <a:extLst>
                <a:ext uri="{FF2B5EF4-FFF2-40B4-BE49-F238E27FC236}">
                  <a16:creationId xmlns:a16="http://schemas.microsoft.com/office/drawing/2014/main" id="{7AA3487F-1B6B-4DF1-B881-E0936CA1FB8E}"/>
                </a:ext>
              </a:extLst>
            </p:cNvPr>
            <p:cNvSpPr/>
            <p:nvPr/>
          </p:nvSpPr>
          <p:spPr>
            <a:xfrm>
              <a:off x="2398963" y="4434140"/>
              <a:ext cx="464819" cy="464820"/>
            </a:xfrm>
            <a:custGeom>
              <a:avLst/>
              <a:gdLst/>
              <a:ahLst/>
              <a:cxnLst/>
              <a:rect l="l" t="t" r="r" b="b"/>
              <a:pathLst>
                <a:path w="464819" h="464820">
                  <a:moveTo>
                    <a:pt x="232410" y="0"/>
                  </a:moveTo>
                  <a:lnTo>
                    <a:pt x="176546" y="6752"/>
                  </a:lnTo>
                  <a:lnTo>
                    <a:pt x="125586" y="25933"/>
                  </a:lnTo>
                  <a:lnTo>
                    <a:pt x="81143" y="55931"/>
                  </a:lnTo>
                  <a:lnTo>
                    <a:pt x="44829" y="95134"/>
                  </a:lnTo>
                  <a:lnTo>
                    <a:pt x="18258" y="141928"/>
                  </a:lnTo>
                  <a:lnTo>
                    <a:pt x="3040" y="194702"/>
                  </a:lnTo>
                  <a:lnTo>
                    <a:pt x="0" y="232409"/>
                  </a:lnTo>
                  <a:lnTo>
                    <a:pt x="770" y="251476"/>
                  </a:lnTo>
                  <a:lnTo>
                    <a:pt x="11844" y="305885"/>
                  </a:lnTo>
                  <a:lnTo>
                    <a:pt x="34810" y="354851"/>
                  </a:lnTo>
                  <a:lnTo>
                    <a:pt x="68056" y="396763"/>
                  </a:lnTo>
                  <a:lnTo>
                    <a:pt x="109968" y="430009"/>
                  </a:lnTo>
                  <a:lnTo>
                    <a:pt x="158934" y="452975"/>
                  </a:lnTo>
                  <a:lnTo>
                    <a:pt x="213343" y="464049"/>
                  </a:lnTo>
                  <a:lnTo>
                    <a:pt x="232410" y="464819"/>
                  </a:lnTo>
                  <a:lnTo>
                    <a:pt x="251476" y="464049"/>
                  </a:lnTo>
                  <a:lnTo>
                    <a:pt x="305885" y="452975"/>
                  </a:lnTo>
                  <a:lnTo>
                    <a:pt x="354851" y="430009"/>
                  </a:lnTo>
                  <a:lnTo>
                    <a:pt x="396763" y="396763"/>
                  </a:lnTo>
                  <a:lnTo>
                    <a:pt x="430009" y="354851"/>
                  </a:lnTo>
                  <a:lnTo>
                    <a:pt x="452975" y="305885"/>
                  </a:lnTo>
                  <a:lnTo>
                    <a:pt x="464049" y="251476"/>
                  </a:lnTo>
                  <a:lnTo>
                    <a:pt x="464819" y="232409"/>
                  </a:lnTo>
                  <a:lnTo>
                    <a:pt x="464049" y="213343"/>
                  </a:lnTo>
                  <a:lnTo>
                    <a:pt x="452975" y="158934"/>
                  </a:lnTo>
                  <a:lnTo>
                    <a:pt x="430009" y="109968"/>
                  </a:lnTo>
                  <a:lnTo>
                    <a:pt x="396763" y="68056"/>
                  </a:lnTo>
                  <a:lnTo>
                    <a:pt x="354851" y="34810"/>
                  </a:lnTo>
                  <a:lnTo>
                    <a:pt x="305885" y="11844"/>
                  </a:lnTo>
                  <a:lnTo>
                    <a:pt x="251476" y="770"/>
                  </a:lnTo>
                  <a:lnTo>
                    <a:pt x="232410" y="0"/>
                  </a:lnTo>
                  <a:close/>
                </a:path>
              </a:pathLst>
            </a:custGeom>
            <a:solidFill>
              <a:srgbClr val="1B9ED2"/>
            </a:solidFill>
          </p:spPr>
          <p:txBody>
            <a:bodyPr wrap="square" lIns="0" tIns="0" rIns="0" bIns="0" rtlCol="0">
              <a:noAutofit/>
            </a:bodyPr>
            <a:lstStyle/>
            <a:p>
              <a:endParaRPr dirty="0">
                <a:cs typeface="+mn-ea"/>
                <a:sym typeface="+mn-lt"/>
              </a:endParaRPr>
            </a:p>
          </p:txBody>
        </p:sp>
        <p:sp>
          <p:nvSpPr>
            <p:cNvPr id="12" name="object 31">
              <a:extLst>
                <a:ext uri="{FF2B5EF4-FFF2-40B4-BE49-F238E27FC236}">
                  <a16:creationId xmlns:a16="http://schemas.microsoft.com/office/drawing/2014/main" id="{B0F3AC75-0913-440F-BF23-03C233B10530}"/>
                </a:ext>
              </a:extLst>
            </p:cNvPr>
            <p:cNvSpPr/>
            <p:nvPr/>
          </p:nvSpPr>
          <p:spPr>
            <a:xfrm>
              <a:off x="2398963" y="4434140"/>
              <a:ext cx="464819" cy="464820"/>
            </a:xfrm>
            <a:custGeom>
              <a:avLst/>
              <a:gdLst/>
              <a:ahLst/>
              <a:cxnLst/>
              <a:rect l="l" t="t" r="r" b="b"/>
              <a:pathLst>
                <a:path w="464819" h="464820">
                  <a:moveTo>
                    <a:pt x="0" y="232409"/>
                  </a:moveTo>
                  <a:lnTo>
                    <a:pt x="6752" y="176546"/>
                  </a:lnTo>
                  <a:lnTo>
                    <a:pt x="25933" y="125586"/>
                  </a:lnTo>
                  <a:lnTo>
                    <a:pt x="55931" y="81143"/>
                  </a:lnTo>
                  <a:lnTo>
                    <a:pt x="95134" y="44829"/>
                  </a:lnTo>
                  <a:lnTo>
                    <a:pt x="141928" y="18258"/>
                  </a:lnTo>
                  <a:lnTo>
                    <a:pt x="194702" y="3040"/>
                  </a:lnTo>
                  <a:lnTo>
                    <a:pt x="232410" y="0"/>
                  </a:lnTo>
                  <a:lnTo>
                    <a:pt x="251476" y="770"/>
                  </a:lnTo>
                  <a:lnTo>
                    <a:pt x="305885" y="11844"/>
                  </a:lnTo>
                  <a:lnTo>
                    <a:pt x="354851" y="34810"/>
                  </a:lnTo>
                  <a:lnTo>
                    <a:pt x="396763" y="68056"/>
                  </a:lnTo>
                  <a:lnTo>
                    <a:pt x="430009" y="109968"/>
                  </a:lnTo>
                  <a:lnTo>
                    <a:pt x="452975" y="158934"/>
                  </a:lnTo>
                  <a:lnTo>
                    <a:pt x="464049" y="213343"/>
                  </a:lnTo>
                  <a:lnTo>
                    <a:pt x="464819" y="232409"/>
                  </a:lnTo>
                  <a:lnTo>
                    <a:pt x="464049" y="251476"/>
                  </a:lnTo>
                  <a:lnTo>
                    <a:pt x="452975" y="305885"/>
                  </a:lnTo>
                  <a:lnTo>
                    <a:pt x="430009" y="354851"/>
                  </a:lnTo>
                  <a:lnTo>
                    <a:pt x="396763" y="396763"/>
                  </a:lnTo>
                  <a:lnTo>
                    <a:pt x="354851" y="430009"/>
                  </a:lnTo>
                  <a:lnTo>
                    <a:pt x="305885" y="452975"/>
                  </a:lnTo>
                  <a:lnTo>
                    <a:pt x="251476" y="464049"/>
                  </a:lnTo>
                  <a:lnTo>
                    <a:pt x="232410" y="464819"/>
                  </a:lnTo>
                  <a:lnTo>
                    <a:pt x="213343" y="464049"/>
                  </a:lnTo>
                  <a:lnTo>
                    <a:pt x="158934" y="452975"/>
                  </a:lnTo>
                  <a:lnTo>
                    <a:pt x="109968" y="430009"/>
                  </a:lnTo>
                  <a:lnTo>
                    <a:pt x="68056" y="396763"/>
                  </a:lnTo>
                  <a:lnTo>
                    <a:pt x="34810" y="354851"/>
                  </a:lnTo>
                  <a:lnTo>
                    <a:pt x="11844" y="305885"/>
                  </a:lnTo>
                  <a:lnTo>
                    <a:pt x="770" y="251476"/>
                  </a:lnTo>
                  <a:lnTo>
                    <a:pt x="0" y="232409"/>
                  </a:lnTo>
                  <a:close/>
                </a:path>
              </a:pathLst>
            </a:custGeom>
            <a:ln w="38100">
              <a:solidFill>
                <a:srgbClr val="F9F9F9"/>
              </a:solidFill>
            </a:ln>
          </p:spPr>
          <p:txBody>
            <a:bodyPr wrap="square" lIns="0" tIns="0" rIns="0" bIns="0" rtlCol="0">
              <a:noAutofit/>
            </a:bodyPr>
            <a:lstStyle/>
            <a:p>
              <a:endParaRPr>
                <a:cs typeface="+mn-ea"/>
                <a:sym typeface="+mn-lt"/>
              </a:endParaRPr>
            </a:p>
          </p:txBody>
        </p:sp>
        <p:sp>
          <p:nvSpPr>
            <p:cNvPr id="13" name="object 32">
              <a:extLst>
                <a:ext uri="{FF2B5EF4-FFF2-40B4-BE49-F238E27FC236}">
                  <a16:creationId xmlns:a16="http://schemas.microsoft.com/office/drawing/2014/main" id="{CE2E66A9-4E9D-4D1F-B26B-2547E27D5E60}"/>
                </a:ext>
              </a:extLst>
            </p:cNvPr>
            <p:cNvSpPr/>
            <p:nvPr/>
          </p:nvSpPr>
          <p:spPr>
            <a:xfrm>
              <a:off x="2493832" y="4533961"/>
              <a:ext cx="272483" cy="261791"/>
            </a:xfrm>
            <a:custGeom>
              <a:avLst/>
              <a:gdLst/>
              <a:ahLst/>
              <a:cxnLst/>
              <a:rect l="l" t="t" r="r" b="b"/>
              <a:pathLst>
                <a:path w="272483" h="261791">
                  <a:moveTo>
                    <a:pt x="37337" y="177418"/>
                  </a:moveTo>
                  <a:lnTo>
                    <a:pt x="18796" y="185927"/>
                  </a:lnTo>
                  <a:lnTo>
                    <a:pt x="17525" y="186562"/>
                  </a:lnTo>
                  <a:lnTo>
                    <a:pt x="16383" y="187832"/>
                  </a:lnTo>
                  <a:lnTo>
                    <a:pt x="16002" y="189356"/>
                  </a:lnTo>
                  <a:lnTo>
                    <a:pt x="15512" y="190433"/>
                  </a:lnTo>
                  <a:lnTo>
                    <a:pt x="44561" y="227913"/>
                  </a:lnTo>
                  <a:lnTo>
                    <a:pt x="76957" y="248219"/>
                  </a:lnTo>
                  <a:lnTo>
                    <a:pt x="116417" y="259644"/>
                  </a:lnTo>
                  <a:lnTo>
                    <a:pt x="146232" y="261791"/>
                  </a:lnTo>
                  <a:lnTo>
                    <a:pt x="160194" y="260126"/>
                  </a:lnTo>
                  <a:lnTo>
                    <a:pt x="198967" y="247236"/>
                  </a:lnTo>
                  <a:lnTo>
                    <a:pt x="219391" y="234081"/>
                  </a:lnTo>
                  <a:lnTo>
                    <a:pt x="129213" y="234081"/>
                  </a:lnTo>
                  <a:lnTo>
                    <a:pt x="115801" y="232385"/>
                  </a:lnTo>
                  <a:lnTo>
                    <a:pt x="78763" y="218175"/>
                  </a:lnTo>
                  <a:lnTo>
                    <a:pt x="49516" y="191987"/>
                  </a:lnTo>
                  <a:lnTo>
                    <a:pt x="40894" y="178434"/>
                  </a:lnTo>
                  <a:lnTo>
                    <a:pt x="37337" y="177418"/>
                  </a:lnTo>
                  <a:close/>
                </a:path>
                <a:path w="272483" h="261791">
                  <a:moveTo>
                    <a:pt x="221314" y="28592"/>
                  </a:moveTo>
                  <a:lnTo>
                    <a:pt x="149624" y="28592"/>
                  </a:lnTo>
                  <a:lnTo>
                    <a:pt x="163802" y="31224"/>
                  </a:lnTo>
                  <a:lnTo>
                    <a:pt x="177267" y="35599"/>
                  </a:lnTo>
                  <a:lnTo>
                    <a:pt x="212041" y="57983"/>
                  </a:lnTo>
                  <a:lnTo>
                    <a:pt x="235559" y="91742"/>
                  </a:lnTo>
                  <a:lnTo>
                    <a:pt x="244075" y="131952"/>
                  </a:lnTo>
                  <a:lnTo>
                    <a:pt x="244164" y="133922"/>
                  </a:lnTo>
                  <a:lnTo>
                    <a:pt x="242892" y="147338"/>
                  </a:lnTo>
                  <a:lnTo>
                    <a:pt x="228336" y="184518"/>
                  </a:lnTo>
                  <a:lnTo>
                    <a:pt x="199921" y="213341"/>
                  </a:lnTo>
                  <a:lnTo>
                    <a:pt x="160390" y="230594"/>
                  </a:lnTo>
                  <a:lnTo>
                    <a:pt x="129213" y="234081"/>
                  </a:lnTo>
                  <a:lnTo>
                    <a:pt x="219391" y="234081"/>
                  </a:lnTo>
                  <a:lnTo>
                    <a:pt x="248737" y="202439"/>
                  </a:lnTo>
                  <a:lnTo>
                    <a:pt x="266410" y="163775"/>
                  </a:lnTo>
                  <a:lnTo>
                    <a:pt x="272483" y="117922"/>
                  </a:lnTo>
                  <a:lnTo>
                    <a:pt x="270221" y="103977"/>
                  </a:lnTo>
                  <a:lnTo>
                    <a:pt x="254845" y="65606"/>
                  </a:lnTo>
                  <a:lnTo>
                    <a:pt x="228373" y="34146"/>
                  </a:lnTo>
                  <a:lnTo>
                    <a:pt x="221314" y="28592"/>
                  </a:lnTo>
                  <a:close/>
                </a:path>
                <a:path w="272483" h="261791">
                  <a:moveTo>
                    <a:pt x="142748" y="42417"/>
                  </a:moveTo>
                  <a:lnTo>
                    <a:pt x="129794" y="42417"/>
                  </a:lnTo>
                  <a:lnTo>
                    <a:pt x="124587" y="47497"/>
                  </a:lnTo>
                  <a:lnTo>
                    <a:pt x="124587" y="144144"/>
                  </a:lnTo>
                  <a:lnTo>
                    <a:pt x="129794" y="149097"/>
                  </a:lnTo>
                  <a:lnTo>
                    <a:pt x="217805" y="149097"/>
                  </a:lnTo>
                  <a:lnTo>
                    <a:pt x="223012" y="144144"/>
                  </a:lnTo>
                  <a:lnTo>
                    <a:pt x="223012" y="131952"/>
                  </a:lnTo>
                  <a:lnTo>
                    <a:pt x="217805" y="126999"/>
                  </a:lnTo>
                  <a:lnTo>
                    <a:pt x="147955" y="126999"/>
                  </a:lnTo>
                  <a:lnTo>
                    <a:pt x="147955" y="47497"/>
                  </a:lnTo>
                  <a:lnTo>
                    <a:pt x="142748" y="42417"/>
                  </a:lnTo>
                  <a:close/>
                </a:path>
                <a:path w="272483" h="261791">
                  <a:moveTo>
                    <a:pt x="6350" y="29336"/>
                  </a:moveTo>
                  <a:lnTo>
                    <a:pt x="4191" y="29717"/>
                  </a:lnTo>
                  <a:lnTo>
                    <a:pt x="2412" y="30733"/>
                  </a:lnTo>
                  <a:lnTo>
                    <a:pt x="888" y="32003"/>
                  </a:lnTo>
                  <a:lnTo>
                    <a:pt x="0" y="34035"/>
                  </a:lnTo>
                  <a:lnTo>
                    <a:pt x="508" y="35940"/>
                  </a:lnTo>
                  <a:lnTo>
                    <a:pt x="12954" y="121538"/>
                  </a:lnTo>
                  <a:lnTo>
                    <a:pt x="13208" y="123443"/>
                  </a:lnTo>
                  <a:lnTo>
                    <a:pt x="14732" y="125094"/>
                  </a:lnTo>
                  <a:lnTo>
                    <a:pt x="16383" y="125983"/>
                  </a:lnTo>
                  <a:lnTo>
                    <a:pt x="18415" y="126745"/>
                  </a:lnTo>
                  <a:lnTo>
                    <a:pt x="20574" y="126364"/>
                  </a:lnTo>
                  <a:lnTo>
                    <a:pt x="22352" y="125094"/>
                  </a:lnTo>
                  <a:lnTo>
                    <a:pt x="93218" y="72008"/>
                  </a:lnTo>
                  <a:lnTo>
                    <a:pt x="94996" y="70738"/>
                  </a:lnTo>
                  <a:lnTo>
                    <a:pt x="95631" y="68833"/>
                  </a:lnTo>
                  <a:lnTo>
                    <a:pt x="95377" y="66674"/>
                  </a:lnTo>
                  <a:lnTo>
                    <a:pt x="95123" y="64896"/>
                  </a:lnTo>
                  <a:lnTo>
                    <a:pt x="93853" y="63118"/>
                  </a:lnTo>
                  <a:lnTo>
                    <a:pt x="91948" y="62356"/>
                  </a:lnTo>
                  <a:lnTo>
                    <a:pt x="74023" y="47063"/>
                  </a:lnTo>
                  <a:lnTo>
                    <a:pt x="83693" y="41274"/>
                  </a:lnTo>
                  <a:lnTo>
                    <a:pt x="37084" y="41274"/>
                  </a:lnTo>
                  <a:lnTo>
                    <a:pt x="8382" y="30098"/>
                  </a:lnTo>
                  <a:lnTo>
                    <a:pt x="6350" y="29336"/>
                  </a:lnTo>
                  <a:close/>
                </a:path>
                <a:path w="272483" h="261791">
                  <a:moveTo>
                    <a:pt x="136398" y="0"/>
                  </a:moveTo>
                  <a:lnTo>
                    <a:pt x="91535" y="7175"/>
                  </a:lnTo>
                  <a:lnTo>
                    <a:pt x="56994" y="24431"/>
                  </a:lnTo>
                  <a:lnTo>
                    <a:pt x="37084" y="41274"/>
                  </a:lnTo>
                  <a:lnTo>
                    <a:pt x="83693" y="41274"/>
                  </a:lnTo>
                  <a:lnTo>
                    <a:pt x="94220" y="36563"/>
                  </a:lnTo>
                  <a:lnTo>
                    <a:pt x="105960" y="32881"/>
                  </a:lnTo>
                  <a:lnTo>
                    <a:pt x="119002" y="30297"/>
                  </a:lnTo>
                  <a:lnTo>
                    <a:pt x="133505" y="28855"/>
                  </a:lnTo>
                  <a:lnTo>
                    <a:pt x="149624" y="28592"/>
                  </a:lnTo>
                  <a:lnTo>
                    <a:pt x="221314" y="28592"/>
                  </a:lnTo>
                  <a:lnTo>
                    <a:pt x="217482" y="25577"/>
                  </a:lnTo>
                  <a:lnTo>
                    <a:pt x="179800" y="6761"/>
                  </a:lnTo>
                  <a:lnTo>
                    <a:pt x="151359" y="778"/>
                  </a:lnTo>
                  <a:lnTo>
                    <a:pt x="136398" y="0"/>
                  </a:lnTo>
                  <a:close/>
                </a:path>
              </a:pathLst>
            </a:custGeom>
            <a:solidFill>
              <a:srgbClr val="F9F9F9"/>
            </a:solidFill>
          </p:spPr>
          <p:txBody>
            <a:bodyPr wrap="square" lIns="0" tIns="0" rIns="0" bIns="0" rtlCol="0">
              <a:noAutofit/>
            </a:bodyPr>
            <a:lstStyle/>
            <a:p>
              <a:endParaRPr dirty="0">
                <a:cs typeface="+mn-ea"/>
                <a:sym typeface="+mn-lt"/>
              </a:endParaRPr>
            </a:p>
          </p:txBody>
        </p:sp>
        <p:sp>
          <p:nvSpPr>
            <p:cNvPr id="14" name="object 38">
              <a:extLst>
                <a:ext uri="{FF2B5EF4-FFF2-40B4-BE49-F238E27FC236}">
                  <a16:creationId xmlns:a16="http://schemas.microsoft.com/office/drawing/2014/main" id="{CC78B447-1790-459E-B16B-411D8B40AA13}"/>
                </a:ext>
              </a:extLst>
            </p:cNvPr>
            <p:cNvSpPr txBox="1"/>
            <p:nvPr/>
          </p:nvSpPr>
          <p:spPr>
            <a:xfrm>
              <a:off x="1592133" y="4573839"/>
              <a:ext cx="734695" cy="226060"/>
            </a:xfrm>
            <a:prstGeom prst="rect">
              <a:avLst/>
            </a:prstGeom>
          </p:spPr>
          <p:txBody>
            <a:bodyPr vert="horz" wrap="square" lIns="0" tIns="0" rIns="0" bIns="0" rtlCol="0">
              <a:noAutofit/>
            </a:bodyPr>
            <a:lstStyle/>
            <a:p>
              <a:pPr marL="12700">
                <a:lnSpc>
                  <a:spcPct val="100000"/>
                </a:lnSpc>
              </a:pPr>
              <a:r>
                <a:rPr sz="1400" b="1" dirty="0">
                  <a:solidFill>
                    <a:srgbClr val="1B9ED2"/>
                  </a:solidFill>
                  <a:cs typeface="+mn-ea"/>
                  <a:sym typeface="+mn-lt"/>
                </a:rPr>
                <a:t>2</a:t>
              </a:r>
              <a:r>
                <a:rPr sz="1400" b="1" spc="-5" dirty="0">
                  <a:solidFill>
                    <a:srgbClr val="1B9ED2"/>
                  </a:solidFill>
                  <a:cs typeface="+mn-ea"/>
                  <a:sym typeface="+mn-lt"/>
                </a:rPr>
                <a:t>0</a:t>
              </a:r>
              <a:r>
                <a:rPr sz="1400" b="1" spc="0" dirty="0">
                  <a:solidFill>
                    <a:srgbClr val="1B9ED2"/>
                  </a:solidFill>
                  <a:cs typeface="+mn-ea"/>
                  <a:sym typeface="+mn-lt"/>
                </a:rPr>
                <a:t>1</a:t>
              </a:r>
              <a:r>
                <a:rPr sz="1400" b="1" spc="-5" dirty="0">
                  <a:solidFill>
                    <a:srgbClr val="1B9ED2"/>
                  </a:solidFill>
                  <a:cs typeface="+mn-ea"/>
                  <a:sym typeface="+mn-lt"/>
                </a:rPr>
                <a:t>6</a:t>
              </a:r>
              <a:r>
                <a:rPr sz="1400" b="1" spc="-10" dirty="0">
                  <a:solidFill>
                    <a:srgbClr val="1B9ED2"/>
                  </a:solidFill>
                  <a:cs typeface="+mn-ea"/>
                  <a:sym typeface="+mn-lt"/>
                </a:rPr>
                <a:t>.</a:t>
              </a:r>
              <a:r>
                <a:rPr sz="1400" b="1" spc="0" dirty="0">
                  <a:solidFill>
                    <a:srgbClr val="1B9ED2"/>
                  </a:solidFill>
                  <a:cs typeface="+mn-ea"/>
                  <a:sym typeface="+mn-lt"/>
                </a:rPr>
                <a:t>12</a:t>
              </a:r>
              <a:endParaRPr sz="1400" dirty="0">
                <a:solidFill>
                  <a:srgbClr val="1B9ED2"/>
                </a:solidFill>
                <a:cs typeface="+mn-ea"/>
                <a:sym typeface="+mn-lt"/>
              </a:endParaRPr>
            </a:p>
          </p:txBody>
        </p:sp>
      </p:grpSp>
      <p:grpSp>
        <p:nvGrpSpPr>
          <p:cNvPr id="19" name="组合 18">
            <a:extLst>
              <a:ext uri="{FF2B5EF4-FFF2-40B4-BE49-F238E27FC236}">
                <a16:creationId xmlns:a16="http://schemas.microsoft.com/office/drawing/2014/main" id="{1A38746B-B3C8-43B2-924D-597040635521}"/>
              </a:ext>
            </a:extLst>
          </p:cNvPr>
          <p:cNvGrpSpPr/>
          <p:nvPr/>
        </p:nvGrpSpPr>
        <p:grpSpPr>
          <a:xfrm>
            <a:off x="5666519" y="1791689"/>
            <a:ext cx="2311400" cy="1636257"/>
            <a:chOff x="4580529" y="1439149"/>
            <a:chExt cx="2311400" cy="1636257"/>
          </a:xfrm>
        </p:grpSpPr>
        <p:grpSp>
          <p:nvGrpSpPr>
            <p:cNvPr id="6" name="组合 5">
              <a:extLst>
                <a:ext uri="{FF2B5EF4-FFF2-40B4-BE49-F238E27FC236}">
                  <a16:creationId xmlns:a16="http://schemas.microsoft.com/office/drawing/2014/main" id="{5DF2DEF3-FE80-4A01-81F9-3ACFEB3372A9}"/>
                </a:ext>
              </a:extLst>
            </p:cNvPr>
            <p:cNvGrpSpPr/>
            <p:nvPr/>
          </p:nvGrpSpPr>
          <p:grpSpPr>
            <a:xfrm>
              <a:off x="4580529" y="1439149"/>
              <a:ext cx="2311400" cy="1636257"/>
              <a:chOff x="4580529" y="1439149"/>
              <a:chExt cx="2311400" cy="1636257"/>
            </a:xfrm>
          </p:grpSpPr>
          <p:grpSp>
            <p:nvGrpSpPr>
              <p:cNvPr id="16" name="组合 15">
                <a:extLst>
                  <a:ext uri="{FF2B5EF4-FFF2-40B4-BE49-F238E27FC236}">
                    <a16:creationId xmlns:a16="http://schemas.microsoft.com/office/drawing/2014/main" id="{D3DF0E44-BF22-4EE4-A3D3-F06199DB5570}"/>
                  </a:ext>
                </a:extLst>
              </p:cNvPr>
              <p:cNvGrpSpPr/>
              <p:nvPr/>
            </p:nvGrpSpPr>
            <p:grpSpPr>
              <a:xfrm>
                <a:off x="4580529" y="2068825"/>
                <a:ext cx="2311400" cy="1006581"/>
                <a:chOff x="6183629" y="4925958"/>
                <a:chExt cx="2311400" cy="1006581"/>
              </a:xfrm>
            </p:grpSpPr>
            <p:sp>
              <p:nvSpPr>
                <p:cNvPr id="17" name="object 9">
                  <a:extLst>
                    <a:ext uri="{FF2B5EF4-FFF2-40B4-BE49-F238E27FC236}">
                      <a16:creationId xmlns:a16="http://schemas.microsoft.com/office/drawing/2014/main" id="{D2036FB4-B3C2-4BA7-9ADE-608BDAA2B663}"/>
                    </a:ext>
                  </a:extLst>
                </p:cNvPr>
                <p:cNvSpPr txBox="1"/>
                <p:nvPr/>
              </p:nvSpPr>
              <p:spPr>
                <a:xfrm>
                  <a:off x="6183629" y="5554079"/>
                  <a:ext cx="2311400" cy="378460"/>
                </a:xfrm>
                <a:prstGeom prst="rect">
                  <a:avLst/>
                </a:prstGeom>
              </p:spPr>
              <p:txBody>
                <a:bodyPr vert="horz" wrap="square" lIns="0" tIns="0" rIns="0" bIns="0" rtlCol="0">
                  <a:noAutofit/>
                </a:bodyPr>
                <a:lstStyle/>
                <a:p>
                  <a:pPr marL="88900" marR="12700" indent="-76200">
                    <a:lnSpc>
                      <a:spcPct val="100000"/>
                    </a:lnSpc>
                  </a:pPr>
                  <a:endParaRPr sz="1200" dirty="0">
                    <a:cs typeface="+mn-ea"/>
                    <a:sym typeface="+mn-lt"/>
                  </a:endParaRPr>
                </a:p>
              </p:txBody>
            </p:sp>
            <p:sp>
              <p:nvSpPr>
                <p:cNvPr id="18" name="object 10">
                  <a:extLst>
                    <a:ext uri="{FF2B5EF4-FFF2-40B4-BE49-F238E27FC236}">
                      <a16:creationId xmlns:a16="http://schemas.microsoft.com/office/drawing/2014/main" id="{1325A9A8-91CF-4F7D-BC33-477209C54C46}"/>
                    </a:ext>
                  </a:extLst>
                </p:cNvPr>
                <p:cNvSpPr txBox="1"/>
                <p:nvPr/>
              </p:nvSpPr>
              <p:spPr>
                <a:xfrm>
                  <a:off x="6183629" y="4925958"/>
                  <a:ext cx="2229485" cy="439420"/>
                </a:xfrm>
                <a:prstGeom prst="rect">
                  <a:avLst/>
                </a:prstGeom>
              </p:spPr>
              <p:txBody>
                <a:bodyPr vert="horz" wrap="square" lIns="0" tIns="0" rIns="0" bIns="0" rtlCol="0">
                  <a:noAutofit/>
                </a:bodyPr>
                <a:lstStyle/>
                <a:p>
                  <a:pPr marL="12700" marR="12700" indent="31750">
                    <a:lnSpc>
                      <a:spcPct val="100000"/>
                    </a:lnSpc>
                  </a:pPr>
                  <a:r>
                    <a:rPr sz="1400" b="1" dirty="0">
                      <a:solidFill>
                        <a:srgbClr val="1D9ED2"/>
                      </a:solidFill>
                      <a:cs typeface="+mn-ea"/>
                      <a:sym typeface="+mn-lt"/>
                    </a:rPr>
                    <a:t>《软件和信息技术服务</a:t>
                  </a:r>
                  <a:r>
                    <a:rPr sz="1400" b="1" spc="-15" dirty="0">
                      <a:solidFill>
                        <a:srgbClr val="1D9ED2"/>
                      </a:solidFill>
                      <a:cs typeface="+mn-ea"/>
                      <a:sym typeface="+mn-lt"/>
                    </a:rPr>
                    <a:t>业</a:t>
                  </a:r>
                  <a:r>
                    <a:rPr sz="1400" b="1" spc="0" dirty="0">
                      <a:solidFill>
                        <a:srgbClr val="1D9ED2"/>
                      </a:solidFill>
                      <a:cs typeface="+mn-ea"/>
                      <a:sym typeface="+mn-lt"/>
                    </a:rPr>
                    <a:t>发 展规划（</a:t>
                  </a:r>
                  <a:r>
                    <a:rPr sz="1400" b="1" spc="-5" dirty="0">
                      <a:solidFill>
                        <a:srgbClr val="1D9ED2"/>
                      </a:solidFill>
                      <a:cs typeface="+mn-ea"/>
                      <a:sym typeface="+mn-lt"/>
                    </a:rPr>
                    <a:t>2016-2020</a:t>
                  </a:r>
                  <a:r>
                    <a:rPr sz="1400" b="1" spc="0" dirty="0">
                      <a:solidFill>
                        <a:srgbClr val="1D9ED2"/>
                      </a:solidFill>
                      <a:cs typeface="+mn-ea"/>
                      <a:sym typeface="+mn-lt"/>
                    </a:rPr>
                    <a:t>年）》</a:t>
                  </a:r>
                  <a:endParaRPr sz="1400" dirty="0">
                    <a:cs typeface="+mn-ea"/>
                    <a:sym typeface="+mn-lt"/>
                  </a:endParaRPr>
                </a:p>
              </p:txBody>
            </p:sp>
          </p:grpSp>
          <p:sp>
            <p:nvSpPr>
              <p:cNvPr id="59" name="object 30">
                <a:extLst>
                  <a:ext uri="{FF2B5EF4-FFF2-40B4-BE49-F238E27FC236}">
                    <a16:creationId xmlns:a16="http://schemas.microsoft.com/office/drawing/2014/main" id="{232884A4-56D5-BA4A-B56D-42C1AD19A244}"/>
                  </a:ext>
                </a:extLst>
              </p:cNvPr>
              <p:cNvSpPr/>
              <p:nvPr/>
            </p:nvSpPr>
            <p:spPr>
              <a:xfrm>
                <a:off x="5581249" y="1439149"/>
                <a:ext cx="464819" cy="464820"/>
              </a:xfrm>
              <a:custGeom>
                <a:avLst/>
                <a:gdLst/>
                <a:ahLst/>
                <a:cxnLst/>
                <a:rect l="l" t="t" r="r" b="b"/>
                <a:pathLst>
                  <a:path w="464819" h="464820">
                    <a:moveTo>
                      <a:pt x="232410" y="0"/>
                    </a:moveTo>
                    <a:lnTo>
                      <a:pt x="176546" y="6752"/>
                    </a:lnTo>
                    <a:lnTo>
                      <a:pt x="125586" y="25933"/>
                    </a:lnTo>
                    <a:lnTo>
                      <a:pt x="81143" y="55931"/>
                    </a:lnTo>
                    <a:lnTo>
                      <a:pt x="44829" y="95134"/>
                    </a:lnTo>
                    <a:lnTo>
                      <a:pt x="18258" y="141928"/>
                    </a:lnTo>
                    <a:lnTo>
                      <a:pt x="3040" y="194702"/>
                    </a:lnTo>
                    <a:lnTo>
                      <a:pt x="0" y="232409"/>
                    </a:lnTo>
                    <a:lnTo>
                      <a:pt x="770" y="251476"/>
                    </a:lnTo>
                    <a:lnTo>
                      <a:pt x="11844" y="305885"/>
                    </a:lnTo>
                    <a:lnTo>
                      <a:pt x="34810" y="354851"/>
                    </a:lnTo>
                    <a:lnTo>
                      <a:pt x="68056" y="396763"/>
                    </a:lnTo>
                    <a:lnTo>
                      <a:pt x="109968" y="430009"/>
                    </a:lnTo>
                    <a:lnTo>
                      <a:pt x="158934" y="452975"/>
                    </a:lnTo>
                    <a:lnTo>
                      <a:pt x="213343" y="464049"/>
                    </a:lnTo>
                    <a:lnTo>
                      <a:pt x="232410" y="464819"/>
                    </a:lnTo>
                    <a:lnTo>
                      <a:pt x="251476" y="464049"/>
                    </a:lnTo>
                    <a:lnTo>
                      <a:pt x="305885" y="452975"/>
                    </a:lnTo>
                    <a:lnTo>
                      <a:pt x="354851" y="430009"/>
                    </a:lnTo>
                    <a:lnTo>
                      <a:pt x="396763" y="396763"/>
                    </a:lnTo>
                    <a:lnTo>
                      <a:pt x="430009" y="354851"/>
                    </a:lnTo>
                    <a:lnTo>
                      <a:pt x="452975" y="305885"/>
                    </a:lnTo>
                    <a:lnTo>
                      <a:pt x="464049" y="251476"/>
                    </a:lnTo>
                    <a:lnTo>
                      <a:pt x="464819" y="232409"/>
                    </a:lnTo>
                    <a:lnTo>
                      <a:pt x="464049" y="213343"/>
                    </a:lnTo>
                    <a:lnTo>
                      <a:pt x="452975" y="158934"/>
                    </a:lnTo>
                    <a:lnTo>
                      <a:pt x="430009" y="109968"/>
                    </a:lnTo>
                    <a:lnTo>
                      <a:pt x="396763" y="68056"/>
                    </a:lnTo>
                    <a:lnTo>
                      <a:pt x="354851" y="34810"/>
                    </a:lnTo>
                    <a:lnTo>
                      <a:pt x="305885" y="11844"/>
                    </a:lnTo>
                    <a:lnTo>
                      <a:pt x="251476" y="770"/>
                    </a:lnTo>
                    <a:lnTo>
                      <a:pt x="232410" y="0"/>
                    </a:lnTo>
                    <a:close/>
                  </a:path>
                </a:pathLst>
              </a:custGeom>
              <a:solidFill>
                <a:srgbClr val="1B9ED2"/>
              </a:solidFill>
            </p:spPr>
            <p:txBody>
              <a:bodyPr wrap="square" lIns="0" tIns="0" rIns="0" bIns="0" rtlCol="0">
                <a:noAutofit/>
              </a:bodyPr>
              <a:lstStyle/>
              <a:p>
                <a:endParaRPr dirty="0">
                  <a:cs typeface="+mn-ea"/>
                  <a:sym typeface="+mn-lt"/>
                </a:endParaRPr>
              </a:p>
            </p:txBody>
          </p:sp>
          <p:sp>
            <p:nvSpPr>
              <p:cNvPr id="60" name="object 38">
                <a:extLst>
                  <a:ext uri="{FF2B5EF4-FFF2-40B4-BE49-F238E27FC236}">
                    <a16:creationId xmlns:a16="http://schemas.microsoft.com/office/drawing/2014/main" id="{C4781A07-D2B5-394F-9A14-5855ADF0C951}"/>
                  </a:ext>
                </a:extLst>
              </p:cNvPr>
              <p:cNvSpPr txBox="1"/>
              <p:nvPr/>
            </p:nvSpPr>
            <p:spPr>
              <a:xfrm>
                <a:off x="4831569" y="1578848"/>
                <a:ext cx="734695" cy="226060"/>
              </a:xfrm>
              <a:prstGeom prst="rect">
                <a:avLst/>
              </a:prstGeom>
            </p:spPr>
            <p:txBody>
              <a:bodyPr vert="horz" wrap="square" lIns="0" tIns="0" rIns="0" bIns="0" rtlCol="0">
                <a:noAutofit/>
              </a:bodyPr>
              <a:lstStyle/>
              <a:p>
                <a:pPr marL="12700">
                  <a:lnSpc>
                    <a:spcPct val="100000"/>
                  </a:lnSpc>
                </a:pPr>
                <a:r>
                  <a:rPr sz="1400" b="1" dirty="0">
                    <a:solidFill>
                      <a:srgbClr val="1B9ED2"/>
                    </a:solidFill>
                    <a:cs typeface="+mn-ea"/>
                    <a:sym typeface="+mn-lt"/>
                  </a:rPr>
                  <a:t>2</a:t>
                </a:r>
                <a:r>
                  <a:rPr sz="1400" b="1" spc="-5" dirty="0">
                    <a:solidFill>
                      <a:srgbClr val="1B9ED2"/>
                    </a:solidFill>
                    <a:cs typeface="+mn-ea"/>
                    <a:sym typeface="+mn-lt"/>
                  </a:rPr>
                  <a:t>0</a:t>
                </a:r>
                <a:r>
                  <a:rPr sz="1400" b="1" spc="0" dirty="0">
                    <a:solidFill>
                      <a:srgbClr val="1B9ED2"/>
                    </a:solidFill>
                    <a:cs typeface="+mn-ea"/>
                    <a:sym typeface="+mn-lt"/>
                  </a:rPr>
                  <a:t>1</a:t>
                </a:r>
                <a:r>
                  <a:rPr lang="en-US" altLang="zh-CN" sz="1400" b="1" spc="-5" dirty="0">
                    <a:solidFill>
                      <a:srgbClr val="1B9ED2"/>
                    </a:solidFill>
                    <a:cs typeface="+mn-ea"/>
                    <a:sym typeface="+mn-lt"/>
                  </a:rPr>
                  <a:t>7</a:t>
                </a:r>
                <a:r>
                  <a:rPr sz="1400" b="1" spc="-10" dirty="0">
                    <a:solidFill>
                      <a:srgbClr val="1B9ED2"/>
                    </a:solidFill>
                    <a:cs typeface="+mn-ea"/>
                    <a:sym typeface="+mn-lt"/>
                  </a:rPr>
                  <a:t>.</a:t>
                </a:r>
                <a:r>
                  <a:rPr lang="en-US" altLang="zh-CN" sz="1400" b="1" spc="-10" dirty="0">
                    <a:solidFill>
                      <a:srgbClr val="1B9ED2"/>
                    </a:solidFill>
                    <a:cs typeface="+mn-ea"/>
                    <a:sym typeface="+mn-lt"/>
                  </a:rPr>
                  <a:t>7</a:t>
                </a:r>
                <a:endParaRPr sz="1400" dirty="0">
                  <a:solidFill>
                    <a:srgbClr val="1B9ED2"/>
                  </a:solidFill>
                  <a:cs typeface="+mn-ea"/>
                  <a:sym typeface="+mn-lt"/>
                </a:endParaRPr>
              </a:p>
            </p:txBody>
          </p:sp>
        </p:grpSp>
        <p:sp>
          <p:nvSpPr>
            <p:cNvPr id="61" name="object 32">
              <a:extLst>
                <a:ext uri="{FF2B5EF4-FFF2-40B4-BE49-F238E27FC236}">
                  <a16:creationId xmlns:a16="http://schemas.microsoft.com/office/drawing/2014/main" id="{8596E04B-47E9-6E43-B503-A52A94ACA761}"/>
                </a:ext>
              </a:extLst>
            </p:cNvPr>
            <p:cNvSpPr/>
            <p:nvPr/>
          </p:nvSpPr>
          <p:spPr>
            <a:xfrm>
              <a:off x="5688136" y="1540663"/>
              <a:ext cx="272483" cy="261791"/>
            </a:xfrm>
            <a:custGeom>
              <a:avLst/>
              <a:gdLst/>
              <a:ahLst/>
              <a:cxnLst/>
              <a:rect l="l" t="t" r="r" b="b"/>
              <a:pathLst>
                <a:path w="272483" h="261791">
                  <a:moveTo>
                    <a:pt x="37337" y="177418"/>
                  </a:moveTo>
                  <a:lnTo>
                    <a:pt x="18796" y="185927"/>
                  </a:lnTo>
                  <a:lnTo>
                    <a:pt x="17525" y="186562"/>
                  </a:lnTo>
                  <a:lnTo>
                    <a:pt x="16383" y="187832"/>
                  </a:lnTo>
                  <a:lnTo>
                    <a:pt x="16002" y="189356"/>
                  </a:lnTo>
                  <a:lnTo>
                    <a:pt x="15512" y="190433"/>
                  </a:lnTo>
                  <a:lnTo>
                    <a:pt x="44561" y="227913"/>
                  </a:lnTo>
                  <a:lnTo>
                    <a:pt x="76957" y="248219"/>
                  </a:lnTo>
                  <a:lnTo>
                    <a:pt x="116417" y="259644"/>
                  </a:lnTo>
                  <a:lnTo>
                    <a:pt x="146232" y="261791"/>
                  </a:lnTo>
                  <a:lnTo>
                    <a:pt x="160194" y="260126"/>
                  </a:lnTo>
                  <a:lnTo>
                    <a:pt x="198967" y="247236"/>
                  </a:lnTo>
                  <a:lnTo>
                    <a:pt x="219391" y="234081"/>
                  </a:lnTo>
                  <a:lnTo>
                    <a:pt x="129213" y="234081"/>
                  </a:lnTo>
                  <a:lnTo>
                    <a:pt x="115801" y="232385"/>
                  </a:lnTo>
                  <a:lnTo>
                    <a:pt x="78763" y="218175"/>
                  </a:lnTo>
                  <a:lnTo>
                    <a:pt x="49516" y="191987"/>
                  </a:lnTo>
                  <a:lnTo>
                    <a:pt x="40894" y="178434"/>
                  </a:lnTo>
                  <a:lnTo>
                    <a:pt x="37337" y="177418"/>
                  </a:lnTo>
                  <a:close/>
                </a:path>
                <a:path w="272483" h="261791">
                  <a:moveTo>
                    <a:pt x="221314" y="28592"/>
                  </a:moveTo>
                  <a:lnTo>
                    <a:pt x="149624" y="28592"/>
                  </a:lnTo>
                  <a:lnTo>
                    <a:pt x="163802" y="31224"/>
                  </a:lnTo>
                  <a:lnTo>
                    <a:pt x="177267" y="35599"/>
                  </a:lnTo>
                  <a:lnTo>
                    <a:pt x="212041" y="57983"/>
                  </a:lnTo>
                  <a:lnTo>
                    <a:pt x="235559" y="91742"/>
                  </a:lnTo>
                  <a:lnTo>
                    <a:pt x="244075" y="131952"/>
                  </a:lnTo>
                  <a:lnTo>
                    <a:pt x="244164" y="133922"/>
                  </a:lnTo>
                  <a:lnTo>
                    <a:pt x="242892" y="147338"/>
                  </a:lnTo>
                  <a:lnTo>
                    <a:pt x="228336" y="184518"/>
                  </a:lnTo>
                  <a:lnTo>
                    <a:pt x="199921" y="213341"/>
                  </a:lnTo>
                  <a:lnTo>
                    <a:pt x="160390" y="230594"/>
                  </a:lnTo>
                  <a:lnTo>
                    <a:pt x="129213" y="234081"/>
                  </a:lnTo>
                  <a:lnTo>
                    <a:pt x="219391" y="234081"/>
                  </a:lnTo>
                  <a:lnTo>
                    <a:pt x="248737" y="202439"/>
                  </a:lnTo>
                  <a:lnTo>
                    <a:pt x="266410" y="163775"/>
                  </a:lnTo>
                  <a:lnTo>
                    <a:pt x="272483" y="117922"/>
                  </a:lnTo>
                  <a:lnTo>
                    <a:pt x="270221" y="103977"/>
                  </a:lnTo>
                  <a:lnTo>
                    <a:pt x="254845" y="65606"/>
                  </a:lnTo>
                  <a:lnTo>
                    <a:pt x="228373" y="34146"/>
                  </a:lnTo>
                  <a:lnTo>
                    <a:pt x="221314" y="28592"/>
                  </a:lnTo>
                  <a:close/>
                </a:path>
                <a:path w="272483" h="261791">
                  <a:moveTo>
                    <a:pt x="142748" y="42417"/>
                  </a:moveTo>
                  <a:lnTo>
                    <a:pt x="129794" y="42417"/>
                  </a:lnTo>
                  <a:lnTo>
                    <a:pt x="124587" y="47497"/>
                  </a:lnTo>
                  <a:lnTo>
                    <a:pt x="124587" y="144144"/>
                  </a:lnTo>
                  <a:lnTo>
                    <a:pt x="129794" y="149097"/>
                  </a:lnTo>
                  <a:lnTo>
                    <a:pt x="217805" y="149097"/>
                  </a:lnTo>
                  <a:lnTo>
                    <a:pt x="223012" y="144144"/>
                  </a:lnTo>
                  <a:lnTo>
                    <a:pt x="223012" y="131952"/>
                  </a:lnTo>
                  <a:lnTo>
                    <a:pt x="217805" y="126999"/>
                  </a:lnTo>
                  <a:lnTo>
                    <a:pt x="147955" y="126999"/>
                  </a:lnTo>
                  <a:lnTo>
                    <a:pt x="147955" y="47497"/>
                  </a:lnTo>
                  <a:lnTo>
                    <a:pt x="142748" y="42417"/>
                  </a:lnTo>
                  <a:close/>
                </a:path>
                <a:path w="272483" h="261791">
                  <a:moveTo>
                    <a:pt x="6350" y="29336"/>
                  </a:moveTo>
                  <a:lnTo>
                    <a:pt x="4191" y="29717"/>
                  </a:lnTo>
                  <a:lnTo>
                    <a:pt x="2412" y="30733"/>
                  </a:lnTo>
                  <a:lnTo>
                    <a:pt x="888" y="32003"/>
                  </a:lnTo>
                  <a:lnTo>
                    <a:pt x="0" y="34035"/>
                  </a:lnTo>
                  <a:lnTo>
                    <a:pt x="508" y="35940"/>
                  </a:lnTo>
                  <a:lnTo>
                    <a:pt x="12954" y="121538"/>
                  </a:lnTo>
                  <a:lnTo>
                    <a:pt x="13208" y="123443"/>
                  </a:lnTo>
                  <a:lnTo>
                    <a:pt x="14732" y="125094"/>
                  </a:lnTo>
                  <a:lnTo>
                    <a:pt x="16383" y="125983"/>
                  </a:lnTo>
                  <a:lnTo>
                    <a:pt x="18415" y="126745"/>
                  </a:lnTo>
                  <a:lnTo>
                    <a:pt x="20574" y="126364"/>
                  </a:lnTo>
                  <a:lnTo>
                    <a:pt x="22352" y="125094"/>
                  </a:lnTo>
                  <a:lnTo>
                    <a:pt x="93218" y="72008"/>
                  </a:lnTo>
                  <a:lnTo>
                    <a:pt x="94996" y="70738"/>
                  </a:lnTo>
                  <a:lnTo>
                    <a:pt x="95631" y="68833"/>
                  </a:lnTo>
                  <a:lnTo>
                    <a:pt x="95377" y="66674"/>
                  </a:lnTo>
                  <a:lnTo>
                    <a:pt x="95123" y="64896"/>
                  </a:lnTo>
                  <a:lnTo>
                    <a:pt x="93853" y="63118"/>
                  </a:lnTo>
                  <a:lnTo>
                    <a:pt x="91948" y="62356"/>
                  </a:lnTo>
                  <a:lnTo>
                    <a:pt x="74023" y="47063"/>
                  </a:lnTo>
                  <a:lnTo>
                    <a:pt x="83693" y="41274"/>
                  </a:lnTo>
                  <a:lnTo>
                    <a:pt x="37084" y="41274"/>
                  </a:lnTo>
                  <a:lnTo>
                    <a:pt x="8382" y="30098"/>
                  </a:lnTo>
                  <a:lnTo>
                    <a:pt x="6350" y="29336"/>
                  </a:lnTo>
                  <a:close/>
                </a:path>
                <a:path w="272483" h="261791">
                  <a:moveTo>
                    <a:pt x="136398" y="0"/>
                  </a:moveTo>
                  <a:lnTo>
                    <a:pt x="91535" y="7175"/>
                  </a:lnTo>
                  <a:lnTo>
                    <a:pt x="56994" y="24431"/>
                  </a:lnTo>
                  <a:lnTo>
                    <a:pt x="37084" y="41274"/>
                  </a:lnTo>
                  <a:lnTo>
                    <a:pt x="83693" y="41274"/>
                  </a:lnTo>
                  <a:lnTo>
                    <a:pt x="94220" y="36563"/>
                  </a:lnTo>
                  <a:lnTo>
                    <a:pt x="105960" y="32881"/>
                  </a:lnTo>
                  <a:lnTo>
                    <a:pt x="119002" y="30297"/>
                  </a:lnTo>
                  <a:lnTo>
                    <a:pt x="133505" y="28855"/>
                  </a:lnTo>
                  <a:lnTo>
                    <a:pt x="149624" y="28592"/>
                  </a:lnTo>
                  <a:lnTo>
                    <a:pt x="221314" y="28592"/>
                  </a:lnTo>
                  <a:lnTo>
                    <a:pt x="217482" y="25577"/>
                  </a:lnTo>
                  <a:lnTo>
                    <a:pt x="179800" y="6761"/>
                  </a:lnTo>
                  <a:lnTo>
                    <a:pt x="151359" y="778"/>
                  </a:lnTo>
                  <a:lnTo>
                    <a:pt x="136398" y="0"/>
                  </a:lnTo>
                  <a:close/>
                </a:path>
              </a:pathLst>
            </a:custGeom>
            <a:solidFill>
              <a:srgbClr val="F9F9F9"/>
            </a:solidFill>
          </p:spPr>
          <p:txBody>
            <a:bodyPr wrap="square" lIns="0" tIns="0" rIns="0" bIns="0" rtlCol="0">
              <a:noAutofit/>
            </a:bodyPr>
            <a:lstStyle/>
            <a:p>
              <a:endParaRPr dirty="0">
                <a:cs typeface="+mn-ea"/>
                <a:sym typeface="+mn-lt"/>
              </a:endParaRPr>
            </a:p>
          </p:txBody>
        </p:sp>
      </p:grpSp>
      <p:grpSp>
        <p:nvGrpSpPr>
          <p:cNvPr id="8" name="组合 7">
            <a:extLst>
              <a:ext uri="{FF2B5EF4-FFF2-40B4-BE49-F238E27FC236}">
                <a16:creationId xmlns:a16="http://schemas.microsoft.com/office/drawing/2014/main" id="{24DE6B98-4AB6-4DEB-84C9-A11C8605DDE4}"/>
              </a:ext>
            </a:extLst>
          </p:cNvPr>
          <p:cNvGrpSpPr/>
          <p:nvPr/>
        </p:nvGrpSpPr>
        <p:grpSpPr>
          <a:xfrm>
            <a:off x="8943581" y="1791689"/>
            <a:ext cx="2247519" cy="1180220"/>
            <a:chOff x="8157505" y="1439149"/>
            <a:chExt cx="2247519" cy="1180220"/>
          </a:xfrm>
        </p:grpSpPr>
        <p:sp>
          <p:nvSpPr>
            <p:cNvPr id="7" name="矩形 6">
              <a:extLst>
                <a:ext uri="{FF2B5EF4-FFF2-40B4-BE49-F238E27FC236}">
                  <a16:creationId xmlns:a16="http://schemas.microsoft.com/office/drawing/2014/main" id="{42E7E7CD-CC1C-4B81-96A5-E0B7DD9EC990}"/>
                </a:ext>
              </a:extLst>
            </p:cNvPr>
            <p:cNvSpPr/>
            <p:nvPr/>
          </p:nvSpPr>
          <p:spPr>
            <a:xfrm>
              <a:off x="8157505" y="2005483"/>
              <a:ext cx="2247519" cy="613886"/>
            </a:xfrm>
            <a:prstGeom prst="rect">
              <a:avLst/>
            </a:prstGeom>
          </p:spPr>
          <p:txBody>
            <a:bodyPr wrap="square">
              <a:spAutoFit/>
            </a:bodyPr>
            <a:lstStyle/>
            <a:p>
              <a:pPr marL="12700" marR="12700" indent="31750"/>
              <a:r>
                <a:rPr lang="en-US" altLang="zh-CN" sz="1400" b="1" dirty="0">
                  <a:solidFill>
                    <a:srgbClr val="1D9ED2"/>
                  </a:solidFill>
                  <a:cs typeface="+mn-ea"/>
                  <a:sym typeface="+mn-lt"/>
                </a:rPr>
                <a:t>《2018</a:t>
              </a:r>
              <a:r>
                <a:rPr lang="zh-CN" altLang="en-US" sz="1400" b="1" dirty="0">
                  <a:solidFill>
                    <a:srgbClr val="1D9ED2"/>
                  </a:solidFill>
                  <a:cs typeface="+mn-ea"/>
                  <a:sym typeface="+mn-lt"/>
                </a:rPr>
                <a:t>年信息化和软件服务业 标准化工作要点</a:t>
              </a:r>
              <a:r>
                <a:rPr lang="en-US" altLang="zh-CN" sz="1400" b="1" dirty="0">
                  <a:solidFill>
                    <a:srgbClr val="1D9ED2"/>
                  </a:solidFill>
                  <a:cs typeface="+mn-ea"/>
                  <a:sym typeface="+mn-lt"/>
                </a:rPr>
                <a:t>》</a:t>
              </a:r>
              <a:endParaRPr lang="zh-CN" altLang="en-US" sz="1400" b="1" dirty="0">
                <a:solidFill>
                  <a:srgbClr val="1D9ED2"/>
                </a:solidFill>
                <a:cs typeface="+mn-ea"/>
                <a:sym typeface="+mn-lt"/>
              </a:endParaRPr>
            </a:p>
            <a:p>
              <a:pPr>
                <a:lnSpc>
                  <a:spcPts val="700"/>
                </a:lnSpc>
                <a:spcBef>
                  <a:spcPts val="26"/>
                </a:spcBef>
              </a:pPr>
              <a:endParaRPr lang="zh-CN" altLang="en-US" sz="800" dirty="0">
                <a:cs typeface="+mn-ea"/>
                <a:sym typeface="+mn-lt"/>
              </a:endParaRPr>
            </a:p>
          </p:txBody>
        </p:sp>
        <p:sp>
          <p:nvSpPr>
            <p:cNvPr id="62" name="object 30">
              <a:extLst>
                <a:ext uri="{FF2B5EF4-FFF2-40B4-BE49-F238E27FC236}">
                  <a16:creationId xmlns:a16="http://schemas.microsoft.com/office/drawing/2014/main" id="{551E7020-62DE-1E4A-91CF-4094EC1AEFF7}"/>
                </a:ext>
              </a:extLst>
            </p:cNvPr>
            <p:cNvSpPr/>
            <p:nvPr/>
          </p:nvSpPr>
          <p:spPr>
            <a:xfrm>
              <a:off x="9252712" y="1439149"/>
              <a:ext cx="464819" cy="464820"/>
            </a:xfrm>
            <a:custGeom>
              <a:avLst/>
              <a:gdLst/>
              <a:ahLst/>
              <a:cxnLst/>
              <a:rect l="l" t="t" r="r" b="b"/>
              <a:pathLst>
                <a:path w="464819" h="464820">
                  <a:moveTo>
                    <a:pt x="232410" y="0"/>
                  </a:moveTo>
                  <a:lnTo>
                    <a:pt x="176546" y="6752"/>
                  </a:lnTo>
                  <a:lnTo>
                    <a:pt x="125586" y="25933"/>
                  </a:lnTo>
                  <a:lnTo>
                    <a:pt x="81143" y="55931"/>
                  </a:lnTo>
                  <a:lnTo>
                    <a:pt x="44829" y="95134"/>
                  </a:lnTo>
                  <a:lnTo>
                    <a:pt x="18258" y="141928"/>
                  </a:lnTo>
                  <a:lnTo>
                    <a:pt x="3040" y="194702"/>
                  </a:lnTo>
                  <a:lnTo>
                    <a:pt x="0" y="232409"/>
                  </a:lnTo>
                  <a:lnTo>
                    <a:pt x="770" y="251476"/>
                  </a:lnTo>
                  <a:lnTo>
                    <a:pt x="11844" y="305885"/>
                  </a:lnTo>
                  <a:lnTo>
                    <a:pt x="34810" y="354851"/>
                  </a:lnTo>
                  <a:lnTo>
                    <a:pt x="68056" y="396763"/>
                  </a:lnTo>
                  <a:lnTo>
                    <a:pt x="109968" y="430009"/>
                  </a:lnTo>
                  <a:lnTo>
                    <a:pt x="158934" y="452975"/>
                  </a:lnTo>
                  <a:lnTo>
                    <a:pt x="213343" y="464049"/>
                  </a:lnTo>
                  <a:lnTo>
                    <a:pt x="232410" y="464819"/>
                  </a:lnTo>
                  <a:lnTo>
                    <a:pt x="251476" y="464049"/>
                  </a:lnTo>
                  <a:lnTo>
                    <a:pt x="305885" y="452975"/>
                  </a:lnTo>
                  <a:lnTo>
                    <a:pt x="354851" y="430009"/>
                  </a:lnTo>
                  <a:lnTo>
                    <a:pt x="396763" y="396763"/>
                  </a:lnTo>
                  <a:lnTo>
                    <a:pt x="430009" y="354851"/>
                  </a:lnTo>
                  <a:lnTo>
                    <a:pt x="452975" y="305885"/>
                  </a:lnTo>
                  <a:lnTo>
                    <a:pt x="464049" y="251476"/>
                  </a:lnTo>
                  <a:lnTo>
                    <a:pt x="464819" y="232409"/>
                  </a:lnTo>
                  <a:lnTo>
                    <a:pt x="464049" y="213343"/>
                  </a:lnTo>
                  <a:lnTo>
                    <a:pt x="452975" y="158934"/>
                  </a:lnTo>
                  <a:lnTo>
                    <a:pt x="430009" y="109968"/>
                  </a:lnTo>
                  <a:lnTo>
                    <a:pt x="396763" y="68056"/>
                  </a:lnTo>
                  <a:lnTo>
                    <a:pt x="354851" y="34810"/>
                  </a:lnTo>
                  <a:lnTo>
                    <a:pt x="305885" y="11844"/>
                  </a:lnTo>
                  <a:lnTo>
                    <a:pt x="251476" y="770"/>
                  </a:lnTo>
                  <a:lnTo>
                    <a:pt x="232410" y="0"/>
                  </a:lnTo>
                  <a:close/>
                </a:path>
              </a:pathLst>
            </a:custGeom>
            <a:solidFill>
              <a:srgbClr val="1B9ED2"/>
            </a:solidFill>
          </p:spPr>
          <p:txBody>
            <a:bodyPr wrap="square" lIns="0" tIns="0" rIns="0" bIns="0" rtlCol="0">
              <a:noAutofit/>
            </a:bodyPr>
            <a:lstStyle/>
            <a:p>
              <a:endParaRPr dirty="0">
                <a:cs typeface="+mn-ea"/>
                <a:sym typeface="+mn-lt"/>
              </a:endParaRPr>
            </a:p>
          </p:txBody>
        </p:sp>
        <p:sp>
          <p:nvSpPr>
            <p:cNvPr id="63" name="object 38">
              <a:extLst>
                <a:ext uri="{FF2B5EF4-FFF2-40B4-BE49-F238E27FC236}">
                  <a16:creationId xmlns:a16="http://schemas.microsoft.com/office/drawing/2014/main" id="{B28D5346-4E88-1F4A-BBCB-A084A2F92591}"/>
                </a:ext>
              </a:extLst>
            </p:cNvPr>
            <p:cNvSpPr txBox="1"/>
            <p:nvPr/>
          </p:nvSpPr>
          <p:spPr>
            <a:xfrm>
              <a:off x="8503032" y="1578848"/>
              <a:ext cx="734695" cy="226060"/>
            </a:xfrm>
            <a:prstGeom prst="rect">
              <a:avLst/>
            </a:prstGeom>
          </p:spPr>
          <p:txBody>
            <a:bodyPr vert="horz" wrap="square" lIns="0" tIns="0" rIns="0" bIns="0" rtlCol="0">
              <a:noAutofit/>
            </a:bodyPr>
            <a:lstStyle/>
            <a:p>
              <a:pPr marL="12700">
                <a:lnSpc>
                  <a:spcPct val="100000"/>
                </a:lnSpc>
              </a:pPr>
              <a:r>
                <a:rPr sz="1400" b="1" dirty="0">
                  <a:solidFill>
                    <a:srgbClr val="1B9ED2"/>
                  </a:solidFill>
                  <a:cs typeface="+mn-ea"/>
                  <a:sym typeface="+mn-lt"/>
                </a:rPr>
                <a:t>2</a:t>
              </a:r>
              <a:r>
                <a:rPr sz="1400" b="1" spc="-5" dirty="0">
                  <a:solidFill>
                    <a:srgbClr val="1B9ED2"/>
                  </a:solidFill>
                  <a:cs typeface="+mn-ea"/>
                  <a:sym typeface="+mn-lt"/>
                </a:rPr>
                <a:t>0</a:t>
              </a:r>
              <a:r>
                <a:rPr sz="1400" b="1" spc="0" dirty="0">
                  <a:solidFill>
                    <a:srgbClr val="1B9ED2"/>
                  </a:solidFill>
                  <a:cs typeface="+mn-ea"/>
                  <a:sym typeface="+mn-lt"/>
                </a:rPr>
                <a:t>1</a:t>
              </a:r>
              <a:r>
                <a:rPr lang="en-US" altLang="zh-CN" sz="1400" b="1" spc="-5" dirty="0">
                  <a:solidFill>
                    <a:srgbClr val="1B9ED2"/>
                  </a:solidFill>
                  <a:cs typeface="+mn-ea"/>
                  <a:sym typeface="+mn-lt"/>
                </a:rPr>
                <a:t>8</a:t>
              </a:r>
              <a:r>
                <a:rPr sz="1400" b="1" spc="-10" dirty="0">
                  <a:solidFill>
                    <a:srgbClr val="1B9ED2"/>
                  </a:solidFill>
                  <a:cs typeface="+mn-ea"/>
                  <a:sym typeface="+mn-lt"/>
                </a:rPr>
                <a:t>.</a:t>
              </a:r>
              <a:r>
                <a:rPr lang="en-US" altLang="zh-CN" sz="1400" b="1" spc="-10" dirty="0">
                  <a:solidFill>
                    <a:srgbClr val="1B9ED2"/>
                  </a:solidFill>
                  <a:cs typeface="+mn-ea"/>
                  <a:sym typeface="+mn-lt"/>
                </a:rPr>
                <a:t>3</a:t>
              </a:r>
              <a:endParaRPr sz="1400" dirty="0">
                <a:solidFill>
                  <a:srgbClr val="1B9ED2"/>
                </a:solidFill>
                <a:cs typeface="+mn-ea"/>
                <a:sym typeface="+mn-lt"/>
              </a:endParaRPr>
            </a:p>
          </p:txBody>
        </p:sp>
        <p:sp>
          <p:nvSpPr>
            <p:cNvPr id="64" name="object 32">
              <a:extLst>
                <a:ext uri="{FF2B5EF4-FFF2-40B4-BE49-F238E27FC236}">
                  <a16:creationId xmlns:a16="http://schemas.microsoft.com/office/drawing/2014/main" id="{94037A3E-E32D-834C-95DE-F349751D9ED6}"/>
                </a:ext>
              </a:extLst>
            </p:cNvPr>
            <p:cNvSpPr/>
            <p:nvPr/>
          </p:nvSpPr>
          <p:spPr>
            <a:xfrm>
              <a:off x="9359599" y="1540663"/>
              <a:ext cx="272483" cy="261791"/>
            </a:xfrm>
            <a:custGeom>
              <a:avLst/>
              <a:gdLst/>
              <a:ahLst/>
              <a:cxnLst/>
              <a:rect l="l" t="t" r="r" b="b"/>
              <a:pathLst>
                <a:path w="272483" h="261791">
                  <a:moveTo>
                    <a:pt x="37337" y="177418"/>
                  </a:moveTo>
                  <a:lnTo>
                    <a:pt x="18796" y="185927"/>
                  </a:lnTo>
                  <a:lnTo>
                    <a:pt x="17525" y="186562"/>
                  </a:lnTo>
                  <a:lnTo>
                    <a:pt x="16383" y="187832"/>
                  </a:lnTo>
                  <a:lnTo>
                    <a:pt x="16002" y="189356"/>
                  </a:lnTo>
                  <a:lnTo>
                    <a:pt x="15512" y="190433"/>
                  </a:lnTo>
                  <a:lnTo>
                    <a:pt x="44561" y="227913"/>
                  </a:lnTo>
                  <a:lnTo>
                    <a:pt x="76957" y="248219"/>
                  </a:lnTo>
                  <a:lnTo>
                    <a:pt x="116417" y="259644"/>
                  </a:lnTo>
                  <a:lnTo>
                    <a:pt x="146232" y="261791"/>
                  </a:lnTo>
                  <a:lnTo>
                    <a:pt x="160194" y="260126"/>
                  </a:lnTo>
                  <a:lnTo>
                    <a:pt x="198967" y="247236"/>
                  </a:lnTo>
                  <a:lnTo>
                    <a:pt x="219391" y="234081"/>
                  </a:lnTo>
                  <a:lnTo>
                    <a:pt x="129213" y="234081"/>
                  </a:lnTo>
                  <a:lnTo>
                    <a:pt x="115801" y="232385"/>
                  </a:lnTo>
                  <a:lnTo>
                    <a:pt x="78763" y="218175"/>
                  </a:lnTo>
                  <a:lnTo>
                    <a:pt x="49516" y="191987"/>
                  </a:lnTo>
                  <a:lnTo>
                    <a:pt x="40894" y="178434"/>
                  </a:lnTo>
                  <a:lnTo>
                    <a:pt x="37337" y="177418"/>
                  </a:lnTo>
                  <a:close/>
                </a:path>
                <a:path w="272483" h="261791">
                  <a:moveTo>
                    <a:pt x="221314" y="28592"/>
                  </a:moveTo>
                  <a:lnTo>
                    <a:pt x="149624" y="28592"/>
                  </a:lnTo>
                  <a:lnTo>
                    <a:pt x="163802" y="31224"/>
                  </a:lnTo>
                  <a:lnTo>
                    <a:pt x="177267" y="35599"/>
                  </a:lnTo>
                  <a:lnTo>
                    <a:pt x="212041" y="57983"/>
                  </a:lnTo>
                  <a:lnTo>
                    <a:pt x="235559" y="91742"/>
                  </a:lnTo>
                  <a:lnTo>
                    <a:pt x="244075" y="131952"/>
                  </a:lnTo>
                  <a:lnTo>
                    <a:pt x="244164" y="133922"/>
                  </a:lnTo>
                  <a:lnTo>
                    <a:pt x="242892" y="147338"/>
                  </a:lnTo>
                  <a:lnTo>
                    <a:pt x="228336" y="184518"/>
                  </a:lnTo>
                  <a:lnTo>
                    <a:pt x="199921" y="213341"/>
                  </a:lnTo>
                  <a:lnTo>
                    <a:pt x="160390" y="230594"/>
                  </a:lnTo>
                  <a:lnTo>
                    <a:pt x="129213" y="234081"/>
                  </a:lnTo>
                  <a:lnTo>
                    <a:pt x="219391" y="234081"/>
                  </a:lnTo>
                  <a:lnTo>
                    <a:pt x="248737" y="202439"/>
                  </a:lnTo>
                  <a:lnTo>
                    <a:pt x="266410" y="163775"/>
                  </a:lnTo>
                  <a:lnTo>
                    <a:pt x="272483" y="117922"/>
                  </a:lnTo>
                  <a:lnTo>
                    <a:pt x="270221" y="103977"/>
                  </a:lnTo>
                  <a:lnTo>
                    <a:pt x="254845" y="65606"/>
                  </a:lnTo>
                  <a:lnTo>
                    <a:pt x="228373" y="34146"/>
                  </a:lnTo>
                  <a:lnTo>
                    <a:pt x="221314" y="28592"/>
                  </a:lnTo>
                  <a:close/>
                </a:path>
                <a:path w="272483" h="261791">
                  <a:moveTo>
                    <a:pt x="142748" y="42417"/>
                  </a:moveTo>
                  <a:lnTo>
                    <a:pt x="129794" y="42417"/>
                  </a:lnTo>
                  <a:lnTo>
                    <a:pt x="124587" y="47497"/>
                  </a:lnTo>
                  <a:lnTo>
                    <a:pt x="124587" y="144144"/>
                  </a:lnTo>
                  <a:lnTo>
                    <a:pt x="129794" y="149097"/>
                  </a:lnTo>
                  <a:lnTo>
                    <a:pt x="217805" y="149097"/>
                  </a:lnTo>
                  <a:lnTo>
                    <a:pt x="223012" y="144144"/>
                  </a:lnTo>
                  <a:lnTo>
                    <a:pt x="223012" y="131952"/>
                  </a:lnTo>
                  <a:lnTo>
                    <a:pt x="217805" y="126999"/>
                  </a:lnTo>
                  <a:lnTo>
                    <a:pt x="147955" y="126999"/>
                  </a:lnTo>
                  <a:lnTo>
                    <a:pt x="147955" y="47497"/>
                  </a:lnTo>
                  <a:lnTo>
                    <a:pt x="142748" y="42417"/>
                  </a:lnTo>
                  <a:close/>
                </a:path>
                <a:path w="272483" h="261791">
                  <a:moveTo>
                    <a:pt x="6350" y="29336"/>
                  </a:moveTo>
                  <a:lnTo>
                    <a:pt x="4191" y="29717"/>
                  </a:lnTo>
                  <a:lnTo>
                    <a:pt x="2412" y="30733"/>
                  </a:lnTo>
                  <a:lnTo>
                    <a:pt x="888" y="32003"/>
                  </a:lnTo>
                  <a:lnTo>
                    <a:pt x="0" y="34035"/>
                  </a:lnTo>
                  <a:lnTo>
                    <a:pt x="508" y="35940"/>
                  </a:lnTo>
                  <a:lnTo>
                    <a:pt x="12954" y="121538"/>
                  </a:lnTo>
                  <a:lnTo>
                    <a:pt x="13208" y="123443"/>
                  </a:lnTo>
                  <a:lnTo>
                    <a:pt x="14732" y="125094"/>
                  </a:lnTo>
                  <a:lnTo>
                    <a:pt x="16383" y="125983"/>
                  </a:lnTo>
                  <a:lnTo>
                    <a:pt x="18415" y="126745"/>
                  </a:lnTo>
                  <a:lnTo>
                    <a:pt x="20574" y="126364"/>
                  </a:lnTo>
                  <a:lnTo>
                    <a:pt x="22352" y="125094"/>
                  </a:lnTo>
                  <a:lnTo>
                    <a:pt x="93218" y="72008"/>
                  </a:lnTo>
                  <a:lnTo>
                    <a:pt x="94996" y="70738"/>
                  </a:lnTo>
                  <a:lnTo>
                    <a:pt x="95631" y="68833"/>
                  </a:lnTo>
                  <a:lnTo>
                    <a:pt x="95377" y="66674"/>
                  </a:lnTo>
                  <a:lnTo>
                    <a:pt x="95123" y="64896"/>
                  </a:lnTo>
                  <a:lnTo>
                    <a:pt x="93853" y="63118"/>
                  </a:lnTo>
                  <a:lnTo>
                    <a:pt x="91948" y="62356"/>
                  </a:lnTo>
                  <a:lnTo>
                    <a:pt x="74023" y="47063"/>
                  </a:lnTo>
                  <a:lnTo>
                    <a:pt x="83693" y="41274"/>
                  </a:lnTo>
                  <a:lnTo>
                    <a:pt x="37084" y="41274"/>
                  </a:lnTo>
                  <a:lnTo>
                    <a:pt x="8382" y="30098"/>
                  </a:lnTo>
                  <a:lnTo>
                    <a:pt x="6350" y="29336"/>
                  </a:lnTo>
                  <a:close/>
                </a:path>
                <a:path w="272483" h="261791">
                  <a:moveTo>
                    <a:pt x="136398" y="0"/>
                  </a:moveTo>
                  <a:lnTo>
                    <a:pt x="91535" y="7175"/>
                  </a:lnTo>
                  <a:lnTo>
                    <a:pt x="56994" y="24431"/>
                  </a:lnTo>
                  <a:lnTo>
                    <a:pt x="37084" y="41274"/>
                  </a:lnTo>
                  <a:lnTo>
                    <a:pt x="83693" y="41274"/>
                  </a:lnTo>
                  <a:lnTo>
                    <a:pt x="94220" y="36563"/>
                  </a:lnTo>
                  <a:lnTo>
                    <a:pt x="105960" y="32881"/>
                  </a:lnTo>
                  <a:lnTo>
                    <a:pt x="119002" y="30297"/>
                  </a:lnTo>
                  <a:lnTo>
                    <a:pt x="133505" y="28855"/>
                  </a:lnTo>
                  <a:lnTo>
                    <a:pt x="149624" y="28592"/>
                  </a:lnTo>
                  <a:lnTo>
                    <a:pt x="221314" y="28592"/>
                  </a:lnTo>
                  <a:lnTo>
                    <a:pt x="217482" y="25577"/>
                  </a:lnTo>
                  <a:lnTo>
                    <a:pt x="179800" y="6761"/>
                  </a:lnTo>
                  <a:lnTo>
                    <a:pt x="151359" y="778"/>
                  </a:lnTo>
                  <a:lnTo>
                    <a:pt x="136398" y="0"/>
                  </a:lnTo>
                  <a:close/>
                </a:path>
              </a:pathLst>
            </a:custGeom>
            <a:solidFill>
              <a:srgbClr val="F9F9F9"/>
            </a:solidFill>
          </p:spPr>
          <p:txBody>
            <a:bodyPr wrap="square" lIns="0" tIns="0" rIns="0" bIns="0" rtlCol="0">
              <a:noAutofit/>
            </a:bodyPr>
            <a:lstStyle/>
            <a:p>
              <a:endParaRPr dirty="0">
                <a:cs typeface="+mn-ea"/>
                <a:sym typeface="+mn-lt"/>
              </a:endParaRPr>
            </a:p>
          </p:txBody>
        </p:sp>
      </p:grpSp>
      <p:sp>
        <p:nvSpPr>
          <p:cNvPr id="65" name="标题 1">
            <a:extLst>
              <a:ext uri="{FF2B5EF4-FFF2-40B4-BE49-F238E27FC236}">
                <a16:creationId xmlns:a16="http://schemas.microsoft.com/office/drawing/2014/main" id="{63E6F791-B655-F544-9A7B-E2AC45AADB8A}"/>
              </a:ext>
            </a:extLst>
          </p:cNvPr>
          <p:cNvSpPr txBox="1">
            <a:spLocks/>
          </p:cNvSpPr>
          <p:nvPr/>
        </p:nvSpPr>
        <p:spPr>
          <a:xfrm>
            <a:off x="822324" y="152401"/>
            <a:ext cx="10850563" cy="1028699"/>
          </a:xfrm>
          <a:prstGeom prst="rect">
            <a:avLst/>
          </a:prstGeom>
        </p:spPr>
        <p:txBody>
          <a:bodyPr vert="horz" lIns="91440" tIns="45720" rIns="91440" bIns="45720" rtlCol="0" anchor="b">
            <a:normAutofit/>
          </a:bodyPr>
          <a:lstStyle>
            <a:lvl1pPr algn="l" defTabSz="914354" rtl="0" eaLnBrk="1" latinLnBrk="0" hangingPunct="1">
              <a:lnSpc>
                <a:spcPct val="90000"/>
              </a:lnSpc>
              <a:spcBef>
                <a:spcPct val="0"/>
              </a:spcBef>
              <a:buNone/>
              <a:defRPr sz="2800" b="1" kern="1200">
                <a:solidFill>
                  <a:schemeClr val="tx1"/>
                </a:solidFill>
                <a:latin typeface="+mj-lt"/>
                <a:ea typeface="+mj-ea"/>
                <a:cs typeface="+mj-cs"/>
              </a:defRPr>
            </a:lvl1pPr>
          </a:lstStyle>
          <a:p>
            <a:endParaRPr lang="zh-CN" altLang="en-US" dirty="0">
              <a:latin typeface="+mn-lt"/>
              <a:ea typeface="+mn-ea"/>
              <a:cs typeface="+mn-ea"/>
              <a:sym typeface="+mn-lt"/>
            </a:endParaRPr>
          </a:p>
        </p:txBody>
      </p:sp>
      <p:grpSp>
        <p:nvGrpSpPr>
          <p:cNvPr id="5" name="组合 4">
            <a:extLst>
              <a:ext uri="{FF2B5EF4-FFF2-40B4-BE49-F238E27FC236}">
                <a16:creationId xmlns:a16="http://schemas.microsoft.com/office/drawing/2014/main" id="{032218E0-E476-4A12-8628-71BE69C40011}"/>
              </a:ext>
            </a:extLst>
          </p:cNvPr>
          <p:cNvGrpSpPr/>
          <p:nvPr/>
        </p:nvGrpSpPr>
        <p:grpSpPr>
          <a:xfrm>
            <a:off x="730137" y="3388805"/>
            <a:ext cx="10460963" cy="3128102"/>
            <a:chOff x="882963" y="3075406"/>
            <a:chExt cx="10460963" cy="3128102"/>
          </a:xfrm>
        </p:grpSpPr>
        <p:grpSp>
          <p:nvGrpSpPr>
            <p:cNvPr id="22" name="组合 21">
              <a:extLst>
                <a:ext uri="{FF2B5EF4-FFF2-40B4-BE49-F238E27FC236}">
                  <a16:creationId xmlns:a16="http://schemas.microsoft.com/office/drawing/2014/main" id="{F70E52DE-711A-41B7-A44B-E7828AC26A7F}"/>
                </a:ext>
              </a:extLst>
            </p:cNvPr>
            <p:cNvGrpSpPr/>
            <p:nvPr/>
          </p:nvGrpSpPr>
          <p:grpSpPr>
            <a:xfrm>
              <a:off x="882963" y="3075406"/>
              <a:ext cx="9610345" cy="3128102"/>
              <a:chOff x="884326" y="2837434"/>
              <a:chExt cx="10823042" cy="3522827"/>
            </a:xfrm>
          </p:grpSpPr>
          <p:sp>
            <p:nvSpPr>
              <p:cNvPr id="23" name="object 10">
                <a:extLst>
                  <a:ext uri="{FF2B5EF4-FFF2-40B4-BE49-F238E27FC236}">
                    <a16:creationId xmlns:a16="http://schemas.microsoft.com/office/drawing/2014/main" id="{2316CBE3-346B-4867-B5B3-5CACFF2B2739}"/>
                  </a:ext>
                </a:extLst>
              </p:cNvPr>
              <p:cNvSpPr/>
              <p:nvPr/>
            </p:nvSpPr>
            <p:spPr>
              <a:xfrm>
                <a:off x="1418844" y="3160776"/>
                <a:ext cx="10080498" cy="2646426"/>
              </a:xfrm>
              <a:prstGeom prst="rect">
                <a:avLst/>
              </a:prstGeom>
              <a:blipFill>
                <a:blip r:embed="rId2" cstate="print"/>
                <a:stretch>
                  <a:fillRect/>
                </a:stretch>
              </a:blipFill>
            </p:spPr>
            <p:txBody>
              <a:bodyPr wrap="square" lIns="0" tIns="0" rIns="0" bIns="0" rtlCol="0">
                <a:noAutofit/>
              </a:bodyPr>
              <a:lstStyle/>
              <a:p>
                <a:endParaRPr dirty="0">
                  <a:cs typeface="+mn-ea"/>
                  <a:sym typeface="+mn-lt"/>
                </a:endParaRPr>
              </a:p>
            </p:txBody>
          </p:sp>
          <p:sp>
            <p:nvSpPr>
              <p:cNvPr id="24" name="object 11">
                <a:extLst>
                  <a:ext uri="{FF2B5EF4-FFF2-40B4-BE49-F238E27FC236}">
                    <a16:creationId xmlns:a16="http://schemas.microsoft.com/office/drawing/2014/main" id="{2DF3FE77-2F9C-48C4-82E9-A729824A3627}"/>
                  </a:ext>
                </a:extLst>
              </p:cNvPr>
              <p:cNvSpPr/>
              <p:nvPr/>
            </p:nvSpPr>
            <p:spPr>
              <a:xfrm>
                <a:off x="1211580" y="2923032"/>
                <a:ext cx="0" cy="2883407"/>
              </a:xfrm>
              <a:custGeom>
                <a:avLst/>
                <a:gdLst/>
                <a:ahLst/>
                <a:cxnLst/>
                <a:rect l="l" t="t" r="r" b="b"/>
                <a:pathLst>
                  <a:path h="2883407">
                    <a:moveTo>
                      <a:pt x="0" y="2883407"/>
                    </a:moveTo>
                    <a:lnTo>
                      <a:pt x="0" y="0"/>
                    </a:lnTo>
                  </a:path>
                </a:pathLst>
              </a:custGeom>
              <a:ln w="15240">
                <a:solidFill>
                  <a:srgbClr val="BABABA"/>
                </a:solidFill>
              </a:ln>
            </p:spPr>
            <p:txBody>
              <a:bodyPr wrap="square" lIns="0" tIns="0" rIns="0" bIns="0" rtlCol="0">
                <a:noAutofit/>
              </a:bodyPr>
              <a:lstStyle/>
              <a:p>
                <a:endParaRPr>
                  <a:cs typeface="+mn-ea"/>
                  <a:sym typeface="+mn-lt"/>
                </a:endParaRPr>
              </a:p>
            </p:txBody>
          </p:sp>
          <p:sp>
            <p:nvSpPr>
              <p:cNvPr id="25" name="object 12">
                <a:extLst>
                  <a:ext uri="{FF2B5EF4-FFF2-40B4-BE49-F238E27FC236}">
                    <a16:creationId xmlns:a16="http://schemas.microsoft.com/office/drawing/2014/main" id="{0BAFD663-B50F-44A6-8CBE-7993E16250CC}"/>
                  </a:ext>
                </a:extLst>
              </p:cNvPr>
              <p:cNvSpPr/>
              <p:nvPr/>
            </p:nvSpPr>
            <p:spPr>
              <a:xfrm>
                <a:off x="1211580" y="5806440"/>
                <a:ext cx="10495788" cy="0"/>
              </a:xfrm>
              <a:custGeom>
                <a:avLst/>
                <a:gdLst/>
                <a:ahLst/>
                <a:cxnLst/>
                <a:rect l="l" t="t" r="r" b="b"/>
                <a:pathLst>
                  <a:path w="10495788">
                    <a:moveTo>
                      <a:pt x="0" y="0"/>
                    </a:moveTo>
                    <a:lnTo>
                      <a:pt x="10495788" y="0"/>
                    </a:lnTo>
                  </a:path>
                </a:pathLst>
              </a:custGeom>
              <a:ln w="15240">
                <a:solidFill>
                  <a:srgbClr val="BABABA"/>
                </a:solidFill>
              </a:ln>
            </p:spPr>
            <p:txBody>
              <a:bodyPr wrap="square" lIns="0" tIns="0" rIns="0" bIns="0" rtlCol="0">
                <a:noAutofit/>
              </a:bodyPr>
              <a:lstStyle/>
              <a:p>
                <a:endParaRPr>
                  <a:cs typeface="+mn-ea"/>
                  <a:sym typeface="+mn-lt"/>
                </a:endParaRPr>
              </a:p>
            </p:txBody>
          </p:sp>
          <p:sp>
            <p:nvSpPr>
              <p:cNvPr id="26" name="object 14">
                <a:extLst>
                  <a:ext uri="{FF2B5EF4-FFF2-40B4-BE49-F238E27FC236}">
                    <a16:creationId xmlns:a16="http://schemas.microsoft.com/office/drawing/2014/main" id="{B5EA995E-D5F8-4044-A12C-312212A77F3F}"/>
                  </a:ext>
                </a:extLst>
              </p:cNvPr>
              <p:cNvSpPr txBox="1"/>
              <p:nvPr/>
            </p:nvSpPr>
            <p:spPr>
              <a:xfrm>
                <a:off x="1452499" y="2931667"/>
                <a:ext cx="175260" cy="165100"/>
              </a:xfrm>
              <a:prstGeom prst="rect">
                <a:avLst/>
              </a:prstGeom>
            </p:spPr>
            <p:txBody>
              <a:bodyPr vert="horz" wrap="square" lIns="0" tIns="0" rIns="0" bIns="0" rtlCol="0">
                <a:noAutofit/>
              </a:bodyPr>
              <a:lstStyle/>
              <a:p>
                <a:pPr marL="12700">
                  <a:lnSpc>
                    <a:spcPct val="100000"/>
                  </a:lnSpc>
                </a:pPr>
                <a:r>
                  <a:rPr sz="1000" spc="-10" dirty="0">
                    <a:solidFill>
                      <a:srgbClr val="404040"/>
                    </a:solidFill>
                    <a:cs typeface="+mn-ea"/>
                    <a:sym typeface="+mn-lt"/>
                  </a:rPr>
                  <a:t>11</a:t>
                </a:r>
                <a:endParaRPr sz="1000">
                  <a:cs typeface="+mn-ea"/>
                  <a:sym typeface="+mn-lt"/>
                </a:endParaRPr>
              </a:p>
            </p:txBody>
          </p:sp>
          <p:sp>
            <p:nvSpPr>
              <p:cNvPr id="27" name="object 15">
                <a:extLst>
                  <a:ext uri="{FF2B5EF4-FFF2-40B4-BE49-F238E27FC236}">
                    <a16:creationId xmlns:a16="http://schemas.microsoft.com/office/drawing/2014/main" id="{1977AD9F-79B2-42DD-932B-5DC81EBD2C45}"/>
                  </a:ext>
                </a:extLst>
              </p:cNvPr>
              <p:cNvSpPr txBox="1"/>
              <p:nvPr/>
            </p:nvSpPr>
            <p:spPr>
              <a:xfrm>
                <a:off x="2135251" y="3228847"/>
                <a:ext cx="175260" cy="165100"/>
              </a:xfrm>
              <a:prstGeom prst="rect">
                <a:avLst/>
              </a:prstGeom>
            </p:spPr>
            <p:txBody>
              <a:bodyPr vert="horz" wrap="square" lIns="0" tIns="0" rIns="0" bIns="0" rtlCol="0">
                <a:noAutofit/>
              </a:bodyPr>
              <a:lstStyle/>
              <a:p>
                <a:pPr marL="12700">
                  <a:lnSpc>
                    <a:spcPct val="100000"/>
                  </a:lnSpc>
                </a:pPr>
                <a:r>
                  <a:rPr sz="1000" spc="-10" dirty="0">
                    <a:solidFill>
                      <a:srgbClr val="404040"/>
                    </a:solidFill>
                    <a:cs typeface="+mn-ea"/>
                    <a:sym typeface="+mn-lt"/>
                  </a:rPr>
                  <a:t>10</a:t>
                </a:r>
                <a:endParaRPr sz="1000">
                  <a:cs typeface="+mn-ea"/>
                  <a:sym typeface="+mn-lt"/>
                </a:endParaRPr>
              </a:p>
            </p:txBody>
          </p:sp>
          <p:sp>
            <p:nvSpPr>
              <p:cNvPr id="28" name="object 16">
                <a:extLst>
                  <a:ext uri="{FF2B5EF4-FFF2-40B4-BE49-F238E27FC236}">
                    <a16:creationId xmlns:a16="http://schemas.microsoft.com/office/drawing/2014/main" id="{B3A40B0E-84AF-4A64-960D-378B933E89BD}"/>
                  </a:ext>
                </a:extLst>
              </p:cNvPr>
              <p:cNvSpPr txBox="1"/>
              <p:nvPr/>
            </p:nvSpPr>
            <p:spPr>
              <a:xfrm>
                <a:off x="2873501" y="3231641"/>
                <a:ext cx="175260" cy="165100"/>
              </a:xfrm>
              <a:prstGeom prst="rect">
                <a:avLst/>
              </a:prstGeom>
            </p:spPr>
            <p:txBody>
              <a:bodyPr vert="horz" wrap="square" lIns="0" tIns="0" rIns="0" bIns="0" rtlCol="0">
                <a:noAutofit/>
              </a:bodyPr>
              <a:lstStyle/>
              <a:p>
                <a:pPr marL="12700">
                  <a:lnSpc>
                    <a:spcPct val="100000"/>
                  </a:lnSpc>
                </a:pPr>
                <a:r>
                  <a:rPr sz="1000" spc="-10" dirty="0">
                    <a:solidFill>
                      <a:srgbClr val="404040"/>
                    </a:solidFill>
                    <a:cs typeface="+mn-ea"/>
                    <a:sym typeface="+mn-lt"/>
                  </a:rPr>
                  <a:t>10</a:t>
                </a:r>
                <a:endParaRPr sz="1000">
                  <a:cs typeface="+mn-ea"/>
                  <a:sym typeface="+mn-lt"/>
                </a:endParaRPr>
              </a:p>
            </p:txBody>
          </p:sp>
          <p:sp>
            <p:nvSpPr>
              <p:cNvPr id="29" name="object 17">
                <a:extLst>
                  <a:ext uri="{FF2B5EF4-FFF2-40B4-BE49-F238E27FC236}">
                    <a16:creationId xmlns:a16="http://schemas.microsoft.com/office/drawing/2014/main" id="{CBDC4B50-B838-4CCC-AD39-1EAE718EB029}"/>
                  </a:ext>
                </a:extLst>
              </p:cNvPr>
              <p:cNvSpPr txBox="1"/>
              <p:nvPr/>
            </p:nvSpPr>
            <p:spPr>
              <a:xfrm>
                <a:off x="3618357" y="3706114"/>
                <a:ext cx="99695" cy="165100"/>
              </a:xfrm>
              <a:prstGeom prst="rect">
                <a:avLst/>
              </a:prstGeom>
            </p:spPr>
            <p:txBody>
              <a:bodyPr vert="horz" wrap="square" lIns="0" tIns="0" rIns="0" bIns="0" rtlCol="0">
                <a:noAutofit/>
              </a:bodyPr>
              <a:lstStyle/>
              <a:p>
                <a:pPr marL="12700">
                  <a:lnSpc>
                    <a:spcPct val="100000"/>
                  </a:lnSpc>
                </a:pPr>
                <a:r>
                  <a:rPr sz="1000" spc="-10" dirty="0">
                    <a:solidFill>
                      <a:srgbClr val="404040"/>
                    </a:solidFill>
                    <a:cs typeface="+mn-ea"/>
                    <a:sym typeface="+mn-lt"/>
                  </a:rPr>
                  <a:t>8</a:t>
                </a:r>
                <a:endParaRPr sz="1000">
                  <a:cs typeface="+mn-ea"/>
                  <a:sym typeface="+mn-lt"/>
                </a:endParaRPr>
              </a:p>
            </p:txBody>
          </p:sp>
          <p:sp>
            <p:nvSpPr>
              <p:cNvPr id="30" name="object 18">
                <a:extLst>
                  <a:ext uri="{FF2B5EF4-FFF2-40B4-BE49-F238E27FC236}">
                    <a16:creationId xmlns:a16="http://schemas.microsoft.com/office/drawing/2014/main" id="{0200EFE2-0303-4095-B615-03566D3E25ED}"/>
                  </a:ext>
                </a:extLst>
              </p:cNvPr>
              <p:cNvSpPr txBox="1"/>
              <p:nvPr/>
            </p:nvSpPr>
            <p:spPr>
              <a:xfrm>
                <a:off x="4269104" y="3946652"/>
                <a:ext cx="1530985" cy="628650"/>
              </a:xfrm>
              <a:prstGeom prst="rect">
                <a:avLst/>
              </a:prstGeom>
            </p:spPr>
            <p:txBody>
              <a:bodyPr vert="horz" wrap="square" lIns="0" tIns="0" rIns="0" bIns="0" rtlCol="0">
                <a:noAutofit/>
              </a:bodyPr>
              <a:lstStyle/>
              <a:p>
                <a:pPr marL="12700">
                  <a:lnSpc>
                    <a:spcPct val="100000"/>
                  </a:lnSpc>
                </a:pPr>
                <a:r>
                  <a:rPr sz="1000" spc="-10" dirty="0">
                    <a:solidFill>
                      <a:srgbClr val="404040"/>
                    </a:solidFill>
                    <a:cs typeface="+mn-ea"/>
                    <a:sym typeface="+mn-lt"/>
                  </a:rPr>
                  <a:t>7</a:t>
                </a:r>
                <a:endParaRPr sz="1000" dirty="0">
                  <a:cs typeface="+mn-ea"/>
                  <a:sym typeface="+mn-lt"/>
                </a:endParaRPr>
              </a:p>
              <a:p>
                <a:pPr>
                  <a:lnSpc>
                    <a:spcPts val="650"/>
                  </a:lnSpc>
                  <a:spcBef>
                    <a:spcPts val="2"/>
                  </a:spcBef>
                </a:pPr>
                <a:endParaRPr sz="650" dirty="0">
                  <a:cs typeface="+mn-ea"/>
                  <a:sym typeface="+mn-lt"/>
                </a:endParaRPr>
              </a:p>
              <a:p>
                <a:pPr marL="103505" algn="ctr">
                  <a:lnSpc>
                    <a:spcPct val="100000"/>
                  </a:lnSpc>
                </a:pPr>
                <a:r>
                  <a:rPr sz="1000" spc="-10" dirty="0">
                    <a:solidFill>
                      <a:srgbClr val="404040"/>
                    </a:solidFill>
                    <a:cs typeface="+mn-ea"/>
                    <a:sym typeface="+mn-lt"/>
                  </a:rPr>
                  <a:t>6</a:t>
                </a:r>
                <a:endParaRPr sz="1000" dirty="0">
                  <a:cs typeface="+mn-ea"/>
                  <a:sym typeface="+mn-lt"/>
                </a:endParaRPr>
              </a:p>
              <a:p>
                <a:pPr>
                  <a:lnSpc>
                    <a:spcPts val="550"/>
                  </a:lnSpc>
                  <a:spcBef>
                    <a:spcPts val="45"/>
                  </a:spcBef>
                </a:pPr>
                <a:endParaRPr sz="550" dirty="0">
                  <a:cs typeface="+mn-ea"/>
                  <a:sym typeface="+mn-lt"/>
                </a:endParaRPr>
              </a:p>
              <a:p>
                <a:pPr marR="12700" algn="r">
                  <a:lnSpc>
                    <a:spcPct val="100000"/>
                  </a:lnSpc>
                </a:pPr>
                <a:r>
                  <a:rPr sz="1000" spc="-10" dirty="0">
                    <a:solidFill>
                      <a:srgbClr val="404040"/>
                    </a:solidFill>
                    <a:cs typeface="+mn-ea"/>
                    <a:sym typeface="+mn-lt"/>
                  </a:rPr>
                  <a:t>5</a:t>
                </a:r>
                <a:endParaRPr sz="1000" dirty="0">
                  <a:cs typeface="+mn-ea"/>
                  <a:sym typeface="+mn-lt"/>
                </a:endParaRPr>
              </a:p>
            </p:txBody>
          </p:sp>
          <p:sp>
            <p:nvSpPr>
              <p:cNvPr id="31" name="object 19">
                <a:extLst>
                  <a:ext uri="{FF2B5EF4-FFF2-40B4-BE49-F238E27FC236}">
                    <a16:creationId xmlns:a16="http://schemas.microsoft.com/office/drawing/2014/main" id="{9185779B-C036-429E-B9C6-15BC986E5E9F}"/>
                  </a:ext>
                </a:extLst>
              </p:cNvPr>
              <p:cNvSpPr txBox="1"/>
              <p:nvPr/>
            </p:nvSpPr>
            <p:spPr>
              <a:xfrm>
                <a:off x="6393941" y="4661154"/>
                <a:ext cx="99695" cy="165100"/>
              </a:xfrm>
              <a:prstGeom prst="rect">
                <a:avLst/>
              </a:prstGeom>
            </p:spPr>
            <p:txBody>
              <a:bodyPr vert="horz" wrap="square" lIns="0" tIns="0" rIns="0" bIns="0" rtlCol="0">
                <a:noAutofit/>
              </a:bodyPr>
              <a:lstStyle/>
              <a:p>
                <a:pPr marL="12700">
                  <a:lnSpc>
                    <a:spcPct val="100000"/>
                  </a:lnSpc>
                </a:pPr>
                <a:r>
                  <a:rPr sz="1000" spc="-10" dirty="0">
                    <a:solidFill>
                      <a:srgbClr val="404040"/>
                    </a:solidFill>
                    <a:cs typeface="+mn-ea"/>
                    <a:sym typeface="+mn-lt"/>
                  </a:rPr>
                  <a:t>4</a:t>
                </a:r>
                <a:endParaRPr sz="1000">
                  <a:cs typeface="+mn-ea"/>
                  <a:sym typeface="+mn-lt"/>
                </a:endParaRPr>
              </a:p>
            </p:txBody>
          </p:sp>
          <p:sp>
            <p:nvSpPr>
              <p:cNvPr id="32" name="object 20">
                <a:extLst>
                  <a:ext uri="{FF2B5EF4-FFF2-40B4-BE49-F238E27FC236}">
                    <a16:creationId xmlns:a16="http://schemas.microsoft.com/office/drawing/2014/main" id="{BCDBCF5C-09C4-4833-B447-86CA1B124FF2}"/>
                  </a:ext>
                </a:extLst>
              </p:cNvPr>
              <p:cNvSpPr txBox="1"/>
              <p:nvPr/>
            </p:nvSpPr>
            <p:spPr>
              <a:xfrm>
                <a:off x="7086092" y="4669663"/>
                <a:ext cx="100330" cy="165100"/>
              </a:xfrm>
              <a:prstGeom prst="rect">
                <a:avLst/>
              </a:prstGeom>
            </p:spPr>
            <p:txBody>
              <a:bodyPr vert="horz" wrap="square" lIns="0" tIns="0" rIns="0" bIns="0" rtlCol="0">
                <a:noAutofit/>
              </a:bodyPr>
              <a:lstStyle/>
              <a:p>
                <a:pPr marL="12700">
                  <a:lnSpc>
                    <a:spcPct val="100000"/>
                  </a:lnSpc>
                </a:pPr>
                <a:r>
                  <a:rPr sz="1000" spc="-10" dirty="0">
                    <a:solidFill>
                      <a:srgbClr val="404040"/>
                    </a:solidFill>
                    <a:cs typeface="+mn-ea"/>
                    <a:sym typeface="+mn-lt"/>
                  </a:rPr>
                  <a:t>4</a:t>
                </a:r>
                <a:endParaRPr sz="1000">
                  <a:cs typeface="+mn-ea"/>
                  <a:sym typeface="+mn-lt"/>
                </a:endParaRPr>
              </a:p>
            </p:txBody>
          </p:sp>
          <p:sp>
            <p:nvSpPr>
              <p:cNvPr id="33" name="object 21">
                <a:extLst>
                  <a:ext uri="{FF2B5EF4-FFF2-40B4-BE49-F238E27FC236}">
                    <a16:creationId xmlns:a16="http://schemas.microsoft.com/office/drawing/2014/main" id="{E6BA68A8-4217-4B9E-91FA-5D7D606ED179}"/>
                  </a:ext>
                </a:extLst>
              </p:cNvPr>
              <p:cNvSpPr txBox="1"/>
              <p:nvPr/>
            </p:nvSpPr>
            <p:spPr>
              <a:xfrm>
                <a:off x="7798689" y="4669663"/>
                <a:ext cx="100330" cy="165100"/>
              </a:xfrm>
              <a:prstGeom prst="rect">
                <a:avLst/>
              </a:prstGeom>
            </p:spPr>
            <p:txBody>
              <a:bodyPr vert="horz" wrap="square" lIns="0" tIns="0" rIns="0" bIns="0" rtlCol="0">
                <a:noAutofit/>
              </a:bodyPr>
              <a:lstStyle/>
              <a:p>
                <a:pPr marL="12700">
                  <a:lnSpc>
                    <a:spcPct val="100000"/>
                  </a:lnSpc>
                </a:pPr>
                <a:r>
                  <a:rPr sz="1000" spc="-10" dirty="0">
                    <a:solidFill>
                      <a:srgbClr val="404040"/>
                    </a:solidFill>
                    <a:cs typeface="+mn-ea"/>
                    <a:sym typeface="+mn-lt"/>
                  </a:rPr>
                  <a:t>4</a:t>
                </a:r>
                <a:endParaRPr sz="1000">
                  <a:cs typeface="+mn-ea"/>
                  <a:sym typeface="+mn-lt"/>
                </a:endParaRPr>
              </a:p>
            </p:txBody>
          </p:sp>
          <p:sp>
            <p:nvSpPr>
              <p:cNvPr id="34" name="object 22">
                <a:extLst>
                  <a:ext uri="{FF2B5EF4-FFF2-40B4-BE49-F238E27FC236}">
                    <a16:creationId xmlns:a16="http://schemas.microsoft.com/office/drawing/2014/main" id="{E6EB544E-C907-44DE-8BB9-D2304F09B215}"/>
                  </a:ext>
                </a:extLst>
              </p:cNvPr>
              <p:cNvSpPr txBox="1"/>
              <p:nvPr/>
            </p:nvSpPr>
            <p:spPr>
              <a:xfrm>
                <a:off x="8498585" y="4669663"/>
                <a:ext cx="100330" cy="165100"/>
              </a:xfrm>
              <a:prstGeom prst="rect">
                <a:avLst/>
              </a:prstGeom>
            </p:spPr>
            <p:txBody>
              <a:bodyPr vert="horz" wrap="square" lIns="0" tIns="0" rIns="0" bIns="0" rtlCol="0">
                <a:noAutofit/>
              </a:bodyPr>
              <a:lstStyle/>
              <a:p>
                <a:pPr marL="12700">
                  <a:lnSpc>
                    <a:spcPct val="100000"/>
                  </a:lnSpc>
                </a:pPr>
                <a:r>
                  <a:rPr sz="1000" spc="-10" dirty="0">
                    <a:solidFill>
                      <a:srgbClr val="404040"/>
                    </a:solidFill>
                    <a:cs typeface="+mn-ea"/>
                    <a:sym typeface="+mn-lt"/>
                  </a:rPr>
                  <a:t>4</a:t>
                </a:r>
                <a:endParaRPr sz="1000">
                  <a:cs typeface="+mn-ea"/>
                  <a:sym typeface="+mn-lt"/>
                </a:endParaRPr>
              </a:p>
            </p:txBody>
          </p:sp>
          <p:sp>
            <p:nvSpPr>
              <p:cNvPr id="35" name="object 23">
                <a:extLst>
                  <a:ext uri="{FF2B5EF4-FFF2-40B4-BE49-F238E27FC236}">
                    <a16:creationId xmlns:a16="http://schemas.microsoft.com/office/drawing/2014/main" id="{CDEF4399-156B-452D-9FC6-05D32AA3539E}"/>
                  </a:ext>
                </a:extLst>
              </p:cNvPr>
              <p:cNvSpPr txBox="1"/>
              <p:nvPr/>
            </p:nvSpPr>
            <p:spPr>
              <a:xfrm>
                <a:off x="9160256" y="4669663"/>
                <a:ext cx="100330" cy="165100"/>
              </a:xfrm>
              <a:prstGeom prst="rect">
                <a:avLst/>
              </a:prstGeom>
            </p:spPr>
            <p:txBody>
              <a:bodyPr vert="horz" wrap="square" lIns="0" tIns="0" rIns="0" bIns="0" rtlCol="0">
                <a:noAutofit/>
              </a:bodyPr>
              <a:lstStyle/>
              <a:p>
                <a:pPr marL="12700">
                  <a:lnSpc>
                    <a:spcPct val="100000"/>
                  </a:lnSpc>
                </a:pPr>
                <a:r>
                  <a:rPr sz="1000" spc="-10" dirty="0">
                    <a:solidFill>
                      <a:srgbClr val="404040"/>
                    </a:solidFill>
                    <a:cs typeface="+mn-ea"/>
                    <a:sym typeface="+mn-lt"/>
                  </a:rPr>
                  <a:t>4</a:t>
                </a:r>
                <a:endParaRPr sz="1000">
                  <a:cs typeface="+mn-ea"/>
                  <a:sym typeface="+mn-lt"/>
                </a:endParaRPr>
              </a:p>
            </p:txBody>
          </p:sp>
          <p:sp>
            <p:nvSpPr>
              <p:cNvPr id="36" name="object 24">
                <a:extLst>
                  <a:ext uri="{FF2B5EF4-FFF2-40B4-BE49-F238E27FC236}">
                    <a16:creationId xmlns:a16="http://schemas.microsoft.com/office/drawing/2014/main" id="{331525B3-1DC9-4D50-AC7B-12AFE03D27DD}"/>
                  </a:ext>
                </a:extLst>
              </p:cNvPr>
              <p:cNvSpPr txBox="1"/>
              <p:nvPr/>
            </p:nvSpPr>
            <p:spPr>
              <a:xfrm>
                <a:off x="9910953" y="4862321"/>
                <a:ext cx="99695" cy="165100"/>
              </a:xfrm>
              <a:prstGeom prst="rect">
                <a:avLst/>
              </a:prstGeom>
            </p:spPr>
            <p:txBody>
              <a:bodyPr vert="horz" wrap="square" lIns="0" tIns="0" rIns="0" bIns="0" rtlCol="0">
                <a:noAutofit/>
              </a:bodyPr>
              <a:lstStyle/>
              <a:p>
                <a:pPr marL="12700">
                  <a:lnSpc>
                    <a:spcPct val="100000"/>
                  </a:lnSpc>
                </a:pPr>
                <a:r>
                  <a:rPr sz="1000" spc="-10" dirty="0">
                    <a:solidFill>
                      <a:srgbClr val="404040"/>
                    </a:solidFill>
                    <a:cs typeface="+mn-ea"/>
                    <a:sym typeface="+mn-lt"/>
                  </a:rPr>
                  <a:t>3</a:t>
                </a:r>
                <a:endParaRPr sz="1000">
                  <a:cs typeface="+mn-ea"/>
                  <a:sym typeface="+mn-lt"/>
                </a:endParaRPr>
              </a:p>
            </p:txBody>
          </p:sp>
          <p:sp>
            <p:nvSpPr>
              <p:cNvPr id="37" name="object 25">
                <a:extLst>
                  <a:ext uri="{FF2B5EF4-FFF2-40B4-BE49-F238E27FC236}">
                    <a16:creationId xmlns:a16="http://schemas.microsoft.com/office/drawing/2014/main" id="{DB1118FC-1CB8-481D-8AF8-9B5121EEA238}"/>
                  </a:ext>
                </a:extLst>
              </p:cNvPr>
              <p:cNvSpPr txBox="1"/>
              <p:nvPr/>
            </p:nvSpPr>
            <p:spPr>
              <a:xfrm>
                <a:off x="10585450" y="4862321"/>
                <a:ext cx="99695" cy="165100"/>
              </a:xfrm>
              <a:prstGeom prst="rect">
                <a:avLst/>
              </a:prstGeom>
            </p:spPr>
            <p:txBody>
              <a:bodyPr vert="horz" wrap="square" lIns="0" tIns="0" rIns="0" bIns="0" rtlCol="0">
                <a:noAutofit/>
              </a:bodyPr>
              <a:lstStyle/>
              <a:p>
                <a:pPr marL="12700">
                  <a:lnSpc>
                    <a:spcPct val="100000"/>
                  </a:lnSpc>
                </a:pPr>
                <a:r>
                  <a:rPr sz="1000" spc="-10" dirty="0">
                    <a:solidFill>
                      <a:srgbClr val="404040"/>
                    </a:solidFill>
                    <a:cs typeface="+mn-ea"/>
                    <a:sym typeface="+mn-lt"/>
                  </a:rPr>
                  <a:t>3</a:t>
                </a:r>
                <a:endParaRPr sz="1000">
                  <a:cs typeface="+mn-ea"/>
                  <a:sym typeface="+mn-lt"/>
                </a:endParaRPr>
              </a:p>
            </p:txBody>
          </p:sp>
          <p:sp>
            <p:nvSpPr>
              <p:cNvPr id="38" name="object 26">
                <a:extLst>
                  <a:ext uri="{FF2B5EF4-FFF2-40B4-BE49-F238E27FC236}">
                    <a16:creationId xmlns:a16="http://schemas.microsoft.com/office/drawing/2014/main" id="{15FFE789-EDA3-4DC6-8EAD-E21F7072D7CD}"/>
                  </a:ext>
                </a:extLst>
              </p:cNvPr>
              <p:cNvSpPr txBox="1"/>
              <p:nvPr/>
            </p:nvSpPr>
            <p:spPr>
              <a:xfrm>
                <a:off x="11329543" y="4938521"/>
                <a:ext cx="100330" cy="165100"/>
              </a:xfrm>
              <a:prstGeom prst="rect">
                <a:avLst/>
              </a:prstGeom>
            </p:spPr>
            <p:txBody>
              <a:bodyPr vert="horz" wrap="square" lIns="0" tIns="0" rIns="0" bIns="0" rtlCol="0">
                <a:noAutofit/>
              </a:bodyPr>
              <a:lstStyle/>
              <a:p>
                <a:pPr marL="12700">
                  <a:lnSpc>
                    <a:spcPct val="100000"/>
                  </a:lnSpc>
                </a:pPr>
                <a:r>
                  <a:rPr sz="1000" spc="-10" dirty="0">
                    <a:solidFill>
                      <a:srgbClr val="404040"/>
                    </a:solidFill>
                    <a:cs typeface="+mn-ea"/>
                    <a:sym typeface="+mn-lt"/>
                  </a:rPr>
                  <a:t>3</a:t>
                </a:r>
                <a:endParaRPr sz="1000">
                  <a:cs typeface="+mn-ea"/>
                  <a:sym typeface="+mn-lt"/>
                </a:endParaRPr>
              </a:p>
            </p:txBody>
          </p:sp>
          <p:sp>
            <p:nvSpPr>
              <p:cNvPr id="39" name="object 27">
                <a:extLst>
                  <a:ext uri="{FF2B5EF4-FFF2-40B4-BE49-F238E27FC236}">
                    <a16:creationId xmlns:a16="http://schemas.microsoft.com/office/drawing/2014/main" id="{6D83AE0D-5176-496C-9918-F20A6845F8A5}"/>
                  </a:ext>
                </a:extLst>
              </p:cNvPr>
              <p:cNvSpPr txBox="1"/>
              <p:nvPr/>
            </p:nvSpPr>
            <p:spPr>
              <a:xfrm>
                <a:off x="959002" y="5720588"/>
                <a:ext cx="99695" cy="165100"/>
              </a:xfrm>
              <a:prstGeom prst="rect">
                <a:avLst/>
              </a:prstGeom>
            </p:spPr>
            <p:txBody>
              <a:bodyPr vert="horz" wrap="square" lIns="0" tIns="0" rIns="0" bIns="0" rtlCol="0">
                <a:noAutofit/>
              </a:bodyPr>
              <a:lstStyle/>
              <a:p>
                <a:pPr marL="12700">
                  <a:lnSpc>
                    <a:spcPct val="100000"/>
                  </a:lnSpc>
                </a:pPr>
                <a:r>
                  <a:rPr sz="1000" spc="-10" dirty="0">
                    <a:solidFill>
                      <a:srgbClr val="404040"/>
                    </a:solidFill>
                    <a:cs typeface="+mn-ea"/>
                    <a:sym typeface="+mn-lt"/>
                  </a:rPr>
                  <a:t>0</a:t>
                </a:r>
                <a:endParaRPr sz="1000">
                  <a:cs typeface="+mn-ea"/>
                  <a:sym typeface="+mn-lt"/>
                </a:endParaRPr>
              </a:p>
            </p:txBody>
          </p:sp>
          <p:sp>
            <p:nvSpPr>
              <p:cNvPr id="40" name="object 28">
                <a:extLst>
                  <a:ext uri="{FF2B5EF4-FFF2-40B4-BE49-F238E27FC236}">
                    <a16:creationId xmlns:a16="http://schemas.microsoft.com/office/drawing/2014/main" id="{20E60260-B4BF-4283-ABF7-5CF45BB48447}"/>
                  </a:ext>
                </a:extLst>
              </p:cNvPr>
              <p:cNvSpPr txBox="1"/>
              <p:nvPr/>
            </p:nvSpPr>
            <p:spPr>
              <a:xfrm>
                <a:off x="959002" y="4759579"/>
                <a:ext cx="99695" cy="165100"/>
              </a:xfrm>
              <a:prstGeom prst="rect">
                <a:avLst/>
              </a:prstGeom>
            </p:spPr>
            <p:txBody>
              <a:bodyPr vert="horz" wrap="square" lIns="0" tIns="0" rIns="0" bIns="0" rtlCol="0">
                <a:noAutofit/>
              </a:bodyPr>
              <a:lstStyle/>
              <a:p>
                <a:pPr marL="12700">
                  <a:lnSpc>
                    <a:spcPct val="100000"/>
                  </a:lnSpc>
                </a:pPr>
                <a:r>
                  <a:rPr sz="1000" spc="-10" dirty="0">
                    <a:solidFill>
                      <a:srgbClr val="404040"/>
                    </a:solidFill>
                    <a:cs typeface="+mn-ea"/>
                    <a:sym typeface="+mn-lt"/>
                  </a:rPr>
                  <a:t>4</a:t>
                </a:r>
                <a:endParaRPr sz="1000">
                  <a:cs typeface="+mn-ea"/>
                  <a:sym typeface="+mn-lt"/>
                </a:endParaRPr>
              </a:p>
            </p:txBody>
          </p:sp>
          <p:sp>
            <p:nvSpPr>
              <p:cNvPr id="41" name="object 29">
                <a:extLst>
                  <a:ext uri="{FF2B5EF4-FFF2-40B4-BE49-F238E27FC236}">
                    <a16:creationId xmlns:a16="http://schemas.microsoft.com/office/drawing/2014/main" id="{BD84577A-B894-4B97-97F7-4CEA394FC36E}"/>
                  </a:ext>
                </a:extLst>
              </p:cNvPr>
              <p:cNvSpPr txBox="1"/>
              <p:nvPr/>
            </p:nvSpPr>
            <p:spPr>
              <a:xfrm>
                <a:off x="959002" y="3798570"/>
                <a:ext cx="99695" cy="165100"/>
              </a:xfrm>
              <a:prstGeom prst="rect">
                <a:avLst/>
              </a:prstGeom>
            </p:spPr>
            <p:txBody>
              <a:bodyPr vert="horz" wrap="square" lIns="0" tIns="0" rIns="0" bIns="0" rtlCol="0">
                <a:noAutofit/>
              </a:bodyPr>
              <a:lstStyle/>
              <a:p>
                <a:pPr marL="12700">
                  <a:lnSpc>
                    <a:spcPct val="100000"/>
                  </a:lnSpc>
                </a:pPr>
                <a:r>
                  <a:rPr sz="1000" spc="-10" dirty="0">
                    <a:solidFill>
                      <a:srgbClr val="404040"/>
                    </a:solidFill>
                    <a:cs typeface="+mn-ea"/>
                    <a:sym typeface="+mn-lt"/>
                  </a:rPr>
                  <a:t>8</a:t>
                </a:r>
                <a:endParaRPr sz="1000">
                  <a:cs typeface="+mn-ea"/>
                  <a:sym typeface="+mn-lt"/>
                </a:endParaRPr>
              </a:p>
            </p:txBody>
          </p:sp>
          <p:sp>
            <p:nvSpPr>
              <p:cNvPr id="42" name="object 30">
                <a:extLst>
                  <a:ext uri="{FF2B5EF4-FFF2-40B4-BE49-F238E27FC236}">
                    <a16:creationId xmlns:a16="http://schemas.microsoft.com/office/drawing/2014/main" id="{A624F665-C473-477F-BC30-41AE14EC2EEE}"/>
                  </a:ext>
                </a:extLst>
              </p:cNvPr>
              <p:cNvSpPr txBox="1"/>
              <p:nvPr/>
            </p:nvSpPr>
            <p:spPr>
              <a:xfrm>
                <a:off x="884326" y="2837434"/>
                <a:ext cx="175260" cy="165100"/>
              </a:xfrm>
              <a:prstGeom prst="rect">
                <a:avLst/>
              </a:prstGeom>
            </p:spPr>
            <p:txBody>
              <a:bodyPr vert="horz" wrap="square" lIns="0" tIns="0" rIns="0" bIns="0" rtlCol="0">
                <a:noAutofit/>
              </a:bodyPr>
              <a:lstStyle/>
              <a:p>
                <a:pPr marL="12700">
                  <a:lnSpc>
                    <a:spcPct val="100000"/>
                  </a:lnSpc>
                </a:pPr>
                <a:r>
                  <a:rPr sz="1000" spc="-10" dirty="0">
                    <a:solidFill>
                      <a:srgbClr val="404040"/>
                    </a:solidFill>
                    <a:cs typeface="+mn-ea"/>
                    <a:sym typeface="+mn-lt"/>
                  </a:rPr>
                  <a:t>12</a:t>
                </a:r>
                <a:endParaRPr sz="1000">
                  <a:cs typeface="+mn-ea"/>
                  <a:sym typeface="+mn-lt"/>
                </a:endParaRPr>
              </a:p>
            </p:txBody>
          </p:sp>
          <p:sp>
            <p:nvSpPr>
              <p:cNvPr id="43" name="object 31">
                <a:extLst>
                  <a:ext uri="{FF2B5EF4-FFF2-40B4-BE49-F238E27FC236}">
                    <a16:creationId xmlns:a16="http://schemas.microsoft.com/office/drawing/2014/main" id="{41A213A2-4D9A-4F71-A03E-05478F1FE91C}"/>
                  </a:ext>
                </a:extLst>
              </p:cNvPr>
              <p:cNvSpPr txBox="1"/>
              <p:nvPr/>
            </p:nvSpPr>
            <p:spPr>
              <a:xfrm>
                <a:off x="1422272" y="5929985"/>
                <a:ext cx="278765" cy="165100"/>
              </a:xfrm>
              <a:prstGeom prst="rect">
                <a:avLst/>
              </a:prstGeom>
            </p:spPr>
            <p:txBody>
              <a:bodyPr vert="horz" wrap="square" lIns="0" tIns="0" rIns="0" bIns="0" rtlCol="0">
                <a:noAutofit/>
              </a:bodyPr>
              <a:lstStyle/>
              <a:p>
                <a:pPr marL="12700">
                  <a:lnSpc>
                    <a:spcPct val="100000"/>
                  </a:lnSpc>
                </a:pPr>
                <a:r>
                  <a:rPr sz="1000" spc="-10" dirty="0">
                    <a:solidFill>
                      <a:srgbClr val="404040"/>
                    </a:solidFill>
                    <a:cs typeface="+mn-ea"/>
                    <a:sym typeface="+mn-lt"/>
                  </a:rPr>
                  <a:t>贵阳</a:t>
                </a:r>
                <a:endParaRPr sz="1000">
                  <a:cs typeface="+mn-ea"/>
                  <a:sym typeface="+mn-lt"/>
                </a:endParaRPr>
              </a:p>
            </p:txBody>
          </p:sp>
          <p:sp>
            <p:nvSpPr>
              <p:cNvPr id="44" name="object 32">
                <a:extLst>
                  <a:ext uri="{FF2B5EF4-FFF2-40B4-BE49-F238E27FC236}">
                    <a16:creationId xmlns:a16="http://schemas.microsoft.com/office/drawing/2014/main" id="{99177818-C6C5-42BB-B50E-BDFADB93E4E0}"/>
                  </a:ext>
                </a:extLst>
              </p:cNvPr>
              <p:cNvSpPr txBox="1"/>
              <p:nvPr/>
            </p:nvSpPr>
            <p:spPr>
              <a:xfrm>
                <a:off x="2122170" y="5929985"/>
                <a:ext cx="278765" cy="165100"/>
              </a:xfrm>
              <a:prstGeom prst="rect">
                <a:avLst/>
              </a:prstGeom>
            </p:spPr>
            <p:txBody>
              <a:bodyPr vert="horz" wrap="square" lIns="0" tIns="0" rIns="0" bIns="0" rtlCol="0">
                <a:noAutofit/>
              </a:bodyPr>
              <a:lstStyle/>
              <a:p>
                <a:pPr marL="12700">
                  <a:lnSpc>
                    <a:spcPct val="100000"/>
                  </a:lnSpc>
                </a:pPr>
                <a:r>
                  <a:rPr sz="1000" spc="-10" dirty="0">
                    <a:solidFill>
                      <a:srgbClr val="404040"/>
                    </a:solidFill>
                    <a:cs typeface="+mn-ea"/>
                    <a:sym typeface="+mn-lt"/>
                  </a:rPr>
                  <a:t>广州</a:t>
                </a:r>
                <a:endParaRPr sz="1000">
                  <a:cs typeface="+mn-ea"/>
                  <a:sym typeface="+mn-lt"/>
                </a:endParaRPr>
              </a:p>
            </p:txBody>
          </p:sp>
          <p:sp>
            <p:nvSpPr>
              <p:cNvPr id="45" name="object 33">
                <a:extLst>
                  <a:ext uri="{FF2B5EF4-FFF2-40B4-BE49-F238E27FC236}">
                    <a16:creationId xmlns:a16="http://schemas.microsoft.com/office/drawing/2014/main" id="{AB702820-C732-46E2-A4E3-6CE56D1BC683}"/>
                  </a:ext>
                </a:extLst>
              </p:cNvPr>
              <p:cNvSpPr txBox="1"/>
              <p:nvPr/>
            </p:nvSpPr>
            <p:spPr>
              <a:xfrm>
                <a:off x="2821939" y="5929985"/>
                <a:ext cx="278765" cy="165100"/>
              </a:xfrm>
              <a:prstGeom prst="rect">
                <a:avLst/>
              </a:prstGeom>
            </p:spPr>
            <p:txBody>
              <a:bodyPr vert="horz" wrap="square" lIns="0" tIns="0" rIns="0" bIns="0" rtlCol="0">
                <a:noAutofit/>
              </a:bodyPr>
              <a:lstStyle/>
              <a:p>
                <a:pPr marL="12700">
                  <a:lnSpc>
                    <a:spcPct val="100000"/>
                  </a:lnSpc>
                </a:pPr>
                <a:r>
                  <a:rPr sz="1000" spc="-10" dirty="0">
                    <a:solidFill>
                      <a:srgbClr val="404040"/>
                    </a:solidFill>
                    <a:cs typeface="+mn-ea"/>
                    <a:sym typeface="+mn-lt"/>
                  </a:rPr>
                  <a:t>杭州</a:t>
                </a:r>
                <a:endParaRPr sz="1000">
                  <a:cs typeface="+mn-ea"/>
                  <a:sym typeface="+mn-lt"/>
                </a:endParaRPr>
              </a:p>
            </p:txBody>
          </p:sp>
          <p:sp>
            <p:nvSpPr>
              <p:cNvPr id="46" name="object 34">
                <a:extLst>
                  <a:ext uri="{FF2B5EF4-FFF2-40B4-BE49-F238E27FC236}">
                    <a16:creationId xmlns:a16="http://schemas.microsoft.com/office/drawing/2014/main" id="{AC8E6C27-50E7-4465-A214-3F39863B8C10}"/>
                  </a:ext>
                </a:extLst>
              </p:cNvPr>
              <p:cNvSpPr txBox="1"/>
              <p:nvPr/>
            </p:nvSpPr>
            <p:spPr>
              <a:xfrm>
                <a:off x="3521709" y="5929985"/>
                <a:ext cx="278765" cy="165100"/>
              </a:xfrm>
              <a:prstGeom prst="rect">
                <a:avLst/>
              </a:prstGeom>
            </p:spPr>
            <p:txBody>
              <a:bodyPr vert="horz" wrap="square" lIns="0" tIns="0" rIns="0" bIns="0" rtlCol="0">
                <a:noAutofit/>
              </a:bodyPr>
              <a:lstStyle/>
              <a:p>
                <a:pPr marL="12700">
                  <a:lnSpc>
                    <a:spcPct val="100000"/>
                  </a:lnSpc>
                </a:pPr>
                <a:r>
                  <a:rPr sz="1000" spc="-10" dirty="0">
                    <a:solidFill>
                      <a:srgbClr val="404040"/>
                    </a:solidFill>
                    <a:cs typeface="+mn-ea"/>
                    <a:sym typeface="+mn-lt"/>
                  </a:rPr>
                  <a:t>上海</a:t>
                </a:r>
                <a:endParaRPr sz="1000">
                  <a:cs typeface="+mn-ea"/>
                  <a:sym typeface="+mn-lt"/>
                </a:endParaRPr>
              </a:p>
            </p:txBody>
          </p:sp>
          <p:sp>
            <p:nvSpPr>
              <p:cNvPr id="47" name="object 35">
                <a:extLst>
                  <a:ext uri="{FF2B5EF4-FFF2-40B4-BE49-F238E27FC236}">
                    <a16:creationId xmlns:a16="http://schemas.microsoft.com/office/drawing/2014/main" id="{66E453A3-C346-4082-B25E-A080DF0B7F6C}"/>
                  </a:ext>
                </a:extLst>
              </p:cNvPr>
              <p:cNvSpPr txBox="1"/>
              <p:nvPr/>
            </p:nvSpPr>
            <p:spPr>
              <a:xfrm>
                <a:off x="4221607" y="5929985"/>
                <a:ext cx="278765" cy="165100"/>
              </a:xfrm>
              <a:prstGeom prst="rect">
                <a:avLst/>
              </a:prstGeom>
            </p:spPr>
            <p:txBody>
              <a:bodyPr vert="horz" wrap="square" lIns="0" tIns="0" rIns="0" bIns="0" rtlCol="0">
                <a:noAutofit/>
              </a:bodyPr>
              <a:lstStyle/>
              <a:p>
                <a:pPr marL="12700">
                  <a:lnSpc>
                    <a:spcPct val="100000"/>
                  </a:lnSpc>
                </a:pPr>
                <a:r>
                  <a:rPr sz="1000" spc="-10" dirty="0">
                    <a:solidFill>
                      <a:srgbClr val="404040"/>
                    </a:solidFill>
                    <a:cs typeface="+mn-ea"/>
                    <a:sym typeface="+mn-lt"/>
                  </a:rPr>
                  <a:t>北京</a:t>
                </a:r>
                <a:endParaRPr sz="1000">
                  <a:cs typeface="+mn-ea"/>
                  <a:sym typeface="+mn-lt"/>
                </a:endParaRPr>
              </a:p>
            </p:txBody>
          </p:sp>
          <p:sp>
            <p:nvSpPr>
              <p:cNvPr id="48" name="object 36">
                <a:extLst>
                  <a:ext uri="{FF2B5EF4-FFF2-40B4-BE49-F238E27FC236}">
                    <a16:creationId xmlns:a16="http://schemas.microsoft.com/office/drawing/2014/main" id="{7038D2B8-9846-462A-94C3-983645063EF9}"/>
                  </a:ext>
                </a:extLst>
              </p:cNvPr>
              <p:cNvSpPr txBox="1"/>
              <p:nvPr/>
            </p:nvSpPr>
            <p:spPr>
              <a:xfrm>
                <a:off x="4921377" y="5929985"/>
                <a:ext cx="278765" cy="165100"/>
              </a:xfrm>
              <a:prstGeom prst="rect">
                <a:avLst/>
              </a:prstGeom>
            </p:spPr>
            <p:txBody>
              <a:bodyPr vert="horz" wrap="square" lIns="0" tIns="0" rIns="0" bIns="0" rtlCol="0">
                <a:noAutofit/>
              </a:bodyPr>
              <a:lstStyle/>
              <a:p>
                <a:pPr marL="12700">
                  <a:lnSpc>
                    <a:spcPct val="100000"/>
                  </a:lnSpc>
                </a:pPr>
                <a:r>
                  <a:rPr sz="1000" spc="-10" dirty="0">
                    <a:solidFill>
                      <a:srgbClr val="404040"/>
                    </a:solidFill>
                    <a:cs typeface="+mn-ea"/>
                    <a:sym typeface="+mn-lt"/>
                  </a:rPr>
                  <a:t>天津</a:t>
                </a:r>
                <a:endParaRPr sz="1000">
                  <a:cs typeface="+mn-ea"/>
                  <a:sym typeface="+mn-lt"/>
                </a:endParaRPr>
              </a:p>
            </p:txBody>
          </p:sp>
          <p:sp>
            <p:nvSpPr>
              <p:cNvPr id="49" name="object 37">
                <a:extLst>
                  <a:ext uri="{FF2B5EF4-FFF2-40B4-BE49-F238E27FC236}">
                    <a16:creationId xmlns:a16="http://schemas.microsoft.com/office/drawing/2014/main" id="{77C316A7-AC1B-4420-961C-3658BCD209EF}"/>
                  </a:ext>
                </a:extLst>
              </p:cNvPr>
              <p:cNvSpPr txBox="1"/>
              <p:nvPr/>
            </p:nvSpPr>
            <p:spPr>
              <a:xfrm>
                <a:off x="5621273" y="5929985"/>
                <a:ext cx="978535" cy="165100"/>
              </a:xfrm>
              <a:prstGeom prst="rect">
                <a:avLst/>
              </a:prstGeom>
            </p:spPr>
            <p:txBody>
              <a:bodyPr vert="horz" wrap="square" lIns="0" tIns="0" rIns="0" bIns="0" rtlCol="0">
                <a:noAutofit/>
              </a:bodyPr>
              <a:lstStyle/>
              <a:p>
                <a:pPr marL="12700">
                  <a:lnSpc>
                    <a:spcPct val="100000"/>
                  </a:lnSpc>
                  <a:tabLst>
                    <a:tab pos="711835" algn="l"/>
                  </a:tabLst>
                </a:pPr>
                <a:r>
                  <a:rPr sz="1000" spc="-10" dirty="0">
                    <a:solidFill>
                      <a:srgbClr val="404040"/>
                    </a:solidFill>
                    <a:cs typeface="+mn-ea"/>
                    <a:sym typeface="+mn-lt"/>
                  </a:rPr>
                  <a:t>南京	重庆</a:t>
                </a:r>
                <a:endParaRPr sz="1000">
                  <a:cs typeface="+mn-ea"/>
                  <a:sym typeface="+mn-lt"/>
                </a:endParaRPr>
              </a:p>
            </p:txBody>
          </p:sp>
          <p:sp>
            <p:nvSpPr>
              <p:cNvPr id="50" name="object 38">
                <a:extLst>
                  <a:ext uri="{FF2B5EF4-FFF2-40B4-BE49-F238E27FC236}">
                    <a16:creationId xmlns:a16="http://schemas.microsoft.com/office/drawing/2014/main" id="{30AD7C59-D608-435B-A086-6D2B2F827794}"/>
                  </a:ext>
                </a:extLst>
              </p:cNvPr>
              <p:cNvSpPr txBox="1"/>
              <p:nvPr/>
            </p:nvSpPr>
            <p:spPr>
              <a:xfrm>
                <a:off x="7021194" y="5929985"/>
                <a:ext cx="278765" cy="165100"/>
              </a:xfrm>
              <a:prstGeom prst="rect">
                <a:avLst/>
              </a:prstGeom>
            </p:spPr>
            <p:txBody>
              <a:bodyPr vert="horz" wrap="square" lIns="0" tIns="0" rIns="0" bIns="0" rtlCol="0">
                <a:noAutofit/>
              </a:bodyPr>
              <a:lstStyle/>
              <a:p>
                <a:pPr marL="12700">
                  <a:lnSpc>
                    <a:spcPct val="100000"/>
                  </a:lnSpc>
                </a:pPr>
                <a:r>
                  <a:rPr sz="1000" spc="-10" dirty="0">
                    <a:solidFill>
                      <a:srgbClr val="404040"/>
                    </a:solidFill>
                    <a:cs typeface="+mn-ea"/>
                    <a:sym typeface="+mn-lt"/>
                  </a:rPr>
                  <a:t>福州</a:t>
                </a:r>
                <a:endParaRPr sz="1000">
                  <a:cs typeface="+mn-ea"/>
                  <a:sym typeface="+mn-lt"/>
                </a:endParaRPr>
              </a:p>
            </p:txBody>
          </p:sp>
          <p:sp>
            <p:nvSpPr>
              <p:cNvPr id="51" name="object 39">
                <a:extLst>
                  <a:ext uri="{FF2B5EF4-FFF2-40B4-BE49-F238E27FC236}">
                    <a16:creationId xmlns:a16="http://schemas.microsoft.com/office/drawing/2014/main" id="{B65FAE7E-4826-4CEA-B344-39D7E916AEE1}"/>
                  </a:ext>
                </a:extLst>
              </p:cNvPr>
              <p:cNvSpPr txBox="1"/>
              <p:nvPr/>
            </p:nvSpPr>
            <p:spPr>
              <a:xfrm>
                <a:off x="7720965" y="5929985"/>
                <a:ext cx="278765" cy="165100"/>
              </a:xfrm>
              <a:prstGeom prst="rect">
                <a:avLst/>
              </a:prstGeom>
            </p:spPr>
            <p:txBody>
              <a:bodyPr vert="horz" wrap="square" lIns="0" tIns="0" rIns="0" bIns="0" rtlCol="0">
                <a:noAutofit/>
              </a:bodyPr>
              <a:lstStyle/>
              <a:p>
                <a:pPr marL="12700">
                  <a:lnSpc>
                    <a:spcPct val="100000"/>
                  </a:lnSpc>
                </a:pPr>
                <a:r>
                  <a:rPr sz="1000" spc="-10" dirty="0">
                    <a:solidFill>
                      <a:srgbClr val="404040"/>
                    </a:solidFill>
                    <a:cs typeface="+mn-ea"/>
                    <a:sym typeface="+mn-lt"/>
                  </a:rPr>
                  <a:t>南宁</a:t>
                </a:r>
                <a:endParaRPr sz="1000">
                  <a:cs typeface="+mn-ea"/>
                  <a:sym typeface="+mn-lt"/>
                </a:endParaRPr>
              </a:p>
            </p:txBody>
          </p:sp>
          <p:sp>
            <p:nvSpPr>
              <p:cNvPr id="52" name="object 40">
                <a:extLst>
                  <a:ext uri="{FF2B5EF4-FFF2-40B4-BE49-F238E27FC236}">
                    <a16:creationId xmlns:a16="http://schemas.microsoft.com/office/drawing/2014/main" id="{8F208DC7-A85B-4D4B-8483-77C66F681FDB}"/>
                  </a:ext>
                </a:extLst>
              </p:cNvPr>
              <p:cNvSpPr txBox="1"/>
              <p:nvPr/>
            </p:nvSpPr>
            <p:spPr>
              <a:xfrm>
                <a:off x="8420861" y="5929985"/>
                <a:ext cx="278765" cy="165100"/>
              </a:xfrm>
              <a:prstGeom prst="rect">
                <a:avLst/>
              </a:prstGeom>
            </p:spPr>
            <p:txBody>
              <a:bodyPr vert="horz" wrap="square" lIns="0" tIns="0" rIns="0" bIns="0" rtlCol="0">
                <a:noAutofit/>
              </a:bodyPr>
              <a:lstStyle/>
              <a:p>
                <a:pPr marL="12700">
                  <a:lnSpc>
                    <a:spcPct val="100000"/>
                  </a:lnSpc>
                </a:pPr>
                <a:r>
                  <a:rPr sz="1000" spc="-10" dirty="0">
                    <a:solidFill>
                      <a:srgbClr val="404040"/>
                    </a:solidFill>
                    <a:cs typeface="+mn-ea"/>
                    <a:sym typeface="+mn-lt"/>
                  </a:rPr>
                  <a:t>南昌</a:t>
                </a:r>
                <a:endParaRPr sz="1000">
                  <a:cs typeface="+mn-ea"/>
                  <a:sym typeface="+mn-lt"/>
                </a:endParaRPr>
              </a:p>
            </p:txBody>
          </p:sp>
          <p:sp>
            <p:nvSpPr>
              <p:cNvPr id="53" name="object 41">
                <a:extLst>
                  <a:ext uri="{FF2B5EF4-FFF2-40B4-BE49-F238E27FC236}">
                    <a16:creationId xmlns:a16="http://schemas.microsoft.com/office/drawing/2014/main" id="{7648F82A-9097-49D2-AA4D-7EEA330FED8E}"/>
                  </a:ext>
                </a:extLst>
              </p:cNvPr>
              <p:cNvSpPr txBox="1"/>
              <p:nvPr/>
            </p:nvSpPr>
            <p:spPr>
              <a:xfrm>
                <a:off x="9120631" y="5929985"/>
                <a:ext cx="278765" cy="165100"/>
              </a:xfrm>
              <a:prstGeom prst="rect">
                <a:avLst/>
              </a:prstGeom>
            </p:spPr>
            <p:txBody>
              <a:bodyPr vert="horz" wrap="square" lIns="0" tIns="0" rIns="0" bIns="0" rtlCol="0">
                <a:noAutofit/>
              </a:bodyPr>
              <a:lstStyle/>
              <a:p>
                <a:pPr marL="12700">
                  <a:lnSpc>
                    <a:spcPct val="100000"/>
                  </a:lnSpc>
                </a:pPr>
                <a:r>
                  <a:rPr sz="1000" spc="-10" dirty="0">
                    <a:solidFill>
                      <a:srgbClr val="404040"/>
                    </a:solidFill>
                    <a:cs typeface="+mn-ea"/>
                    <a:sym typeface="+mn-lt"/>
                  </a:rPr>
                  <a:t>深圳</a:t>
                </a:r>
                <a:endParaRPr sz="1000">
                  <a:cs typeface="+mn-ea"/>
                  <a:sym typeface="+mn-lt"/>
                </a:endParaRPr>
              </a:p>
            </p:txBody>
          </p:sp>
          <p:sp>
            <p:nvSpPr>
              <p:cNvPr id="54" name="object 42">
                <a:extLst>
                  <a:ext uri="{FF2B5EF4-FFF2-40B4-BE49-F238E27FC236}">
                    <a16:creationId xmlns:a16="http://schemas.microsoft.com/office/drawing/2014/main" id="{EE2CD59B-7A0E-4EE4-A3AA-C257E4A0F96C}"/>
                  </a:ext>
                </a:extLst>
              </p:cNvPr>
              <p:cNvSpPr txBox="1"/>
              <p:nvPr/>
            </p:nvSpPr>
            <p:spPr>
              <a:xfrm>
                <a:off x="9757918" y="5929985"/>
                <a:ext cx="405130" cy="165100"/>
              </a:xfrm>
              <a:prstGeom prst="rect">
                <a:avLst/>
              </a:prstGeom>
            </p:spPr>
            <p:txBody>
              <a:bodyPr vert="horz" wrap="square" lIns="0" tIns="0" rIns="0" bIns="0" rtlCol="0">
                <a:noAutofit/>
              </a:bodyPr>
              <a:lstStyle/>
              <a:p>
                <a:pPr marL="12700">
                  <a:lnSpc>
                    <a:spcPct val="100000"/>
                  </a:lnSpc>
                </a:pPr>
                <a:r>
                  <a:rPr sz="1000" spc="-10" dirty="0">
                    <a:solidFill>
                      <a:srgbClr val="404040"/>
                    </a:solidFill>
                    <a:cs typeface="+mn-ea"/>
                    <a:sym typeface="+mn-lt"/>
                  </a:rPr>
                  <a:t>石家庄</a:t>
                </a:r>
                <a:endParaRPr sz="1000">
                  <a:cs typeface="+mn-ea"/>
                  <a:sym typeface="+mn-lt"/>
                </a:endParaRPr>
              </a:p>
            </p:txBody>
          </p:sp>
          <p:sp>
            <p:nvSpPr>
              <p:cNvPr id="55" name="object 43">
                <a:extLst>
                  <a:ext uri="{FF2B5EF4-FFF2-40B4-BE49-F238E27FC236}">
                    <a16:creationId xmlns:a16="http://schemas.microsoft.com/office/drawing/2014/main" id="{0A3D724F-1E2A-45D6-AEFE-20B1BDD2E99D}"/>
                  </a:ext>
                </a:extLst>
              </p:cNvPr>
              <p:cNvSpPr txBox="1"/>
              <p:nvPr/>
            </p:nvSpPr>
            <p:spPr>
              <a:xfrm>
                <a:off x="10520298" y="5929985"/>
                <a:ext cx="278765" cy="165100"/>
              </a:xfrm>
              <a:prstGeom prst="rect">
                <a:avLst/>
              </a:prstGeom>
            </p:spPr>
            <p:txBody>
              <a:bodyPr vert="horz" wrap="square" lIns="0" tIns="0" rIns="0" bIns="0" rtlCol="0">
                <a:noAutofit/>
              </a:bodyPr>
              <a:lstStyle/>
              <a:p>
                <a:pPr marL="12700">
                  <a:lnSpc>
                    <a:spcPct val="100000"/>
                  </a:lnSpc>
                </a:pPr>
                <a:r>
                  <a:rPr sz="1000" spc="-10" dirty="0">
                    <a:solidFill>
                      <a:srgbClr val="404040"/>
                    </a:solidFill>
                    <a:cs typeface="+mn-ea"/>
                    <a:sym typeface="+mn-lt"/>
                  </a:rPr>
                  <a:t>沈阳</a:t>
                </a:r>
                <a:endParaRPr sz="1000">
                  <a:cs typeface="+mn-ea"/>
                  <a:sym typeface="+mn-lt"/>
                </a:endParaRPr>
              </a:p>
            </p:txBody>
          </p:sp>
          <p:sp>
            <p:nvSpPr>
              <p:cNvPr id="56" name="object 44">
                <a:extLst>
                  <a:ext uri="{FF2B5EF4-FFF2-40B4-BE49-F238E27FC236}">
                    <a16:creationId xmlns:a16="http://schemas.microsoft.com/office/drawing/2014/main" id="{73339BDD-5572-45CF-BA45-93EE99842FCD}"/>
                  </a:ext>
                </a:extLst>
              </p:cNvPr>
              <p:cNvSpPr txBox="1"/>
              <p:nvPr/>
            </p:nvSpPr>
            <p:spPr>
              <a:xfrm>
                <a:off x="11220068" y="5929985"/>
                <a:ext cx="278765" cy="165100"/>
              </a:xfrm>
              <a:prstGeom prst="rect">
                <a:avLst/>
              </a:prstGeom>
            </p:spPr>
            <p:txBody>
              <a:bodyPr vert="horz" wrap="square" lIns="0" tIns="0" rIns="0" bIns="0" rtlCol="0">
                <a:noAutofit/>
              </a:bodyPr>
              <a:lstStyle/>
              <a:p>
                <a:pPr marL="12700">
                  <a:lnSpc>
                    <a:spcPct val="100000"/>
                  </a:lnSpc>
                </a:pPr>
                <a:r>
                  <a:rPr sz="1000" spc="-10" dirty="0">
                    <a:solidFill>
                      <a:srgbClr val="404040"/>
                    </a:solidFill>
                    <a:cs typeface="+mn-ea"/>
                    <a:sym typeface="+mn-lt"/>
                  </a:rPr>
                  <a:t>济南</a:t>
                </a:r>
                <a:endParaRPr sz="1000">
                  <a:cs typeface="+mn-ea"/>
                  <a:sym typeface="+mn-lt"/>
                </a:endParaRPr>
              </a:p>
            </p:txBody>
          </p:sp>
          <p:sp>
            <p:nvSpPr>
              <p:cNvPr id="57" name="object 45">
                <a:extLst>
                  <a:ext uri="{FF2B5EF4-FFF2-40B4-BE49-F238E27FC236}">
                    <a16:creationId xmlns:a16="http://schemas.microsoft.com/office/drawing/2014/main" id="{8251E3B0-B053-4762-97CC-360AFCCE9A1F}"/>
                  </a:ext>
                </a:extLst>
              </p:cNvPr>
              <p:cNvSpPr/>
              <p:nvPr/>
            </p:nvSpPr>
            <p:spPr>
              <a:xfrm>
                <a:off x="5783579" y="6230111"/>
                <a:ext cx="81534" cy="83057"/>
              </a:xfrm>
              <a:prstGeom prst="rect">
                <a:avLst/>
              </a:prstGeom>
              <a:blipFill>
                <a:blip r:embed="rId3" cstate="print"/>
                <a:stretch>
                  <a:fillRect/>
                </a:stretch>
              </a:blipFill>
            </p:spPr>
            <p:txBody>
              <a:bodyPr wrap="square" lIns="0" tIns="0" rIns="0" bIns="0" rtlCol="0">
                <a:noAutofit/>
              </a:bodyPr>
              <a:lstStyle/>
              <a:p>
                <a:endParaRPr>
                  <a:cs typeface="+mn-ea"/>
                  <a:sym typeface="+mn-lt"/>
                </a:endParaRPr>
              </a:p>
            </p:txBody>
          </p:sp>
          <p:sp>
            <p:nvSpPr>
              <p:cNvPr id="58" name="object 46">
                <a:extLst>
                  <a:ext uri="{FF2B5EF4-FFF2-40B4-BE49-F238E27FC236}">
                    <a16:creationId xmlns:a16="http://schemas.microsoft.com/office/drawing/2014/main" id="{0FAB930B-74C1-418D-891E-9E9D0F5A3AFF}"/>
                  </a:ext>
                </a:extLst>
              </p:cNvPr>
              <p:cNvSpPr txBox="1"/>
              <p:nvPr/>
            </p:nvSpPr>
            <p:spPr>
              <a:xfrm>
                <a:off x="5883655" y="6195161"/>
                <a:ext cx="1163955" cy="165100"/>
              </a:xfrm>
              <a:prstGeom prst="rect">
                <a:avLst/>
              </a:prstGeom>
            </p:spPr>
            <p:txBody>
              <a:bodyPr vert="horz" wrap="square" lIns="0" tIns="0" rIns="0" bIns="0" rtlCol="0">
                <a:noAutofit/>
              </a:bodyPr>
              <a:lstStyle/>
              <a:p>
                <a:pPr marL="12700">
                  <a:lnSpc>
                    <a:spcPct val="100000"/>
                  </a:lnSpc>
                </a:pPr>
                <a:r>
                  <a:rPr sz="1000" spc="-10" dirty="0">
                    <a:solidFill>
                      <a:srgbClr val="404040"/>
                    </a:solidFill>
                    <a:cs typeface="+mn-ea"/>
                    <a:sym typeface="+mn-lt"/>
                  </a:rPr>
                  <a:t>区块链扶持政策数量</a:t>
                </a:r>
                <a:endParaRPr sz="1000">
                  <a:cs typeface="+mn-ea"/>
                  <a:sym typeface="+mn-lt"/>
                </a:endParaRPr>
              </a:p>
            </p:txBody>
          </p:sp>
        </p:grpSp>
        <p:sp>
          <p:nvSpPr>
            <p:cNvPr id="3" name="矩形 2">
              <a:extLst>
                <a:ext uri="{FF2B5EF4-FFF2-40B4-BE49-F238E27FC236}">
                  <a16:creationId xmlns:a16="http://schemas.microsoft.com/office/drawing/2014/main" id="{301695F6-594E-40B2-8B5B-50035C184483}"/>
                </a:ext>
              </a:extLst>
            </p:cNvPr>
            <p:cNvSpPr/>
            <p:nvPr/>
          </p:nvSpPr>
          <p:spPr>
            <a:xfrm>
              <a:off x="5247926" y="4014720"/>
              <a:ext cx="6096000" cy="307777"/>
            </a:xfrm>
            <a:prstGeom prst="rect">
              <a:avLst/>
            </a:prstGeom>
          </p:spPr>
          <p:txBody>
            <a:bodyPr>
              <a:spAutoFit/>
            </a:bodyPr>
            <a:lstStyle/>
            <a:p>
              <a:pPr marL="12700">
                <a:lnSpc>
                  <a:spcPct val="100000"/>
                </a:lnSpc>
              </a:pPr>
              <a:r>
                <a:rPr lang="zh-CN" altLang="en-US" sz="1400" dirty="0">
                  <a:solidFill>
                    <a:srgbClr val="404040"/>
                  </a:solidFill>
                  <a:cs typeface="+mn-ea"/>
                  <a:sym typeface="+mn-lt"/>
                </a:rPr>
                <a:t>亿欧智库：截至</a:t>
              </a:r>
              <a:r>
                <a:rPr lang="en-US" altLang="zh-CN" sz="1400" dirty="0">
                  <a:solidFill>
                    <a:srgbClr val="404040"/>
                  </a:solidFill>
                  <a:cs typeface="+mn-ea"/>
                  <a:sym typeface="+mn-lt"/>
                </a:rPr>
                <a:t>2</a:t>
              </a:r>
              <a:r>
                <a:rPr lang="en-US" altLang="zh-CN" sz="1400" spc="-10" dirty="0">
                  <a:solidFill>
                    <a:srgbClr val="404040"/>
                  </a:solidFill>
                  <a:cs typeface="+mn-ea"/>
                  <a:sym typeface="+mn-lt"/>
                </a:rPr>
                <a:t>0</a:t>
              </a:r>
              <a:r>
                <a:rPr lang="en-US" altLang="zh-CN" sz="1400" dirty="0">
                  <a:solidFill>
                    <a:srgbClr val="404040"/>
                  </a:solidFill>
                  <a:cs typeface="+mn-ea"/>
                  <a:sym typeface="+mn-lt"/>
                </a:rPr>
                <a:t>1</a:t>
              </a:r>
              <a:r>
                <a:rPr lang="en-US" altLang="zh-CN" sz="1400" spc="-5" dirty="0">
                  <a:solidFill>
                    <a:srgbClr val="404040"/>
                  </a:solidFill>
                  <a:cs typeface="+mn-ea"/>
                  <a:sym typeface="+mn-lt"/>
                </a:rPr>
                <a:t>8</a:t>
              </a:r>
              <a:r>
                <a:rPr lang="zh-CN" altLang="en-US" sz="1400" dirty="0">
                  <a:solidFill>
                    <a:srgbClr val="404040"/>
                  </a:solidFill>
                  <a:cs typeface="+mn-ea"/>
                  <a:sym typeface="+mn-lt"/>
                </a:rPr>
                <a:t>年</a:t>
              </a:r>
              <a:r>
                <a:rPr lang="en-US" altLang="zh-CN" sz="1400" spc="-10" dirty="0">
                  <a:solidFill>
                    <a:srgbClr val="404040"/>
                  </a:solidFill>
                  <a:cs typeface="+mn-ea"/>
                  <a:sym typeface="+mn-lt"/>
                </a:rPr>
                <a:t>9</a:t>
              </a:r>
              <a:r>
                <a:rPr lang="zh-CN" altLang="en-US" sz="1400" dirty="0">
                  <a:solidFill>
                    <a:srgbClr val="404040"/>
                  </a:solidFill>
                  <a:cs typeface="+mn-ea"/>
                  <a:sym typeface="+mn-lt"/>
                </a:rPr>
                <a:t>月底</a:t>
              </a:r>
              <a:r>
                <a:rPr lang="zh-CN" altLang="en-US" sz="1400" spc="-10" dirty="0">
                  <a:solidFill>
                    <a:srgbClr val="404040"/>
                  </a:solidFill>
                  <a:cs typeface="+mn-ea"/>
                  <a:sym typeface="+mn-lt"/>
                </a:rPr>
                <a:t>区</a:t>
              </a:r>
              <a:r>
                <a:rPr lang="zh-CN" altLang="en-US" sz="1400" dirty="0">
                  <a:solidFill>
                    <a:srgbClr val="404040"/>
                  </a:solidFill>
                  <a:cs typeface="+mn-ea"/>
                  <a:sym typeface="+mn-lt"/>
                </a:rPr>
                <a:t>块链</a:t>
              </a:r>
              <a:r>
                <a:rPr lang="zh-CN" altLang="en-US" sz="1400" spc="-10" dirty="0">
                  <a:solidFill>
                    <a:srgbClr val="404040"/>
                  </a:solidFill>
                  <a:cs typeface="+mn-ea"/>
                  <a:sym typeface="+mn-lt"/>
                </a:rPr>
                <a:t>扶</a:t>
              </a:r>
              <a:r>
                <a:rPr lang="zh-CN" altLang="en-US" sz="1400" dirty="0">
                  <a:solidFill>
                    <a:srgbClr val="404040"/>
                  </a:solidFill>
                  <a:cs typeface="+mn-ea"/>
                  <a:sym typeface="+mn-lt"/>
                </a:rPr>
                <a:t>持政</a:t>
              </a:r>
              <a:r>
                <a:rPr lang="zh-CN" altLang="en-US" sz="1400" spc="-10" dirty="0">
                  <a:solidFill>
                    <a:srgbClr val="404040"/>
                  </a:solidFill>
                  <a:cs typeface="+mn-ea"/>
                  <a:sym typeface="+mn-lt"/>
                </a:rPr>
                <a:t>策</a:t>
              </a:r>
              <a:r>
                <a:rPr lang="zh-CN" altLang="en-US" sz="1400" dirty="0">
                  <a:solidFill>
                    <a:srgbClr val="404040"/>
                  </a:solidFill>
                  <a:cs typeface="+mn-ea"/>
                  <a:sym typeface="+mn-lt"/>
                </a:rPr>
                <a:t>数</a:t>
              </a:r>
              <a:r>
                <a:rPr lang="zh-CN" altLang="en-US" sz="1400" spc="-15" dirty="0">
                  <a:solidFill>
                    <a:srgbClr val="404040"/>
                  </a:solidFill>
                  <a:cs typeface="+mn-ea"/>
                  <a:sym typeface="+mn-lt"/>
                </a:rPr>
                <a:t>量</a:t>
              </a:r>
              <a:r>
                <a:rPr lang="en-US" altLang="zh-CN" sz="1400" spc="-75" dirty="0">
                  <a:solidFill>
                    <a:srgbClr val="404040"/>
                  </a:solidFill>
                  <a:cs typeface="+mn-ea"/>
                  <a:sym typeface="+mn-lt"/>
                </a:rPr>
                <a:t>T</a:t>
              </a:r>
              <a:r>
                <a:rPr lang="en-US" altLang="zh-CN" sz="1400" spc="-5" dirty="0">
                  <a:solidFill>
                    <a:srgbClr val="404040"/>
                  </a:solidFill>
                  <a:cs typeface="+mn-ea"/>
                  <a:sym typeface="+mn-lt"/>
                </a:rPr>
                <a:t>O</a:t>
              </a:r>
              <a:r>
                <a:rPr lang="en-US" altLang="zh-CN" sz="1400" spc="-10" dirty="0">
                  <a:solidFill>
                    <a:srgbClr val="404040"/>
                  </a:solidFill>
                  <a:cs typeface="+mn-ea"/>
                  <a:sym typeface="+mn-lt"/>
                </a:rPr>
                <a:t>P</a:t>
              </a:r>
              <a:r>
                <a:rPr lang="en-US" altLang="zh-CN" sz="1400" dirty="0">
                  <a:solidFill>
                    <a:srgbClr val="404040"/>
                  </a:solidFill>
                  <a:cs typeface="+mn-ea"/>
                  <a:sym typeface="+mn-lt"/>
                </a:rPr>
                <a:t>1</a:t>
              </a:r>
              <a:r>
                <a:rPr lang="en-US" altLang="zh-CN" sz="1400" spc="-5" dirty="0">
                  <a:solidFill>
                    <a:srgbClr val="404040"/>
                  </a:solidFill>
                  <a:cs typeface="+mn-ea"/>
                  <a:sym typeface="+mn-lt"/>
                </a:rPr>
                <a:t>5</a:t>
              </a:r>
              <a:r>
                <a:rPr lang="zh-CN" altLang="en-US" sz="1400" dirty="0">
                  <a:solidFill>
                    <a:srgbClr val="404040"/>
                  </a:solidFill>
                  <a:cs typeface="+mn-ea"/>
                  <a:sym typeface="+mn-lt"/>
                </a:rPr>
                <a:t>城市</a:t>
              </a:r>
              <a:endParaRPr lang="zh-CN" altLang="en-US" sz="1400" dirty="0">
                <a:cs typeface="+mn-ea"/>
                <a:sym typeface="+mn-lt"/>
              </a:endParaRPr>
            </a:p>
          </p:txBody>
        </p:sp>
      </p:grpSp>
    </p:spTree>
    <p:extLst>
      <p:ext uri="{BB962C8B-B14F-4D97-AF65-F5344CB8AC3E}">
        <p14:creationId xmlns:p14="http://schemas.microsoft.com/office/powerpoint/2010/main" val="17092826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4A67DA-82CD-4FD9-9A56-52D73B62D320}"/>
              </a:ext>
            </a:extLst>
          </p:cNvPr>
          <p:cNvSpPr>
            <a:spLocks noGrp="1"/>
          </p:cNvSpPr>
          <p:nvPr>
            <p:ph type="title"/>
          </p:nvPr>
        </p:nvSpPr>
        <p:spPr/>
        <p:txBody>
          <a:bodyPr/>
          <a:lstStyle/>
          <a:p>
            <a:r>
              <a:rPr lang="zh-CN" altLang="en-US" dirty="0">
                <a:latin typeface="+mn-lt"/>
                <a:ea typeface="+mn-ea"/>
                <a:cs typeface="+mn-ea"/>
                <a:sym typeface="+mn-lt"/>
              </a:rPr>
              <a:t>国家政策分析 </a:t>
            </a:r>
            <a:r>
              <a:rPr lang="en-US" altLang="zh-CN" dirty="0">
                <a:latin typeface="+mn-lt"/>
                <a:ea typeface="+mn-ea"/>
                <a:cs typeface="+mn-ea"/>
                <a:sym typeface="+mn-lt"/>
              </a:rPr>
              <a:t>– </a:t>
            </a:r>
            <a:r>
              <a:rPr lang="zh-CN" altLang="en-US" dirty="0">
                <a:latin typeface="+mn-lt"/>
                <a:ea typeface="+mn-ea"/>
                <a:cs typeface="+mn-ea"/>
                <a:sym typeface="+mn-lt"/>
              </a:rPr>
              <a:t>数字货币监管</a:t>
            </a:r>
            <a:r>
              <a:rPr lang="zh-CN" altLang="en-US" dirty="0">
                <a:cs typeface="+mn-ea"/>
                <a:sym typeface="+mn-lt"/>
              </a:rPr>
              <a:t>√ </a:t>
            </a:r>
            <a:r>
              <a:rPr lang="zh-CN" altLang="en-US" dirty="0">
                <a:latin typeface="+mn-lt"/>
                <a:ea typeface="+mn-ea"/>
                <a:cs typeface="+mn-ea"/>
                <a:sym typeface="+mn-lt"/>
              </a:rPr>
              <a:t>（</a:t>
            </a:r>
            <a:r>
              <a:rPr lang="zh-CN" altLang="en-US" dirty="0">
                <a:solidFill>
                  <a:srgbClr val="FF0000"/>
                </a:solidFill>
                <a:latin typeface="+mn-lt"/>
                <a:ea typeface="+mn-ea"/>
                <a:cs typeface="+mn-ea"/>
                <a:sym typeface="+mn-lt"/>
              </a:rPr>
              <a:t>这张可以简化一些么？</a:t>
            </a:r>
            <a:r>
              <a:rPr lang="zh-CN" altLang="en-US" dirty="0">
                <a:latin typeface="+mn-lt"/>
                <a:ea typeface="+mn-ea"/>
                <a:cs typeface="+mn-ea"/>
                <a:sym typeface="+mn-lt"/>
              </a:rPr>
              <a:t>）</a:t>
            </a:r>
          </a:p>
        </p:txBody>
      </p:sp>
      <p:sp>
        <p:nvSpPr>
          <p:cNvPr id="4" name="灯片编号占位符 3">
            <a:extLst>
              <a:ext uri="{FF2B5EF4-FFF2-40B4-BE49-F238E27FC236}">
                <a16:creationId xmlns:a16="http://schemas.microsoft.com/office/drawing/2014/main" id="{A6207B8B-61A3-4989-8123-EA40F6B5F5E8}"/>
              </a:ext>
            </a:extLst>
          </p:cNvPr>
          <p:cNvSpPr>
            <a:spLocks noGrp="1"/>
          </p:cNvSpPr>
          <p:nvPr>
            <p:ph type="sldNum" sz="quarter" idx="12"/>
          </p:nvPr>
        </p:nvSpPr>
        <p:spPr>
          <a:xfrm>
            <a:off x="8427719" y="6331903"/>
            <a:ext cx="2909888" cy="206381"/>
          </a:xfrm>
        </p:spPr>
        <p:txBody>
          <a:bodyPr/>
          <a:lstStyle/>
          <a:p>
            <a:fld id="{5DD3DB80-B894-403A-B48E-6FDC1A72010E}" type="slidenum">
              <a:rPr lang="zh-CN" altLang="en-US" smtClean="0">
                <a:cs typeface="+mn-ea"/>
                <a:sym typeface="+mn-lt"/>
              </a:rPr>
              <a:pPr/>
              <a:t>7</a:t>
            </a:fld>
            <a:endParaRPr lang="zh-CN" altLang="en-US">
              <a:cs typeface="+mn-ea"/>
              <a:sym typeface="+mn-lt"/>
            </a:endParaRPr>
          </a:p>
        </p:txBody>
      </p:sp>
      <p:sp>
        <p:nvSpPr>
          <p:cNvPr id="5" name="标题 1">
            <a:extLst>
              <a:ext uri="{FF2B5EF4-FFF2-40B4-BE49-F238E27FC236}">
                <a16:creationId xmlns:a16="http://schemas.microsoft.com/office/drawing/2014/main" id="{00515513-BCE2-4494-827A-2926F6D40101}"/>
              </a:ext>
            </a:extLst>
          </p:cNvPr>
          <p:cNvSpPr txBox="1">
            <a:spLocks/>
          </p:cNvSpPr>
          <p:nvPr/>
        </p:nvSpPr>
        <p:spPr>
          <a:xfrm>
            <a:off x="669924" y="1099142"/>
            <a:ext cx="10850563" cy="660549"/>
          </a:xfrm>
          <a:prstGeom prst="rect">
            <a:avLst/>
          </a:prstGeom>
        </p:spPr>
        <p:txBody>
          <a:bodyPr vert="horz" lIns="91440" tIns="45720" rIns="91440" bIns="45720" rtlCol="0" anchor="ctr">
            <a:normAutofit/>
          </a:bodyPr>
          <a:lstStyle>
            <a:lvl1pPr algn="l" defTabSz="914354" rtl="0" eaLnBrk="1" latinLnBrk="0" hangingPunct="1">
              <a:lnSpc>
                <a:spcPct val="90000"/>
              </a:lnSpc>
              <a:spcBef>
                <a:spcPct val="0"/>
              </a:spcBef>
              <a:buNone/>
              <a:defRPr sz="2800" b="1" kern="1200">
                <a:solidFill>
                  <a:schemeClr val="tx1"/>
                </a:solidFill>
                <a:latin typeface="+mj-lt"/>
                <a:ea typeface="+mj-ea"/>
                <a:cs typeface="+mj-cs"/>
              </a:defRPr>
            </a:lvl1pPr>
          </a:lstStyle>
          <a:p>
            <a:pPr marL="12700">
              <a:lnSpc>
                <a:spcPct val="100000"/>
              </a:lnSpc>
            </a:pPr>
            <a:r>
              <a:rPr lang="en-US" altLang="zh-CN" sz="2000" spc="-5" dirty="0">
                <a:solidFill>
                  <a:srgbClr val="1D9ED2"/>
                </a:solidFill>
                <a:latin typeface="+mn-lt"/>
                <a:ea typeface="+mn-ea"/>
                <a:cs typeface="+mn-ea"/>
                <a:sym typeface="+mn-lt"/>
              </a:rPr>
              <a:t>201</a:t>
            </a:r>
            <a:r>
              <a:rPr lang="en-US" altLang="zh-CN" sz="2000" spc="-10" dirty="0">
                <a:solidFill>
                  <a:srgbClr val="1D9ED2"/>
                </a:solidFill>
                <a:latin typeface="+mn-lt"/>
                <a:ea typeface="+mn-ea"/>
                <a:cs typeface="+mn-ea"/>
                <a:sym typeface="+mn-lt"/>
              </a:rPr>
              <a:t>7</a:t>
            </a:r>
            <a:r>
              <a:rPr lang="zh-CN" altLang="en-US" sz="2000" dirty="0">
                <a:solidFill>
                  <a:srgbClr val="1D9ED2"/>
                </a:solidFill>
                <a:latin typeface="+mn-lt"/>
                <a:ea typeface="+mn-ea"/>
                <a:cs typeface="+mn-ea"/>
                <a:sym typeface="+mn-lt"/>
              </a:rPr>
              <a:t>年</a:t>
            </a:r>
            <a:r>
              <a:rPr lang="en-US" altLang="zh-CN" sz="2000" spc="-5" dirty="0">
                <a:solidFill>
                  <a:srgbClr val="1D9ED2"/>
                </a:solidFill>
                <a:latin typeface="+mn-lt"/>
                <a:ea typeface="+mn-ea"/>
                <a:cs typeface="+mn-ea"/>
                <a:sym typeface="+mn-lt"/>
              </a:rPr>
              <a:t>7</a:t>
            </a:r>
            <a:r>
              <a:rPr lang="zh-CN" altLang="en-US" sz="2000" dirty="0">
                <a:solidFill>
                  <a:srgbClr val="1D9ED2"/>
                </a:solidFill>
                <a:latin typeface="+mn-lt"/>
                <a:ea typeface="+mn-ea"/>
                <a:cs typeface="+mn-ea"/>
                <a:sym typeface="+mn-lt"/>
              </a:rPr>
              <a:t>月起中国区块链监管之路正式开始</a:t>
            </a:r>
            <a:endParaRPr lang="zh-CN" altLang="en-US" sz="2000" dirty="0">
              <a:latin typeface="+mn-lt"/>
              <a:ea typeface="+mn-ea"/>
              <a:cs typeface="+mn-ea"/>
              <a:sym typeface="+mn-lt"/>
            </a:endParaRPr>
          </a:p>
        </p:txBody>
      </p:sp>
      <p:sp>
        <p:nvSpPr>
          <p:cNvPr id="7" name="object 9">
            <a:extLst>
              <a:ext uri="{FF2B5EF4-FFF2-40B4-BE49-F238E27FC236}">
                <a16:creationId xmlns:a16="http://schemas.microsoft.com/office/drawing/2014/main" id="{E0FC666C-4452-4F4B-8906-2A9B569CB477}"/>
              </a:ext>
            </a:extLst>
          </p:cNvPr>
          <p:cNvSpPr/>
          <p:nvPr/>
        </p:nvSpPr>
        <p:spPr>
          <a:xfrm>
            <a:off x="501396" y="4404360"/>
            <a:ext cx="10846308" cy="210312"/>
          </a:xfrm>
          <a:custGeom>
            <a:avLst/>
            <a:gdLst/>
            <a:ahLst/>
            <a:cxnLst/>
            <a:rect l="l" t="t" r="r" b="b"/>
            <a:pathLst>
              <a:path w="10846308" h="210312">
                <a:moveTo>
                  <a:pt x="10741152" y="0"/>
                </a:moveTo>
                <a:lnTo>
                  <a:pt x="94725" y="511"/>
                </a:lnTo>
                <a:lnTo>
                  <a:pt x="54417" y="13035"/>
                </a:lnTo>
                <a:lnTo>
                  <a:pt x="22942" y="39600"/>
                </a:lnTo>
                <a:lnTo>
                  <a:pt x="3940" y="76553"/>
                </a:lnTo>
                <a:lnTo>
                  <a:pt x="0" y="105155"/>
                </a:lnTo>
                <a:lnTo>
                  <a:pt x="510" y="115580"/>
                </a:lnTo>
                <a:lnTo>
                  <a:pt x="13028" y="155877"/>
                </a:lnTo>
                <a:lnTo>
                  <a:pt x="39584" y="187357"/>
                </a:lnTo>
                <a:lnTo>
                  <a:pt x="76539" y="206368"/>
                </a:lnTo>
                <a:lnTo>
                  <a:pt x="105155" y="210311"/>
                </a:lnTo>
                <a:lnTo>
                  <a:pt x="10751576" y="209800"/>
                </a:lnTo>
                <a:lnTo>
                  <a:pt x="10791873" y="197276"/>
                </a:lnTo>
                <a:lnTo>
                  <a:pt x="10823353" y="170711"/>
                </a:lnTo>
                <a:lnTo>
                  <a:pt x="10842364" y="133758"/>
                </a:lnTo>
                <a:lnTo>
                  <a:pt x="10846308" y="105155"/>
                </a:lnTo>
                <a:lnTo>
                  <a:pt x="10845796" y="94731"/>
                </a:lnTo>
                <a:lnTo>
                  <a:pt x="10833272" y="54434"/>
                </a:lnTo>
                <a:lnTo>
                  <a:pt x="10806707" y="22954"/>
                </a:lnTo>
                <a:lnTo>
                  <a:pt x="10769754" y="3943"/>
                </a:lnTo>
                <a:lnTo>
                  <a:pt x="10741152" y="0"/>
                </a:lnTo>
                <a:close/>
              </a:path>
            </a:pathLst>
          </a:custGeom>
          <a:solidFill>
            <a:srgbClr val="BABABA"/>
          </a:solidFill>
        </p:spPr>
        <p:txBody>
          <a:bodyPr wrap="square" lIns="0" tIns="0" rIns="0" bIns="0" rtlCol="0">
            <a:noAutofit/>
          </a:bodyPr>
          <a:lstStyle/>
          <a:p>
            <a:endParaRPr>
              <a:cs typeface="+mn-ea"/>
              <a:sym typeface="+mn-lt"/>
            </a:endParaRPr>
          </a:p>
        </p:txBody>
      </p:sp>
      <p:grpSp>
        <p:nvGrpSpPr>
          <p:cNvPr id="60" name="组合 59">
            <a:extLst>
              <a:ext uri="{FF2B5EF4-FFF2-40B4-BE49-F238E27FC236}">
                <a16:creationId xmlns:a16="http://schemas.microsoft.com/office/drawing/2014/main" id="{D3399406-21EC-40A2-93CE-002505DCA9AB}"/>
              </a:ext>
            </a:extLst>
          </p:cNvPr>
          <p:cNvGrpSpPr/>
          <p:nvPr/>
        </p:nvGrpSpPr>
        <p:grpSpPr>
          <a:xfrm>
            <a:off x="4159377" y="4320076"/>
            <a:ext cx="3507486" cy="1958168"/>
            <a:chOff x="7103364" y="4228636"/>
            <a:chExt cx="3507486" cy="1958168"/>
          </a:xfrm>
        </p:grpSpPr>
        <p:sp>
          <p:nvSpPr>
            <p:cNvPr id="29" name="object 31">
              <a:extLst>
                <a:ext uri="{FF2B5EF4-FFF2-40B4-BE49-F238E27FC236}">
                  <a16:creationId xmlns:a16="http://schemas.microsoft.com/office/drawing/2014/main" id="{35B882C8-113E-458C-91E9-7C726C3442C9}"/>
                </a:ext>
              </a:extLst>
            </p:cNvPr>
            <p:cNvSpPr/>
            <p:nvPr/>
          </p:nvSpPr>
          <p:spPr>
            <a:xfrm>
              <a:off x="7103364" y="5769864"/>
              <a:ext cx="972312" cy="413004"/>
            </a:xfrm>
            <a:custGeom>
              <a:avLst/>
              <a:gdLst/>
              <a:ahLst/>
              <a:cxnLst/>
              <a:rect l="l" t="t" r="r" b="b"/>
              <a:pathLst>
                <a:path w="972312" h="413003">
                  <a:moveTo>
                    <a:pt x="0" y="413004"/>
                  </a:moveTo>
                  <a:lnTo>
                    <a:pt x="972312" y="413004"/>
                  </a:lnTo>
                  <a:lnTo>
                    <a:pt x="972312" y="0"/>
                  </a:lnTo>
                  <a:lnTo>
                    <a:pt x="0" y="0"/>
                  </a:lnTo>
                  <a:lnTo>
                    <a:pt x="0" y="413004"/>
                  </a:lnTo>
                  <a:close/>
                </a:path>
              </a:pathLst>
            </a:custGeom>
            <a:solidFill>
              <a:schemeClr val="accent2"/>
            </a:solidFill>
          </p:spPr>
          <p:txBody>
            <a:bodyPr wrap="square" lIns="0" tIns="0" rIns="0" bIns="0" rtlCol="0">
              <a:noAutofit/>
            </a:bodyPr>
            <a:lstStyle/>
            <a:p>
              <a:endParaRPr>
                <a:cs typeface="+mn-ea"/>
                <a:sym typeface="+mn-lt"/>
              </a:endParaRPr>
            </a:p>
          </p:txBody>
        </p:sp>
        <p:sp>
          <p:nvSpPr>
            <p:cNvPr id="30" name="object 32">
              <a:extLst>
                <a:ext uri="{FF2B5EF4-FFF2-40B4-BE49-F238E27FC236}">
                  <a16:creationId xmlns:a16="http://schemas.microsoft.com/office/drawing/2014/main" id="{C78A16B6-5BD9-42FB-BCBE-EC85AB06FA62}"/>
                </a:ext>
              </a:extLst>
            </p:cNvPr>
            <p:cNvSpPr txBox="1"/>
            <p:nvPr/>
          </p:nvSpPr>
          <p:spPr>
            <a:xfrm>
              <a:off x="7277861" y="5857900"/>
              <a:ext cx="624840" cy="234315"/>
            </a:xfrm>
            <a:prstGeom prst="rect">
              <a:avLst/>
            </a:prstGeom>
          </p:spPr>
          <p:txBody>
            <a:bodyPr vert="horz" wrap="square" lIns="0" tIns="0" rIns="0" bIns="0" rtlCol="0">
              <a:noAutofit/>
            </a:bodyPr>
            <a:lstStyle/>
            <a:p>
              <a:pPr marL="12700">
                <a:lnSpc>
                  <a:spcPct val="100000"/>
                </a:lnSpc>
              </a:pPr>
              <a:r>
                <a:rPr sz="1450" b="1" spc="-40" dirty="0">
                  <a:solidFill>
                    <a:srgbClr val="F9F9F9"/>
                  </a:solidFill>
                  <a:cs typeface="+mn-ea"/>
                  <a:sym typeface="+mn-lt"/>
                </a:rPr>
                <a:t>2</a:t>
              </a:r>
              <a:r>
                <a:rPr sz="1450" b="1" spc="-45" dirty="0">
                  <a:solidFill>
                    <a:srgbClr val="F9F9F9"/>
                  </a:solidFill>
                  <a:cs typeface="+mn-ea"/>
                  <a:sym typeface="+mn-lt"/>
                </a:rPr>
                <a:t>0</a:t>
              </a:r>
              <a:r>
                <a:rPr sz="1450" b="1" spc="-40" dirty="0">
                  <a:solidFill>
                    <a:srgbClr val="F9F9F9"/>
                  </a:solidFill>
                  <a:cs typeface="+mn-ea"/>
                  <a:sym typeface="+mn-lt"/>
                </a:rPr>
                <a:t>1</a:t>
              </a:r>
              <a:r>
                <a:rPr sz="1450" b="1" spc="-45" dirty="0">
                  <a:solidFill>
                    <a:srgbClr val="F9F9F9"/>
                  </a:solidFill>
                  <a:cs typeface="+mn-ea"/>
                  <a:sym typeface="+mn-lt"/>
                </a:rPr>
                <a:t>8</a:t>
              </a:r>
              <a:r>
                <a:rPr sz="1450" b="1" spc="-30" dirty="0">
                  <a:solidFill>
                    <a:srgbClr val="F9F9F9"/>
                  </a:solidFill>
                  <a:cs typeface="+mn-ea"/>
                  <a:sym typeface="+mn-lt"/>
                </a:rPr>
                <a:t>.</a:t>
              </a:r>
              <a:r>
                <a:rPr lang="en-US" altLang="zh-CN" sz="1450" b="1" spc="-30" dirty="0">
                  <a:solidFill>
                    <a:srgbClr val="F9F9F9"/>
                  </a:solidFill>
                  <a:cs typeface="+mn-ea"/>
                  <a:sym typeface="+mn-lt"/>
                </a:rPr>
                <a:t>8</a:t>
              </a:r>
              <a:endParaRPr sz="1450" dirty="0">
                <a:cs typeface="+mn-ea"/>
                <a:sym typeface="+mn-lt"/>
              </a:endParaRPr>
            </a:p>
          </p:txBody>
        </p:sp>
        <p:sp>
          <p:nvSpPr>
            <p:cNvPr id="31" name="object 33">
              <a:extLst>
                <a:ext uri="{FF2B5EF4-FFF2-40B4-BE49-F238E27FC236}">
                  <a16:creationId xmlns:a16="http://schemas.microsoft.com/office/drawing/2014/main" id="{596A2C7B-2775-4B4E-81E3-21E78C1EA3B3}"/>
                </a:ext>
              </a:extLst>
            </p:cNvPr>
            <p:cNvSpPr/>
            <p:nvPr/>
          </p:nvSpPr>
          <p:spPr>
            <a:xfrm>
              <a:off x="7103364" y="4700015"/>
              <a:ext cx="972311" cy="1048511"/>
            </a:xfrm>
            <a:custGeom>
              <a:avLst/>
              <a:gdLst/>
              <a:ahLst/>
              <a:cxnLst/>
              <a:rect l="l" t="t" r="r" b="b"/>
              <a:pathLst>
                <a:path w="972311" h="1048512">
                  <a:moveTo>
                    <a:pt x="972311" y="233171"/>
                  </a:moveTo>
                  <a:lnTo>
                    <a:pt x="0" y="233171"/>
                  </a:lnTo>
                  <a:lnTo>
                    <a:pt x="0" y="1048511"/>
                  </a:lnTo>
                  <a:lnTo>
                    <a:pt x="972311" y="1048511"/>
                  </a:lnTo>
                  <a:lnTo>
                    <a:pt x="972311" y="233171"/>
                  </a:lnTo>
                  <a:close/>
                </a:path>
                <a:path w="972311" h="1048512">
                  <a:moveTo>
                    <a:pt x="390778" y="0"/>
                  </a:moveTo>
                  <a:lnTo>
                    <a:pt x="162051" y="233171"/>
                  </a:lnTo>
                  <a:lnTo>
                    <a:pt x="405129" y="233171"/>
                  </a:lnTo>
                  <a:lnTo>
                    <a:pt x="390778" y="0"/>
                  </a:lnTo>
                  <a:close/>
                </a:path>
              </a:pathLst>
            </a:custGeom>
            <a:solidFill>
              <a:schemeClr val="accent2"/>
            </a:solidFill>
          </p:spPr>
          <p:txBody>
            <a:bodyPr wrap="square" lIns="0" tIns="0" rIns="0" bIns="0" rtlCol="0">
              <a:noAutofit/>
            </a:bodyPr>
            <a:lstStyle/>
            <a:p>
              <a:endParaRPr>
                <a:cs typeface="+mn-ea"/>
                <a:sym typeface="+mn-lt"/>
              </a:endParaRPr>
            </a:p>
          </p:txBody>
        </p:sp>
        <p:sp>
          <p:nvSpPr>
            <p:cNvPr id="32" name="object 34">
              <a:extLst>
                <a:ext uri="{FF2B5EF4-FFF2-40B4-BE49-F238E27FC236}">
                  <a16:creationId xmlns:a16="http://schemas.microsoft.com/office/drawing/2014/main" id="{109FAF6C-CAA9-471B-A839-C42AEDCEDF5A}"/>
                </a:ext>
              </a:extLst>
            </p:cNvPr>
            <p:cNvSpPr/>
            <p:nvPr/>
          </p:nvSpPr>
          <p:spPr>
            <a:xfrm>
              <a:off x="7607045" y="4228636"/>
              <a:ext cx="321563" cy="381925"/>
            </a:xfrm>
            <a:custGeom>
              <a:avLst/>
              <a:gdLst/>
              <a:ahLst/>
              <a:cxnLst/>
              <a:rect l="l" t="t" r="r" b="b"/>
              <a:pathLst>
                <a:path w="321563" h="381925">
                  <a:moveTo>
                    <a:pt x="151715" y="0"/>
                  </a:moveTo>
                  <a:lnTo>
                    <a:pt x="113158" y="8230"/>
                  </a:lnTo>
                  <a:lnTo>
                    <a:pt x="78380" y="26695"/>
                  </a:lnTo>
                  <a:lnTo>
                    <a:pt x="48555" y="54000"/>
                  </a:lnTo>
                  <a:lnTo>
                    <a:pt x="24858" y="88751"/>
                  </a:lnTo>
                  <a:lnTo>
                    <a:pt x="8465" y="129554"/>
                  </a:lnTo>
                  <a:lnTo>
                    <a:pt x="550" y="175015"/>
                  </a:lnTo>
                  <a:lnTo>
                    <a:pt x="0" y="190962"/>
                  </a:lnTo>
                  <a:lnTo>
                    <a:pt x="534" y="206653"/>
                  </a:lnTo>
                  <a:lnTo>
                    <a:pt x="8271" y="251426"/>
                  </a:lnTo>
                  <a:lnTo>
                    <a:pt x="24483" y="291713"/>
                  </a:lnTo>
                  <a:lnTo>
                    <a:pt x="48234" y="326180"/>
                  </a:lnTo>
                  <a:lnTo>
                    <a:pt x="78589" y="353495"/>
                  </a:lnTo>
                  <a:lnTo>
                    <a:pt x="114613" y="372324"/>
                  </a:lnTo>
                  <a:lnTo>
                    <a:pt x="155372" y="381334"/>
                  </a:lnTo>
                  <a:lnTo>
                    <a:pt x="169848" y="381925"/>
                  </a:lnTo>
                  <a:lnTo>
                    <a:pt x="183048" y="380405"/>
                  </a:lnTo>
                  <a:lnTo>
                    <a:pt x="220475" y="368608"/>
                  </a:lnTo>
                  <a:lnTo>
                    <a:pt x="253733" y="347042"/>
                  </a:lnTo>
                  <a:lnTo>
                    <a:pt x="281646" y="317100"/>
                  </a:lnTo>
                  <a:lnTo>
                    <a:pt x="303039" y="280177"/>
                  </a:lnTo>
                  <a:lnTo>
                    <a:pt x="316737" y="237666"/>
                  </a:lnTo>
                  <a:lnTo>
                    <a:pt x="321563" y="190962"/>
                  </a:lnTo>
                  <a:lnTo>
                    <a:pt x="321029" y="175272"/>
                  </a:lnTo>
                  <a:lnTo>
                    <a:pt x="313292" y="130499"/>
                  </a:lnTo>
                  <a:lnTo>
                    <a:pt x="297080" y="90212"/>
                  </a:lnTo>
                  <a:lnTo>
                    <a:pt x="273329" y="55745"/>
                  </a:lnTo>
                  <a:lnTo>
                    <a:pt x="242974" y="28430"/>
                  </a:lnTo>
                  <a:lnTo>
                    <a:pt x="206950" y="9601"/>
                  </a:lnTo>
                  <a:lnTo>
                    <a:pt x="166191" y="591"/>
                  </a:lnTo>
                  <a:lnTo>
                    <a:pt x="151715" y="0"/>
                  </a:lnTo>
                  <a:close/>
                </a:path>
              </a:pathLst>
            </a:custGeom>
            <a:solidFill>
              <a:srgbClr val="F9F9F9"/>
            </a:solidFill>
          </p:spPr>
          <p:txBody>
            <a:bodyPr wrap="square" lIns="0" tIns="0" rIns="0" bIns="0" rtlCol="0">
              <a:noAutofit/>
            </a:bodyPr>
            <a:lstStyle/>
            <a:p>
              <a:endParaRPr>
                <a:cs typeface="+mn-ea"/>
                <a:sym typeface="+mn-lt"/>
              </a:endParaRPr>
            </a:p>
          </p:txBody>
        </p:sp>
        <p:sp>
          <p:nvSpPr>
            <p:cNvPr id="33" name="object 35">
              <a:extLst>
                <a:ext uri="{FF2B5EF4-FFF2-40B4-BE49-F238E27FC236}">
                  <a16:creationId xmlns:a16="http://schemas.microsoft.com/office/drawing/2014/main" id="{F4DE9F7C-910C-4E80-8154-CC165CEB34FF}"/>
                </a:ext>
              </a:extLst>
            </p:cNvPr>
            <p:cNvSpPr/>
            <p:nvPr/>
          </p:nvSpPr>
          <p:spPr>
            <a:xfrm>
              <a:off x="7607045" y="4228636"/>
              <a:ext cx="321563" cy="381925"/>
            </a:xfrm>
            <a:custGeom>
              <a:avLst/>
              <a:gdLst/>
              <a:ahLst/>
              <a:cxnLst/>
              <a:rect l="l" t="t" r="r" b="b"/>
              <a:pathLst>
                <a:path w="321563" h="381925">
                  <a:moveTo>
                    <a:pt x="0" y="190962"/>
                  </a:moveTo>
                  <a:lnTo>
                    <a:pt x="4826" y="144259"/>
                  </a:lnTo>
                  <a:lnTo>
                    <a:pt x="18524" y="101748"/>
                  </a:lnTo>
                  <a:lnTo>
                    <a:pt x="39917" y="64825"/>
                  </a:lnTo>
                  <a:lnTo>
                    <a:pt x="67830" y="34883"/>
                  </a:lnTo>
                  <a:lnTo>
                    <a:pt x="101088" y="13317"/>
                  </a:lnTo>
                  <a:lnTo>
                    <a:pt x="138515" y="1520"/>
                  </a:lnTo>
                  <a:lnTo>
                    <a:pt x="151715" y="0"/>
                  </a:lnTo>
                  <a:lnTo>
                    <a:pt x="166191" y="591"/>
                  </a:lnTo>
                  <a:lnTo>
                    <a:pt x="206950" y="9601"/>
                  </a:lnTo>
                  <a:lnTo>
                    <a:pt x="242974" y="28430"/>
                  </a:lnTo>
                  <a:lnTo>
                    <a:pt x="273329" y="55745"/>
                  </a:lnTo>
                  <a:lnTo>
                    <a:pt x="297080" y="90212"/>
                  </a:lnTo>
                  <a:lnTo>
                    <a:pt x="313292" y="130499"/>
                  </a:lnTo>
                  <a:lnTo>
                    <a:pt x="321029" y="175272"/>
                  </a:lnTo>
                  <a:lnTo>
                    <a:pt x="321563" y="190962"/>
                  </a:lnTo>
                  <a:lnTo>
                    <a:pt x="321013" y="206910"/>
                  </a:lnTo>
                  <a:lnTo>
                    <a:pt x="313098" y="252371"/>
                  </a:lnTo>
                  <a:lnTo>
                    <a:pt x="296705" y="293174"/>
                  </a:lnTo>
                  <a:lnTo>
                    <a:pt x="273008" y="327925"/>
                  </a:lnTo>
                  <a:lnTo>
                    <a:pt x="243183" y="355230"/>
                  </a:lnTo>
                  <a:lnTo>
                    <a:pt x="208405" y="373695"/>
                  </a:lnTo>
                  <a:lnTo>
                    <a:pt x="169848" y="381925"/>
                  </a:lnTo>
                  <a:lnTo>
                    <a:pt x="155372" y="381334"/>
                  </a:lnTo>
                  <a:lnTo>
                    <a:pt x="114613" y="372324"/>
                  </a:lnTo>
                  <a:lnTo>
                    <a:pt x="78589" y="353495"/>
                  </a:lnTo>
                  <a:lnTo>
                    <a:pt x="48234" y="326180"/>
                  </a:lnTo>
                  <a:lnTo>
                    <a:pt x="24483" y="291713"/>
                  </a:lnTo>
                  <a:lnTo>
                    <a:pt x="8271" y="251426"/>
                  </a:lnTo>
                  <a:lnTo>
                    <a:pt x="534" y="206653"/>
                  </a:lnTo>
                  <a:lnTo>
                    <a:pt x="0" y="190962"/>
                  </a:lnTo>
                  <a:close/>
                </a:path>
              </a:pathLst>
            </a:custGeom>
            <a:ln w="25907">
              <a:solidFill>
                <a:srgbClr val="1D9ED2"/>
              </a:solidFill>
            </a:ln>
          </p:spPr>
          <p:txBody>
            <a:bodyPr wrap="square" lIns="0" tIns="0" rIns="0" bIns="0" rtlCol="0">
              <a:noAutofit/>
            </a:bodyPr>
            <a:lstStyle/>
            <a:p>
              <a:endParaRPr>
                <a:cs typeface="+mn-ea"/>
                <a:sym typeface="+mn-lt"/>
              </a:endParaRPr>
            </a:p>
          </p:txBody>
        </p:sp>
        <p:sp>
          <p:nvSpPr>
            <p:cNvPr id="40" name="object 42">
              <a:extLst>
                <a:ext uri="{FF2B5EF4-FFF2-40B4-BE49-F238E27FC236}">
                  <a16:creationId xmlns:a16="http://schemas.microsoft.com/office/drawing/2014/main" id="{2B0937FE-E34A-48D4-A1F1-2D2585928B9C}"/>
                </a:ext>
              </a:extLst>
            </p:cNvPr>
            <p:cNvSpPr/>
            <p:nvPr/>
          </p:nvSpPr>
          <p:spPr>
            <a:xfrm>
              <a:off x="7357871" y="5100828"/>
              <a:ext cx="464820" cy="467868"/>
            </a:xfrm>
            <a:prstGeom prst="rect">
              <a:avLst/>
            </a:prstGeom>
            <a:blipFill>
              <a:blip r:embed="rId3" cstate="print"/>
              <a:stretch>
                <a:fillRect/>
              </a:stretch>
            </a:blipFill>
          </p:spPr>
          <p:txBody>
            <a:bodyPr wrap="square" lIns="0" tIns="0" rIns="0" bIns="0" rtlCol="0">
              <a:noAutofit/>
            </a:bodyPr>
            <a:lstStyle/>
            <a:p>
              <a:endParaRPr>
                <a:cs typeface="+mn-ea"/>
                <a:sym typeface="+mn-lt"/>
              </a:endParaRPr>
            </a:p>
          </p:txBody>
        </p:sp>
        <p:sp>
          <p:nvSpPr>
            <p:cNvPr id="45" name="object 47">
              <a:extLst>
                <a:ext uri="{FF2B5EF4-FFF2-40B4-BE49-F238E27FC236}">
                  <a16:creationId xmlns:a16="http://schemas.microsoft.com/office/drawing/2014/main" id="{DD619ACB-78E1-482A-8361-C848458A19CD}"/>
                </a:ext>
              </a:extLst>
            </p:cNvPr>
            <p:cNvSpPr txBox="1"/>
            <p:nvPr/>
          </p:nvSpPr>
          <p:spPr>
            <a:xfrm>
              <a:off x="8147050" y="4944109"/>
              <a:ext cx="2463800" cy="1242695"/>
            </a:xfrm>
            <a:prstGeom prst="rect">
              <a:avLst/>
            </a:prstGeom>
          </p:spPr>
          <p:txBody>
            <a:bodyPr vert="horz" wrap="square" lIns="0" tIns="0" rIns="0" bIns="0" rtlCol="0">
              <a:noAutofit/>
            </a:bodyPr>
            <a:lstStyle/>
            <a:p>
              <a:pPr marL="76200" marR="71120" indent="0" algn="ctr">
                <a:lnSpc>
                  <a:spcPct val="100000"/>
                </a:lnSpc>
              </a:pPr>
              <a:r>
                <a:rPr sz="1400" b="1" dirty="0">
                  <a:cs typeface="+mn-ea"/>
                  <a:sym typeface="+mn-lt"/>
                </a:rPr>
                <a:t>《</a:t>
              </a:r>
              <a:r>
                <a:rPr sz="1400" b="1" spc="145" dirty="0">
                  <a:cs typeface="+mn-ea"/>
                  <a:sym typeface="+mn-lt"/>
                </a:rPr>
                <a:t>关于防范以“虚拟币</a:t>
              </a:r>
              <a:r>
                <a:rPr sz="1400" b="1" spc="60" dirty="0">
                  <a:cs typeface="+mn-ea"/>
                  <a:sym typeface="+mn-lt"/>
                </a:rPr>
                <a:t>”</a:t>
              </a:r>
              <a:r>
                <a:rPr sz="1400" b="1" spc="355" dirty="0">
                  <a:cs typeface="+mn-ea"/>
                  <a:sym typeface="+mn-lt"/>
                </a:rPr>
                <a:t>“区</a:t>
              </a:r>
              <a:r>
                <a:rPr sz="1400" b="1" spc="140" dirty="0">
                  <a:cs typeface="+mn-ea"/>
                  <a:sym typeface="+mn-lt"/>
                </a:rPr>
                <a:t> </a:t>
              </a:r>
              <a:r>
                <a:rPr sz="1400" b="1" spc="65" dirty="0">
                  <a:cs typeface="+mn-ea"/>
                  <a:sym typeface="+mn-lt"/>
                </a:rPr>
                <a:t>块链”名义进行非法集</a:t>
              </a:r>
              <a:r>
                <a:rPr sz="1400" b="1" spc="55" dirty="0">
                  <a:cs typeface="+mn-ea"/>
                  <a:sym typeface="+mn-lt"/>
                </a:rPr>
                <a:t>资</a:t>
              </a:r>
              <a:r>
                <a:rPr sz="1400" b="1" spc="0" dirty="0">
                  <a:cs typeface="+mn-ea"/>
                  <a:sym typeface="+mn-lt"/>
                </a:rPr>
                <a:t>的风 </a:t>
              </a:r>
              <a:r>
                <a:rPr sz="1400" b="1" spc="-5" dirty="0" err="1">
                  <a:cs typeface="+mn-ea"/>
                  <a:sym typeface="+mn-lt"/>
                </a:rPr>
                <a:t>险提示</a:t>
              </a:r>
              <a:r>
                <a:rPr sz="1400" b="1" spc="0" dirty="0">
                  <a:cs typeface="+mn-ea"/>
                  <a:sym typeface="+mn-lt"/>
                </a:rPr>
                <a:t>》</a:t>
              </a:r>
              <a:endParaRPr sz="1400" dirty="0">
                <a:cs typeface="+mn-ea"/>
                <a:sym typeface="+mn-lt"/>
              </a:endParaRPr>
            </a:p>
          </p:txBody>
        </p:sp>
      </p:grpSp>
      <p:grpSp>
        <p:nvGrpSpPr>
          <p:cNvPr id="58" name="组合 57">
            <a:extLst>
              <a:ext uri="{FF2B5EF4-FFF2-40B4-BE49-F238E27FC236}">
                <a16:creationId xmlns:a16="http://schemas.microsoft.com/office/drawing/2014/main" id="{6A09AF60-1944-4554-BEAB-D3D67FDDA531}"/>
              </a:ext>
            </a:extLst>
          </p:cNvPr>
          <p:cNvGrpSpPr/>
          <p:nvPr/>
        </p:nvGrpSpPr>
        <p:grpSpPr>
          <a:xfrm>
            <a:off x="882777" y="4320076"/>
            <a:ext cx="3231261" cy="1972773"/>
            <a:chOff x="3826764" y="4228636"/>
            <a:chExt cx="3231261" cy="1972773"/>
          </a:xfrm>
        </p:grpSpPr>
        <p:sp>
          <p:nvSpPr>
            <p:cNvPr id="19" name="object 21">
              <a:extLst>
                <a:ext uri="{FF2B5EF4-FFF2-40B4-BE49-F238E27FC236}">
                  <a16:creationId xmlns:a16="http://schemas.microsoft.com/office/drawing/2014/main" id="{41B39DED-44BD-426C-BACA-F322FC864F79}"/>
                </a:ext>
              </a:extLst>
            </p:cNvPr>
            <p:cNvSpPr/>
            <p:nvPr/>
          </p:nvSpPr>
          <p:spPr>
            <a:xfrm>
              <a:off x="3826764" y="5769864"/>
              <a:ext cx="972312" cy="413004"/>
            </a:xfrm>
            <a:custGeom>
              <a:avLst/>
              <a:gdLst/>
              <a:ahLst/>
              <a:cxnLst/>
              <a:rect l="l" t="t" r="r" b="b"/>
              <a:pathLst>
                <a:path w="972312" h="413003">
                  <a:moveTo>
                    <a:pt x="0" y="413004"/>
                  </a:moveTo>
                  <a:lnTo>
                    <a:pt x="972312" y="413004"/>
                  </a:lnTo>
                  <a:lnTo>
                    <a:pt x="972312" y="0"/>
                  </a:lnTo>
                  <a:lnTo>
                    <a:pt x="0" y="0"/>
                  </a:lnTo>
                  <a:lnTo>
                    <a:pt x="0" y="413004"/>
                  </a:lnTo>
                  <a:close/>
                </a:path>
              </a:pathLst>
            </a:custGeom>
            <a:solidFill>
              <a:schemeClr val="accent2"/>
            </a:solidFill>
          </p:spPr>
          <p:txBody>
            <a:bodyPr wrap="square" lIns="0" tIns="0" rIns="0" bIns="0" rtlCol="0">
              <a:noAutofit/>
            </a:bodyPr>
            <a:lstStyle/>
            <a:p>
              <a:endParaRPr>
                <a:cs typeface="+mn-ea"/>
                <a:sym typeface="+mn-lt"/>
              </a:endParaRPr>
            </a:p>
          </p:txBody>
        </p:sp>
        <p:sp>
          <p:nvSpPr>
            <p:cNvPr id="20" name="object 22">
              <a:extLst>
                <a:ext uri="{FF2B5EF4-FFF2-40B4-BE49-F238E27FC236}">
                  <a16:creationId xmlns:a16="http://schemas.microsoft.com/office/drawing/2014/main" id="{B9F56CFC-BD5D-4047-BFA6-36A19AA0F4F7}"/>
                </a:ext>
              </a:extLst>
            </p:cNvPr>
            <p:cNvSpPr txBox="1"/>
            <p:nvPr/>
          </p:nvSpPr>
          <p:spPr>
            <a:xfrm>
              <a:off x="4000880" y="5857900"/>
              <a:ext cx="624840" cy="234315"/>
            </a:xfrm>
            <a:prstGeom prst="rect">
              <a:avLst/>
            </a:prstGeom>
          </p:spPr>
          <p:txBody>
            <a:bodyPr vert="horz" wrap="square" lIns="0" tIns="0" rIns="0" bIns="0" rtlCol="0">
              <a:noAutofit/>
            </a:bodyPr>
            <a:lstStyle/>
            <a:p>
              <a:pPr marL="12700">
                <a:lnSpc>
                  <a:spcPct val="100000"/>
                </a:lnSpc>
              </a:pPr>
              <a:r>
                <a:rPr sz="1450" b="1" spc="-40" dirty="0">
                  <a:solidFill>
                    <a:srgbClr val="F9F9F9"/>
                  </a:solidFill>
                  <a:cs typeface="+mn-ea"/>
                  <a:sym typeface="+mn-lt"/>
                </a:rPr>
                <a:t>2</a:t>
              </a:r>
              <a:r>
                <a:rPr sz="1450" b="1" spc="-45" dirty="0">
                  <a:solidFill>
                    <a:srgbClr val="F9F9F9"/>
                  </a:solidFill>
                  <a:cs typeface="+mn-ea"/>
                  <a:sym typeface="+mn-lt"/>
                </a:rPr>
                <a:t>0</a:t>
              </a:r>
              <a:r>
                <a:rPr sz="1450" b="1" spc="-40" dirty="0">
                  <a:solidFill>
                    <a:srgbClr val="F9F9F9"/>
                  </a:solidFill>
                  <a:cs typeface="+mn-ea"/>
                  <a:sym typeface="+mn-lt"/>
                </a:rPr>
                <a:t>1</a:t>
              </a:r>
              <a:r>
                <a:rPr sz="1450" b="1" spc="-45" dirty="0">
                  <a:solidFill>
                    <a:srgbClr val="F9F9F9"/>
                  </a:solidFill>
                  <a:cs typeface="+mn-ea"/>
                  <a:sym typeface="+mn-lt"/>
                </a:rPr>
                <a:t>7</a:t>
              </a:r>
              <a:r>
                <a:rPr sz="1450" b="1" spc="-30" dirty="0">
                  <a:solidFill>
                    <a:srgbClr val="F9F9F9"/>
                  </a:solidFill>
                  <a:cs typeface="+mn-ea"/>
                  <a:sym typeface="+mn-lt"/>
                </a:rPr>
                <a:t>.</a:t>
              </a:r>
              <a:r>
                <a:rPr sz="1450" b="1" spc="-40" dirty="0">
                  <a:solidFill>
                    <a:srgbClr val="F9F9F9"/>
                  </a:solidFill>
                  <a:cs typeface="+mn-ea"/>
                  <a:sym typeface="+mn-lt"/>
                </a:rPr>
                <a:t>9</a:t>
              </a:r>
              <a:endParaRPr sz="1450">
                <a:cs typeface="+mn-ea"/>
                <a:sym typeface="+mn-lt"/>
              </a:endParaRPr>
            </a:p>
          </p:txBody>
        </p:sp>
        <p:sp>
          <p:nvSpPr>
            <p:cNvPr id="21" name="object 23">
              <a:extLst>
                <a:ext uri="{FF2B5EF4-FFF2-40B4-BE49-F238E27FC236}">
                  <a16:creationId xmlns:a16="http://schemas.microsoft.com/office/drawing/2014/main" id="{47E97310-A6D8-4320-9A06-248C10F8C36B}"/>
                </a:ext>
              </a:extLst>
            </p:cNvPr>
            <p:cNvSpPr/>
            <p:nvPr/>
          </p:nvSpPr>
          <p:spPr>
            <a:xfrm>
              <a:off x="3826764" y="4700015"/>
              <a:ext cx="972312" cy="1048511"/>
            </a:xfrm>
            <a:custGeom>
              <a:avLst/>
              <a:gdLst/>
              <a:ahLst/>
              <a:cxnLst/>
              <a:rect l="l" t="t" r="r" b="b"/>
              <a:pathLst>
                <a:path w="972312" h="1048512">
                  <a:moveTo>
                    <a:pt x="972312" y="233171"/>
                  </a:moveTo>
                  <a:lnTo>
                    <a:pt x="0" y="233171"/>
                  </a:lnTo>
                  <a:lnTo>
                    <a:pt x="0" y="1048511"/>
                  </a:lnTo>
                  <a:lnTo>
                    <a:pt x="972312" y="1048511"/>
                  </a:lnTo>
                  <a:lnTo>
                    <a:pt x="972312" y="233171"/>
                  </a:lnTo>
                  <a:close/>
                </a:path>
                <a:path w="972312" h="1048512">
                  <a:moveTo>
                    <a:pt x="390778" y="0"/>
                  </a:moveTo>
                  <a:lnTo>
                    <a:pt x="162051" y="233171"/>
                  </a:lnTo>
                  <a:lnTo>
                    <a:pt x="405130" y="233171"/>
                  </a:lnTo>
                  <a:lnTo>
                    <a:pt x="390778" y="0"/>
                  </a:lnTo>
                  <a:close/>
                </a:path>
              </a:pathLst>
            </a:custGeom>
            <a:solidFill>
              <a:schemeClr val="accent2"/>
            </a:solidFill>
          </p:spPr>
          <p:txBody>
            <a:bodyPr wrap="square" lIns="0" tIns="0" rIns="0" bIns="0" rtlCol="0">
              <a:noAutofit/>
            </a:bodyPr>
            <a:lstStyle/>
            <a:p>
              <a:endParaRPr>
                <a:cs typeface="+mn-ea"/>
                <a:sym typeface="+mn-lt"/>
              </a:endParaRPr>
            </a:p>
          </p:txBody>
        </p:sp>
        <p:sp>
          <p:nvSpPr>
            <p:cNvPr id="22" name="object 24">
              <a:extLst>
                <a:ext uri="{FF2B5EF4-FFF2-40B4-BE49-F238E27FC236}">
                  <a16:creationId xmlns:a16="http://schemas.microsoft.com/office/drawing/2014/main" id="{B1C46722-CFF0-4174-A358-2E83F6150E0E}"/>
                </a:ext>
              </a:extLst>
            </p:cNvPr>
            <p:cNvSpPr/>
            <p:nvPr/>
          </p:nvSpPr>
          <p:spPr>
            <a:xfrm>
              <a:off x="4242053" y="4228636"/>
              <a:ext cx="321563" cy="381925"/>
            </a:xfrm>
            <a:custGeom>
              <a:avLst/>
              <a:gdLst/>
              <a:ahLst/>
              <a:cxnLst/>
              <a:rect l="l" t="t" r="r" b="b"/>
              <a:pathLst>
                <a:path w="321563" h="381925">
                  <a:moveTo>
                    <a:pt x="151715" y="0"/>
                  </a:moveTo>
                  <a:lnTo>
                    <a:pt x="113158" y="8230"/>
                  </a:lnTo>
                  <a:lnTo>
                    <a:pt x="78380" y="26695"/>
                  </a:lnTo>
                  <a:lnTo>
                    <a:pt x="48555" y="54000"/>
                  </a:lnTo>
                  <a:lnTo>
                    <a:pt x="24858" y="88751"/>
                  </a:lnTo>
                  <a:lnTo>
                    <a:pt x="8465" y="129554"/>
                  </a:lnTo>
                  <a:lnTo>
                    <a:pt x="550" y="175015"/>
                  </a:lnTo>
                  <a:lnTo>
                    <a:pt x="0" y="190962"/>
                  </a:lnTo>
                  <a:lnTo>
                    <a:pt x="534" y="206653"/>
                  </a:lnTo>
                  <a:lnTo>
                    <a:pt x="8271" y="251426"/>
                  </a:lnTo>
                  <a:lnTo>
                    <a:pt x="24483" y="291713"/>
                  </a:lnTo>
                  <a:lnTo>
                    <a:pt x="48234" y="326180"/>
                  </a:lnTo>
                  <a:lnTo>
                    <a:pt x="78589" y="353495"/>
                  </a:lnTo>
                  <a:lnTo>
                    <a:pt x="114613" y="372324"/>
                  </a:lnTo>
                  <a:lnTo>
                    <a:pt x="155372" y="381334"/>
                  </a:lnTo>
                  <a:lnTo>
                    <a:pt x="169848" y="381925"/>
                  </a:lnTo>
                  <a:lnTo>
                    <a:pt x="183048" y="380405"/>
                  </a:lnTo>
                  <a:lnTo>
                    <a:pt x="220475" y="368608"/>
                  </a:lnTo>
                  <a:lnTo>
                    <a:pt x="253733" y="347042"/>
                  </a:lnTo>
                  <a:lnTo>
                    <a:pt x="281646" y="317100"/>
                  </a:lnTo>
                  <a:lnTo>
                    <a:pt x="303039" y="280177"/>
                  </a:lnTo>
                  <a:lnTo>
                    <a:pt x="316737" y="237666"/>
                  </a:lnTo>
                  <a:lnTo>
                    <a:pt x="321563" y="190962"/>
                  </a:lnTo>
                  <a:lnTo>
                    <a:pt x="321029" y="175272"/>
                  </a:lnTo>
                  <a:lnTo>
                    <a:pt x="313292" y="130499"/>
                  </a:lnTo>
                  <a:lnTo>
                    <a:pt x="297080" y="90212"/>
                  </a:lnTo>
                  <a:lnTo>
                    <a:pt x="273329" y="55745"/>
                  </a:lnTo>
                  <a:lnTo>
                    <a:pt x="242974" y="28430"/>
                  </a:lnTo>
                  <a:lnTo>
                    <a:pt x="206950" y="9601"/>
                  </a:lnTo>
                  <a:lnTo>
                    <a:pt x="166191" y="591"/>
                  </a:lnTo>
                  <a:lnTo>
                    <a:pt x="151715" y="0"/>
                  </a:lnTo>
                  <a:close/>
                </a:path>
              </a:pathLst>
            </a:custGeom>
            <a:solidFill>
              <a:srgbClr val="F9F9F9"/>
            </a:solidFill>
          </p:spPr>
          <p:txBody>
            <a:bodyPr wrap="square" lIns="0" tIns="0" rIns="0" bIns="0" rtlCol="0">
              <a:noAutofit/>
            </a:bodyPr>
            <a:lstStyle/>
            <a:p>
              <a:endParaRPr>
                <a:cs typeface="+mn-ea"/>
                <a:sym typeface="+mn-lt"/>
              </a:endParaRPr>
            </a:p>
          </p:txBody>
        </p:sp>
        <p:sp>
          <p:nvSpPr>
            <p:cNvPr id="23" name="object 25">
              <a:extLst>
                <a:ext uri="{FF2B5EF4-FFF2-40B4-BE49-F238E27FC236}">
                  <a16:creationId xmlns:a16="http://schemas.microsoft.com/office/drawing/2014/main" id="{80F3DE02-1D2F-4B41-83FD-F90516D83B00}"/>
                </a:ext>
              </a:extLst>
            </p:cNvPr>
            <p:cNvSpPr/>
            <p:nvPr/>
          </p:nvSpPr>
          <p:spPr>
            <a:xfrm>
              <a:off x="4242053" y="4228636"/>
              <a:ext cx="321563" cy="381925"/>
            </a:xfrm>
            <a:custGeom>
              <a:avLst/>
              <a:gdLst/>
              <a:ahLst/>
              <a:cxnLst/>
              <a:rect l="l" t="t" r="r" b="b"/>
              <a:pathLst>
                <a:path w="321563" h="381925">
                  <a:moveTo>
                    <a:pt x="0" y="190962"/>
                  </a:moveTo>
                  <a:lnTo>
                    <a:pt x="4826" y="144259"/>
                  </a:lnTo>
                  <a:lnTo>
                    <a:pt x="18524" y="101748"/>
                  </a:lnTo>
                  <a:lnTo>
                    <a:pt x="39917" y="64825"/>
                  </a:lnTo>
                  <a:lnTo>
                    <a:pt x="67830" y="34883"/>
                  </a:lnTo>
                  <a:lnTo>
                    <a:pt x="101088" y="13317"/>
                  </a:lnTo>
                  <a:lnTo>
                    <a:pt x="138515" y="1520"/>
                  </a:lnTo>
                  <a:lnTo>
                    <a:pt x="151715" y="0"/>
                  </a:lnTo>
                  <a:lnTo>
                    <a:pt x="166191" y="591"/>
                  </a:lnTo>
                  <a:lnTo>
                    <a:pt x="206950" y="9601"/>
                  </a:lnTo>
                  <a:lnTo>
                    <a:pt x="242974" y="28430"/>
                  </a:lnTo>
                  <a:lnTo>
                    <a:pt x="273329" y="55745"/>
                  </a:lnTo>
                  <a:lnTo>
                    <a:pt x="297080" y="90212"/>
                  </a:lnTo>
                  <a:lnTo>
                    <a:pt x="313292" y="130499"/>
                  </a:lnTo>
                  <a:lnTo>
                    <a:pt x="321029" y="175272"/>
                  </a:lnTo>
                  <a:lnTo>
                    <a:pt x="321563" y="190962"/>
                  </a:lnTo>
                  <a:lnTo>
                    <a:pt x="321013" y="206910"/>
                  </a:lnTo>
                  <a:lnTo>
                    <a:pt x="313098" y="252371"/>
                  </a:lnTo>
                  <a:lnTo>
                    <a:pt x="296705" y="293174"/>
                  </a:lnTo>
                  <a:lnTo>
                    <a:pt x="273008" y="327925"/>
                  </a:lnTo>
                  <a:lnTo>
                    <a:pt x="243183" y="355230"/>
                  </a:lnTo>
                  <a:lnTo>
                    <a:pt x="208405" y="373695"/>
                  </a:lnTo>
                  <a:lnTo>
                    <a:pt x="169848" y="381925"/>
                  </a:lnTo>
                  <a:lnTo>
                    <a:pt x="155372" y="381334"/>
                  </a:lnTo>
                  <a:lnTo>
                    <a:pt x="114613" y="372324"/>
                  </a:lnTo>
                  <a:lnTo>
                    <a:pt x="78589" y="353495"/>
                  </a:lnTo>
                  <a:lnTo>
                    <a:pt x="48234" y="326180"/>
                  </a:lnTo>
                  <a:lnTo>
                    <a:pt x="24483" y="291713"/>
                  </a:lnTo>
                  <a:lnTo>
                    <a:pt x="8271" y="251426"/>
                  </a:lnTo>
                  <a:lnTo>
                    <a:pt x="534" y="206653"/>
                  </a:lnTo>
                  <a:lnTo>
                    <a:pt x="0" y="190962"/>
                  </a:lnTo>
                  <a:close/>
                </a:path>
              </a:pathLst>
            </a:custGeom>
            <a:ln w="25908">
              <a:solidFill>
                <a:srgbClr val="53B8E0"/>
              </a:solidFill>
            </a:ln>
          </p:spPr>
          <p:txBody>
            <a:bodyPr wrap="square" lIns="0" tIns="0" rIns="0" bIns="0" rtlCol="0">
              <a:noAutofit/>
            </a:bodyPr>
            <a:lstStyle/>
            <a:p>
              <a:endParaRPr>
                <a:cs typeface="+mn-ea"/>
                <a:sym typeface="+mn-lt"/>
              </a:endParaRPr>
            </a:p>
          </p:txBody>
        </p:sp>
        <p:sp>
          <p:nvSpPr>
            <p:cNvPr id="39" name="object 41">
              <a:extLst>
                <a:ext uri="{FF2B5EF4-FFF2-40B4-BE49-F238E27FC236}">
                  <a16:creationId xmlns:a16="http://schemas.microsoft.com/office/drawing/2014/main" id="{1A0CEB7C-68AA-46E3-8136-13ECCB90A276}"/>
                </a:ext>
              </a:extLst>
            </p:cNvPr>
            <p:cNvSpPr/>
            <p:nvPr/>
          </p:nvSpPr>
          <p:spPr>
            <a:xfrm>
              <a:off x="4078223" y="5100828"/>
              <a:ext cx="469391" cy="467868"/>
            </a:xfrm>
            <a:prstGeom prst="rect">
              <a:avLst/>
            </a:prstGeom>
            <a:blipFill>
              <a:blip r:embed="rId4" cstate="print"/>
              <a:stretch>
                <a:fillRect/>
              </a:stretch>
            </a:blipFill>
          </p:spPr>
          <p:txBody>
            <a:bodyPr wrap="square" lIns="0" tIns="0" rIns="0" bIns="0" rtlCol="0">
              <a:noAutofit/>
            </a:bodyPr>
            <a:lstStyle/>
            <a:p>
              <a:endParaRPr>
                <a:cs typeface="+mn-ea"/>
                <a:sym typeface="+mn-lt"/>
              </a:endParaRPr>
            </a:p>
          </p:txBody>
        </p:sp>
        <p:sp>
          <p:nvSpPr>
            <p:cNvPr id="46" name="object 48">
              <a:extLst>
                <a:ext uri="{FF2B5EF4-FFF2-40B4-BE49-F238E27FC236}">
                  <a16:creationId xmlns:a16="http://schemas.microsoft.com/office/drawing/2014/main" id="{8C001601-0219-4EAA-82EE-AC1251DC7577}"/>
                </a:ext>
              </a:extLst>
            </p:cNvPr>
            <p:cNvSpPr txBox="1"/>
            <p:nvPr/>
          </p:nvSpPr>
          <p:spPr>
            <a:xfrm>
              <a:off x="4893945" y="4944109"/>
              <a:ext cx="2164080" cy="1257300"/>
            </a:xfrm>
            <a:prstGeom prst="rect">
              <a:avLst/>
            </a:prstGeom>
          </p:spPr>
          <p:txBody>
            <a:bodyPr vert="horz" wrap="square" lIns="0" tIns="0" rIns="0" bIns="0" rtlCol="0">
              <a:noAutofit/>
            </a:bodyPr>
            <a:lstStyle/>
            <a:p>
              <a:pPr marL="12700" marR="12700" algn="ctr">
                <a:lnSpc>
                  <a:spcPct val="100000"/>
                </a:lnSpc>
              </a:pPr>
              <a:r>
                <a:rPr sz="1400" b="1" dirty="0">
                  <a:cs typeface="+mn-ea"/>
                  <a:sym typeface="+mn-lt"/>
                </a:rPr>
                <a:t>《关于防范代币融资发</a:t>
              </a:r>
              <a:r>
                <a:rPr sz="1400" b="1" spc="-15" dirty="0">
                  <a:cs typeface="+mn-ea"/>
                  <a:sym typeface="+mn-lt"/>
                </a:rPr>
                <a:t>行</a:t>
              </a:r>
              <a:r>
                <a:rPr sz="1400" b="1" spc="0" dirty="0">
                  <a:cs typeface="+mn-ea"/>
                  <a:sym typeface="+mn-lt"/>
                </a:rPr>
                <a:t>融 资风险的公告》</a:t>
              </a:r>
              <a:endParaRPr sz="1400" dirty="0">
                <a:cs typeface="+mn-ea"/>
                <a:sym typeface="+mn-lt"/>
              </a:endParaRPr>
            </a:p>
            <a:p>
              <a:pPr>
                <a:lnSpc>
                  <a:spcPts val="650"/>
                </a:lnSpc>
                <a:spcBef>
                  <a:spcPts val="32"/>
                </a:spcBef>
              </a:pPr>
              <a:endParaRPr sz="650" dirty="0">
                <a:cs typeface="+mn-ea"/>
                <a:sym typeface="+mn-lt"/>
              </a:endParaRPr>
            </a:p>
          </p:txBody>
        </p:sp>
      </p:grpSp>
      <p:grpSp>
        <p:nvGrpSpPr>
          <p:cNvPr id="56" name="组合 55">
            <a:extLst>
              <a:ext uri="{FF2B5EF4-FFF2-40B4-BE49-F238E27FC236}">
                <a16:creationId xmlns:a16="http://schemas.microsoft.com/office/drawing/2014/main" id="{98C2A4D5-A651-40E2-A96E-EDAF42F16063}"/>
              </a:ext>
            </a:extLst>
          </p:cNvPr>
          <p:cNvGrpSpPr/>
          <p:nvPr/>
        </p:nvGrpSpPr>
        <p:grpSpPr>
          <a:xfrm>
            <a:off x="439102" y="2641091"/>
            <a:ext cx="3188589" cy="2074752"/>
            <a:chOff x="2220467" y="2535809"/>
            <a:chExt cx="3188589" cy="2074752"/>
          </a:xfrm>
        </p:grpSpPr>
        <p:sp>
          <p:nvSpPr>
            <p:cNvPr id="37" name="object 39">
              <a:extLst>
                <a:ext uri="{FF2B5EF4-FFF2-40B4-BE49-F238E27FC236}">
                  <a16:creationId xmlns:a16="http://schemas.microsoft.com/office/drawing/2014/main" id="{849D9470-72E1-4F0D-B8D1-EFAD8E58A6AA}"/>
                </a:ext>
              </a:extLst>
            </p:cNvPr>
            <p:cNvSpPr/>
            <p:nvPr/>
          </p:nvSpPr>
          <p:spPr>
            <a:xfrm>
              <a:off x="2483357" y="4228636"/>
              <a:ext cx="321564" cy="381925"/>
            </a:xfrm>
            <a:custGeom>
              <a:avLst/>
              <a:gdLst/>
              <a:ahLst/>
              <a:cxnLst/>
              <a:rect l="l" t="t" r="r" b="b"/>
              <a:pathLst>
                <a:path w="321564" h="381925">
                  <a:moveTo>
                    <a:pt x="151715" y="0"/>
                  </a:moveTo>
                  <a:lnTo>
                    <a:pt x="113158" y="8230"/>
                  </a:lnTo>
                  <a:lnTo>
                    <a:pt x="78380" y="26695"/>
                  </a:lnTo>
                  <a:lnTo>
                    <a:pt x="48555" y="54000"/>
                  </a:lnTo>
                  <a:lnTo>
                    <a:pt x="24858" y="88751"/>
                  </a:lnTo>
                  <a:lnTo>
                    <a:pt x="8465" y="129554"/>
                  </a:lnTo>
                  <a:lnTo>
                    <a:pt x="550" y="175015"/>
                  </a:lnTo>
                  <a:lnTo>
                    <a:pt x="0" y="190962"/>
                  </a:lnTo>
                  <a:lnTo>
                    <a:pt x="534" y="206653"/>
                  </a:lnTo>
                  <a:lnTo>
                    <a:pt x="8271" y="251426"/>
                  </a:lnTo>
                  <a:lnTo>
                    <a:pt x="24483" y="291713"/>
                  </a:lnTo>
                  <a:lnTo>
                    <a:pt x="48234" y="326180"/>
                  </a:lnTo>
                  <a:lnTo>
                    <a:pt x="78589" y="353495"/>
                  </a:lnTo>
                  <a:lnTo>
                    <a:pt x="114613" y="372324"/>
                  </a:lnTo>
                  <a:lnTo>
                    <a:pt x="155372" y="381334"/>
                  </a:lnTo>
                  <a:lnTo>
                    <a:pt x="169848" y="381925"/>
                  </a:lnTo>
                  <a:lnTo>
                    <a:pt x="183048" y="380405"/>
                  </a:lnTo>
                  <a:lnTo>
                    <a:pt x="220475" y="368608"/>
                  </a:lnTo>
                  <a:lnTo>
                    <a:pt x="253733" y="347042"/>
                  </a:lnTo>
                  <a:lnTo>
                    <a:pt x="281646" y="317100"/>
                  </a:lnTo>
                  <a:lnTo>
                    <a:pt x="303039" y="280177"/>
                  </a:lnTo>
                  <a:lnTo>
                    <a:pt x="316737" y="237666"/>
                  </a:lnTo>
                  <a:lnTo>
                    <a:pt x="321564" y="190962"/>
                  </a:lnTo>
                  <a:lnTo>
                    <a:pt x="321029" y="175272"/>
                  </a:lnTo>
                  <a:lnTo>
                    <a:pt x="313292" y="130499"/>
                  </a:lnTo>
                  <a:lnTo>
                    <a:pt x="297080" y="90212"/>
                  </a:lnTo>
                  <a:lnTo>
                    <a:pt x="273329" y="55745"/>
                  </a:lnTo>
                  <a:lnTo>
                    <a:pt x="242974" y="28430"/>
                  </a:lnTo>
                  <a:lnTo>
                    <a:pt x="206950" y="9601"/>
                  </a:lnTo>
                  <a:lnTo>
                    <a:pt x="166191" y="591"/>
                  </a:lnTo>
                  <a:lnTo>
                    <a:pt x="151715" y="0"/>
                  </a:lnTo>
                  <a:close/>
                </a:path>
              </a:pathLst>
            </a:custGeom>
            <a:solidFill>
              <a:srgbClr val="F9F9F9"/>
            </a:solidFill>
          </p:spPr>
          <p:txBody>
            <a:bodyPr wrap="square" lIns="0" tIns="0" rIns="0" bIns="0" rtlCol="0">
              <a:noAutofit/>
            </a:bodyPr>
            <a:lstStyle/>
            <a:p>
              <a:endParaRPr>
                <a:cs typeface="+mn-ea"/>
                <a:sym typeface="+mn-lt"/>
              </a:endParaRPr>
            </a:p>
          </p:txBody>
        </p:sp>
        <p:grpSp>
          <p:nvGrpSpPr>
            <p:cNvPr id="53" name="组合 52">
              <a:extLst>
                <a:ext uri="{FF2B5EF4-FFF2-40B4-BE49-F238E27FC236}">
                  <a16:creationId xmlns:a16="http://schemas.microsoft.com/office/drawing/2014/main" id="{AE3D6F05-4240-44F8-A259-8D68AD4A2BF4}"/>
                </a:ext>
              </a:extLst>
            </p:cNvPr>
            <p:cNvGrpSpPr/>
            <p:nvPr/>
          </p:nvGrpSpPr>
          <p:grpSpPr>
            <a:xfrm>
              <a:off x="2220467" y="2535809"/>
              <a:ext cx="3188589" cy="2074752"/>
              <a:chOff x="2220467" y="2535809"/>
              <a:chExt cx="3188589" cy="2074752"/>
            </a:xfrm>
          </p:grpSpPr>
          <p:sp>
            <p:nvSpPr>
              <p:cNvPr id="38" name="object 40">
                <a:extLst>
                  <a:ext uri="{FF2B5EF4-FFF2-40B4-BE49-F238E27FC236}">
                    <a16:creationId xmlns:a16="http://schemas.microsoft.com/office/drawing/2014/main" id="{61F970C1-1BFA-4FBC-81F4-4471372D847C}"/>
                  </a:ext>
                </a:extLst>
              </p:cNvPr>
              <p:cNvSpPr/>
              <p:nvPr/>
            </p:nvSpPr>
            <p:spPr>
              <a:xfrm>
                <a:off x="2483357" y="4228636"/>
                <a:ext cx="321564" cy="381925"/>
              </a:xfrm>
              <a:custGeom>
                <a:avLst/>
                <a:gdLst/>
                <a:ahLst/>
                <a:cxnLst/>
                <a:rect l="l" t="t" r="r" b="b"/>
                <a:pathLst>
                  <a:path w="321564" h="381925">
                    <a:moveTo>
                      <a:pt x="0" y="190962"/>
                    </a:moveTo>
                    <a:lnTo>
                      <a:pt x="4826" y="144259"/>
                    </a:lnTo>
                    <a:lnTo>
                      <a:pt x="18524" y="101748"/>
                    </a:lnTo>
                    <a:lnTo>
                      <a:pt x="39917" y="64825"/>
                    </a:lnTo>
                    <a:lnTo>
                      <a:pt x="67830" y="34883"/>
                    </a:lnTo>
                    <a:lnTo>
                      <a:pt x="101088" y="13317"/>
                    </a:lnTo>
                    <a:lnTo>
                      <a:pt x="138515" y="1520"/>
                    </a:lnTo>
                    <a:lnTo>
                      <a:pt x="151715" y="0"/>
                    </a:lnTo>
                    <a:lnTo>
                      <a:pt x="166191" y="591"/>
                    </a:lnTo>
                    <a:lnTo>
                      <a:pt x="206950" y="9601"/>
                    </a:lnTo>
                    <a:lnTo>
                      <a:pt x="242974" y="28430"/>
                    </a:lnTo>
                    <a:lnTo>
                      <a:pt x="273329" y="55745"/>
                    </a:lnTo>
                    <a:lnTo>
                      <a:pt x="297080" y="90212"/>
                    </a:lnTo>
                    <a:lnTo>
                      <a:pt x="313292" y="130499"/>
                    </a:lnTo>
                    <a:lnTo>
                      <a:pt x="321029" y="175272"/>
                    </a:lnTo>
                    <a:lnTo>
                      <a:pt x="321564" y="190962"/>
                    </a:lnTo>
                    <a:lnTo>
                      <a:pt x="321013" y="206910"/>
                    </a:lnTo>
                    <a:lnTo>
                      <a:pt x="313098" y="252371"/>
                    </a:lnTo>
                    <a:lnTo>
                      <a:pt x="296705" y="293174"/>
                    </a:lnTo>
                    <a:lnTo>
                      <a:pt x="273008" y="327925"/>
                    </a:lnTo>
                    <a:lnTo>
                      <a:pt x="243183" y="355230"/>
                    </a:lnTo>
                    <a:lnTo>
                      <a:pt x="208405" y="373695"/>
                    </a:lnTo>
                    <a:lnTo>
                      <a:pt x="169848" y="381925"/>
                    </a:lnTo>
                    <a:lnTo>
                      <a:pt x="155372" y="381334"/>
                    </a:lnTo>
                    <a:lnTo>
                      <a:pt x="114613" y="372324"/>
                    </a:lnTo>
                    <a:lnTo>
                      <a:pt x="78589" y="353495"/>
                    </a:lnTo>
                    <a:lnTo>
                      <a:pt x="48234" y="326180"/>
                    </a:lnTo>
                    <a:lnTo>
                      <a:pt x="24483" y="291713"/>
                    </a:lnTo>
                    <a:lnTo>
                      <a:pt x="8271" y="251426"/>
                    </a:lnTo>
                    <a:lnTo>
                      <a:pt x="534" y="206653"/>
                    </a:lnTo>
                    <a:lnTo>
                      <a:pt x="0" y="190962"/>
                    </a:lnTo>
                    <a:close/>
                  </a:path>
                </a:pathLst>
              </a:custGeom>
              <a:ln w="25908">
                <a:solidFill>
                  <a:srgbClr val="F7D256"/>
                </a:solidFill>
              </a:ln>
            </p:spPr>
            <p:txBody>
              <a:bodyPr wrap="square" lIns="0" tIns="0" rIns="0" bIns="0" rtlCol="0">
                <a:noAutofit/>
              </a:bodyPr>
              <a:lstStyle/>
              <a:p>
                <a:endParaRPr>
                  <a:cs typeface="+mn-ea"/>
                  <a:sym typeface="+mn-lt"/>
                </a:endParaRPr>
              </a:p>
            </p:txBody>
          </p:sp>
          <p:grpSp>
            <p:nvGrpSpPr>
              <p:cNvPr id="52" name="组合 51">
                <a:extLst>
                  <a:ext uri="{FF2B5EF4-FFF2-40B4-BE49-F238E27FC236}">
                    <a16:creationId xmlns:a16="http://schemas.microsoft.com/office/drawing/2014/main" id="{7F372E23-88FF-4BDC-AD1B-FE5F648E82AA}"/>
                  </a:ext>
                </a:extLst>
              </p:cNvPr>
              <p:cNvGrpSpPr/>
              <p:nvPr/>
            </p:nvGrpSpPr>
            <p:grpSpPr>
              <a:xfrm>
                <a:off x="2220467" y="2535809"/>
                <a:ext cx="3188589" cy="1488058"/>
                <a:chOff x="2220467" y="2535809"/>
                <a:chExt cx="3188589" cy="1488058"/>
              </a:xfrm>
            </p:grpSpPr>
            <p:sp>
              <p:nvSpPr>
                <p:cNvPr id="34" name="object 36">
                  <a:extLst>
                    <a:ext uri="{FF2B5EF4-FFF2-40B4-BE49-F238E27FC236}">
                      <a16:creationId xmlns:a16="http://schemas.microsoft.com/office/drawing/2014/main" id="{CA9305DE-9388-4819-97BF-315E0ECB84AC}"/>
                    </a:ext>
                  </a:extLst>
                </p:cNvPr>
                <p:cNvSpPr/>
                <p:nvPr/>
              </p:nvSpPr>
              <p:spPr>
                <a:xfrm>
                  <a:off x="2220467" y="2993135"/>
                  <a:ext cx="810259" cy="1030732"/>
                </a:xfrm>
                <a:custGeom>
                  <a:avLst/>
                  <a:gdLst/>
                  <a:ahLst/>
                  <a:cxnLst/>
                  <a:rect l="l" t="t" r="r" b="b"/>
                  <a:pathLst>
                    <a:path w="810259" h="1030731">
                      <a:moveTo>
                        <a:pt x="810259" y="815339"/>
                      </a:moveTo>
                      <a:lnTo>
                        <a:pt x="567182" y="815339"/>
                      </a:lnTo>
                      <a:lnTo>
                        <a:pt x="524382" y="1030732"/>
                      </a:lnTo>
                      <a:lnTo>
                        <a:pt x="810259" y="815339"/>
                      </a:lnTo>
                      <a:close/>
                    </a:path>
                    <a:path w="810259" h="1030731">
                      <a:moveTo>
                        <a:pt x="972312" y="0"/>
                      </a:moveTo>
                      <a:lnTo>
                        <a:pt x="0" y="0"/>
                      </a:lnTo>
                      <a:lnTo>
                        <a:pt x="0" y="815339"/>
                      </a:lnTo>
                      <a:lnTo>
                        <a:pt x="972312" y="815339"/>
                      </a:lnTo>
                      <a:lnTo>
                        <a:pt x="972312" y="0"/>
                      </a:lnTo>
                      <a:close/>
                    </a:path>
                  </a:pathLst>
                </a:custGeom>
                <a:solidFill>
                  <a:srgbClr val="1B9ED2"/>
                </a:solidFill>
              </p:spPr>
              <p:txBody>
                <a:bodyPr wrap="square" lIns="0" tIns="0" rIns="0" bIns="0" rtlCol="0">
                  <a:noAutofit/>
                </a:bodyPr>
                <a:lstStyle/>
                <a:p>
                  <a:endParaRPr>
                    <a:cs typeface="+mn-ea"/>
                    <a:sym typeface="+mn-lt"/>
                  </a:endParaRPr>
                </a:p>
              </p:txBody>
            </p:sp>
            <p:sp>
              <p:nvSpPr>
                <p:cNvPr id="35" name="object 37">
                  <a:extLst>
                    <a:ext uri="{FF2B5EF4-FFF2-40B4-BE49-F238E27FC236}">
                      <a16:creationId xmlns:a16="http://schemas.microsoft.com/office/drawing/2014/main" id="{6B32C3A1-906E-4A6C-80E8-14B096A8881C}"/>
                    </a:ext>
                  </a:extLst>
                </p:cNvPr>
                <p:cNvSpPr/>
                <p:nvPr/>
              </p:nvSpPr>
              <p:spPr>
                <a:xfrm>
                  <a:off x="2220467" y="2549651"/>
                  <a:ext cx="972312" cy="411479"/>
                </a:xfrm>
                <a:custGeom>
                  <a:avLst/>
                  <a:gdLst/>
                  <a:ahLst/>
                  <a:cxnLst/>
                  <a:rect l="l" t="t" r="r" b="b"/>
                  <a:pathLst>
                    <a:path w="972312" h="411479">
                      <a:moveTo>
                        <a:pt x="0" y="411479"/>
                      </a:moveTo>
                      <a:lnTo>
                        <a:pt x="972312" y="411479"/>
                      </a:lnTo>
                      <a:lnTo>
                        <a:pt x="972312" y="0"/>
                      </a:lnTo>
                      <a:lnTo>
                        <a:pt x="0" y="0"/>
                      </a:lnTo>
                      <a:lnTo>
                        <a:pt x="0" y="411479"/>
                      </a:lnTo>
                      <a:close/>
                    </a:path>
                  </a:pathLst>
                </a:custGeom>
                <a:solidFill>
                  <a:srgbClr val="1B9ED2"/>
                </a:solidFill>
              </p:spPr>
              <p:txBody>
                <a:bodyPr wrap="square" lIns="0" tIns="0" rIns="0" bIns="0" rtlCol="0">
                  <a:noAutofit/>
                </a:bodyPr>
                <a:lstStyle/>
                <a:p>
                  <a:endParaRPr>
                    <a:cs typeface="+mn-ea"/>
                    <a:sym typeface="+mn-lt"/>
                  </a:endParaRPr>
                </a:p>
              </p:txBody>
            </p:sp>
            <p:sp>
              <p:nvSpPr>
                <p:cNvPr id="36" name="object 38">
                  <a:extLst>
                    <a:ext uri="{FF2B5EF4-FFF2-40B4-BE49-F238E27FC236}">
                      <a16:creationId xmlns:a16="http://schemas.microsoft.com/office/drawing/2014/main" id="{15B77E9C-3885-4BAC-89B1-D9F03E3011C7}"/>
                    </a:ext>
                  </a:extLst>
                </p:cNvPr>
                <p:cNvSpPr txBox="1"/>
                <p:nvPr/>
              </p:nvSpPr>
              <p:spPr>
                <a:xfrm>
                  <a:off x="2393950" y="2635884"/>
                  <a:ext cx="624840" cy="234315"/>
                </a:xfrm>
                <a:prstGeom prst="rect">
                  <a:avLst/>
                </a:prstGeom>
              </p:spPr>
              <p:txBody>
                <a:bodyPr vert="horz" wrap="square" lIns="0" tIns="0" rIns="0" bIns="0" rtlCol="0">
                  <a:noAutofit/>
                </a:bodyPr>
                <a:lstStyle/>
                <a:p>
                  <a:pPr marL="12700">
                    <a:lnSpc>
                      <a:spcPct val="100000"/>
                    </a:lnSpc>
                  </a:pPr>
                  <a:r>
                    <a:rPr sz="1450" b="1" spc="-40" dirty="0">
                      <a:solidFill>
                        <a:srgbClr val="F9F9F9"/>
                      </a:solidFill>
                      <a:cs typeface="+mn-ea"/>
                      <a:sym typeface="+mn-lt"/>
                    </a:rPr>
                    <a:t>2</a:t>
                  </a:r>
                  <a:r>
                    <a:rPr sz="1450" b="1" spc="-45" dirty="0">
                      <a:solidFill>
                        <a:srgbClr val="F9F9F9"/>
                      </a:solidFill>
                      <a:cs typeface="+mn-ea"/>
                      <a:sym typeface="+mn-lt"/>
                    </a:rPr>
                    <a:t>0</a:t>
                  </a:r>
                  <a:r>
                    <a:rPr sz="1450" b="1" spc="-40" dirty="0">
                      <a:solidFill>
                        <a:srgbClr val="F9F9F9"/>
                      </a:solidFill>
                      <a:cs typeface="+mn-ea"/>
                      <a:sym typeface="+mn-lt"/>
                    </a:rPr>
                    <a:t>1</a:t>
                  </a:r>
                  <a:r>
                    <a:rPr sz="1450" b="1" spc="-45" dirty="0">
                      <a:solidFill>
                        <a:srgbClr val="F9F9F9"/>
                      </a:solidFill>
                      <a:cs typeface="+mn-ea"/>
                      <a:sym typeface="+mn-lt"/>
                    </a:rPr>
                    <a:t>7</a:t>
                  </a:r>
                  <a:r>
                    <a:rPr sz="1450" b="1" spc="-30" dirty="0">
                      <a:solidFill>
                        <a:srgbClr val="F9F9F9"/>
                      </a:solidFill>
                      <a:cs typeface="+mn-ea"/>
                      <a:sym typeface="+mn-lt"/>
                    </a:rPr>
                    <a:t>.</a:t>
                  </a:r>
                  <a:r>
                    <a:rPr sz="1450" b="1" spc="-40" dirty="0">
                      <a:solidFill>
                        <a:srgbClr val="F9F9F9"/>
                      </a:solidFill>
                      <a:cs typeface="+mn-ea"/>
                      <a:sym typeface="+mn-lt"/>
                    </a:rPr>
                    <a:t>9</a:t>
                  </a:r>
                  <a:endParaRPr sz="1450" dirty="0">
                    <a:cs typeface="+mn-ea"/>
                    <a:sym typeface="+mn-lt"/>
                  </a:endParaRPr>
                </a:p>
              </p:txBody>
            </p:sp>
            <p:sp>
              <p:nvSpPr>
                <p:cNvPr id="44" name="object 46">
                  <a:extLst>
                    <a:ext uri="{FF2B5EF4-FFF2-40B4-BE49-F238E27FC236}">
                      <a16:creationId xmlns:a16="http://schemas.microsoft.com/office/drawing/2014/main" id="{9F4FA4BF-BB25-4F08-A512-C89ADC12642A}"/>
                    </a:ext>
                  </a:extLst>
                </p:cNvPr>
                <p:cNvSpPr/>
                <p:nvPr/>
              </p:nvSpPr>
              <p:spPr>
                <a:xfrm>
                  <a:off x="2471927" y="3165348"/>
                  <a:ext cx="467868" cy="467868"/>
                </a:xfrm>
                <a:prstGeom prst="rect">
                  <a:avLst/>
                </a:prstGeom>
                <a:blipFill>
                  <a:blip r:embed="rId5" cstate="print"/>
                  <a:stretch>
                    <a:fillRect/>
                  </a:stretch>
                </a:blipFill>
              </p:spPr>
              <p:txBody>
                <a:bodyPr wrap="square" lIns="0" tIns="0" rIns="0" bIns="0" rtlCol="0">
                  <a:noAutofit/>
                </a:bodyPr>
                <a:lstStyle/>
                <a:p>
                  <a:endParaRPr>
                    <a:cs typeface="+mn-ea"/>
                    <a:sym typeface="+mn-lt"/>
                  </a:endParaRPr>
                </a:p>
              </p:txBody>
            </p:sp>
            <p:sp>
              <p:nvSpPr>
                <p:cNvPr id="47" name="object 49">
                  <a:extLst>
                    <a:ext uri="{FF2B5EF4-FFF2-40B4-BE49-F238E27FC236}">
                      <a16:creationId xmlns:a16="http://schemas.microsoft.com/office/drawing/2014/main" id="{D0200373-DC09-4CFF-A08D-5B4BC4AD753E}"/>
                    </a:ext>
                  </a:extLst>
                </p:cNvPr>
                <p:cNvSpPr txBox="1"/>
                <p:nvPr/>
              </p:nvSpPr>
              <p:spPr>
                <a:xfrm>
                  <a:off x="3244976" y="2535809"/>
                  <a:ext cx="2164080" cy="1257935"/>
                </a:xfrm>
                <a:prstGeom prst="rect">
                  <a:avLst/>
                </a:prstGeom>
              </p:spPr>
              <p:txBody>
                <a:bodyPr vert="horz" wrap="square" lIns="0" tIns="0" rIns="0" bIns="0" rtlCol="0">
                  <a:noAutofit/>
                </a:bodyPr>
                <a:lstStyle/>
                <a:p>
                  <a:pPr marL="12700" marR="12700" indent="0" algn="ctr">
                    <a:lnSpc>
                      <a:spcPct val="100000"/>
                    </a:lnSpc>
                  </a:pPr>
                  <a:r>
                    <a:rPr sz="1400" b="1" dirty="0">
                      <a:cs typeface="+mn-ea"/>
                      <a:sym typeface="+mn-lt"/>
                    </a:rPr>
                    <a:t>《关于对代币发行融资</a:t>
                  </a:r>
                  <a:r>
                    <a:rPr sz="1400" b="1" spc="-15" dirty="0">
                      <a:cs typeface="+mn-ea"/>
                      <a:sym typeface="+mn-lt"/>
                    </a:rPr>
                    <a:t>开</a:t>
                  </a:r>
                  <a:r>
                    <a:rPr sz="1400" b="1" spc="0" dirty="0">
                      <a:cs typeface="+mn-ea"/>
                      <a:sym typeface="+mn-lt"/>
                    </a:rPr>
                    <a:t>展 清理整顿工作的通知》</a:t>
                  </a:r>
                  <a:endParaRPr sz="1400" dirty="0">
                    <a:cs typeface="+mn-ea"/>
                    <a:sym typeface="+mn-lt"/>
                  </a:endParaRPr>
                </a:p>
                <a:p>
                  <a:pPr>
                    <a:lnSpc>
                      <a:spcPts val="650"/>
                    </a:lnSpc>
                    <a:spcBef>
                      <a:spcPts val="33"/>
                    </a:spcBef>
                  </a:pPr>
                  <a:endParaRPr sz="650" dirty="0">
                    <a:cs typeface="+mn-ea"/>
                    <a:sym typeface="+mn-lt"/>
                  </a:endParaRPr>
                </a:p>
              </p:txBody>
            </p:sp>
          </p:grpSp>
        </p:grpSp>
      </p:grpSp>
      <p:sp>
        <p:nvSpPr>
          <p:cNvPr id="51" name="object 8">
            <a:extLst>
              <a:ext uri="{FF2B5EF4-FFF2-40B4-BE49-F238E27FC236}">
                <a16:creationId xmlns:a16="http://schemas.microsoft.com/office/drawing/2014/main" id="{C1BB95AC-1837-463F-B741-74F68C136B11}"/>
              </a:ext>
            </a:extLst>
          </p:cNvPr>
          <p:cNvSpPr txBox="1"/>
          <p:nvPr/>
        </p:nvSpPr>
        <p:spPr>
          <a:xfrm>
            <a:off x="377886" y="1692546"/>
            <a:ext cx="10652125" cy="713614"/>
          </a:xfrm>
          <a:prstGeom prst="rect">
            <a:avLst/>
          </a:prstGeom>
        </p:spPr>
        <p:txBody>
          <a:bodyPr vert="horz" wrap="square" lIns="0" tIns="0" rIns="0" bIns="0" rtlCol="0">
            <a:noAutofit/>
          </a:bodyPr>
          <a:lstStyle/>
          <a:p>
            <a:pPr marL="285750" indent="-285750">
              <a:lnSpc>
                <a:spcPct val="150000"/>
              </a:lnSpc>
              <a:buClr>
                <a:srgbClr val="182452"/>
              </a:buClr>
              <a:buFont typeface="Wingdings" pitchFamily="2" charset="2"/>
              <a:buChar char="ü"/>
            </a:pPr>
            <a:r>
              <a:rPr dirty="0">
                <a:solidFill>
                  <a:srgbClr val="24292E"/>
                </a:solidFill>
                <a:cs typeface="+mn-ea"/>
                <a:sym typeface="+mn-lt"/>
              </a:rPr>
              <a:t>《2017上半年国内 </a:t>
            </a:r>
            <a:r>
              <a:rPr dirty="0" err="1">
                <a:solidFill>
                  <a:srgbClr val="24292E"/>
                </a:solidFill>
                <a:cs typeface="+mn-ea"/>
                <a:sym typeface="+mn-lt"/>
              </a:rPr>
              <a:t>ICO发展情况报告</a:t>
            </a:r>
            <a:r>
              <a:rPr dirty="0">
                <a:solidFill>
                  <a:srgbClr val="24292E"/>
                </a:solidFill>
                <a:cs typeface="+mn-ea"/>
                <a:sym typeface="+mn-lt"/>
              </a:rPr>
              <a:t>》，认为单个ICO项目募集人数普遍超过200人，构成非法集资要</a:t>
            </a:r>
            <a:r>
              <a:rPr lang="zh-CN" altLang="en-US" dirty="0">
                <a:solidFill>
                  <a:srgbClr val="24292E"/>
                </a:solidFill>
                <a:cs typeface="+mn-ea"/>
                <a:sym typeface="+mn-lt"/>
              </a:rPr>
              <a:t>件</a:t>
            </a:r>
            <a:endParaRPr lang="en-US" altLang="zh-CN" dirty="0">
              <a:solidFill>
                <a:srgbClr val="24292E"/>
              </a:solidFill>
              <a:cs typeface="+mn-ea"/>
              <a:sym typeface="+mn-lt"/>
            </a:endParaRPr>
          </a:p>
        </p:txBody>
      </p:sp>
      <p:grpSp>
        <p:nvGrpSpPr>
          <p:cNvPr id="62" name="组合 61">
            <a:extLst>
              <a:ext uri="{FF2B5EF4-FFF2-40B4-BE49-F238E27FC236}">
                <a16:creationId xmlns:a16="http://schemas.microsoft.com/office/drawing/2014/main" id="{E2D4EC7F-07DB-4FCE-BE52-102811BB19E6}"/>
              </a:ext>
            </a:extLst>
          </p:cNvPr>
          <p:cNvGrpSpPr/>
          <p:nvPr/>
        </p:nvGrpSpPr>
        <p:grpSpPr>
          <a:xfrm>
            <a:off x="7666863" y="4320076"/>
            <a:ext cx="3010515" cy="1972773"/>
            <a:chOff x="3826764" y="4228636"/>
            <a:chExt cx="3010515" cy="1972773"/>
          </a:xfrm>
        </p:grpSpPr>
        <p:sp>
          <p:nvSpPr>
            <p:cNvPr id="63" name="object 21">
              <a:extLst>
                <a:ext uri="{FF2B5EF4-FFF2-40B4-BE49-F238E27FC236}">
                  <a16:creationId xmlns:a16="http://schemas.microsoft.com/office/drawing/2014/main" id="{E1C94052-2058-4BF4-BAB9-EC84BA60E659}"/>
                </a:ext>
              </a:extLst>
            </p:cNvPr>
            <p:cNvSpPr/>
            <p:nvPr/>
          </p:nvSpPr>
          <p:spPr>
            <a:xfrm>
              <a:off x="3826764" y="5769864"/>
              <a:ext cx="972312" cy="413004"/>
            </a:xfrm>
            <a:custGeom>
              <a:avLst/>
              <a:gdLst/>
              <a:ahLst/>
              <a:cxnLst/>
              <a:rect l="l" t="t" r="r" b="b"/>
              <a:pathLst>
                <a:path w="972312" h="413003">
                  <a:moveTo>
                    <a:pt x="0" y="413004"/>
                  </a:moveTo>
                  <a:lnTo>
                    <a:pt x="972312" y="413004"/>
                  </a:lnTo>
                  <a:lnTo>
                    <a:pt x="972312" y="0"/>
                  </a:lnTo>
                  <a:lnTo>
                    <a:pt x="0" y="0"/>
                  </a:lnTo>
                  <a:lnTo>
                    <a:pt x="0" y="413004"/>
                  </a:lnTo>
                  <a:close/>
                </a:path>
              </a:pathLst>
            </a:custGeom>
            <a:solidFill>
              <a:schemeClr val="accent2"/>
            </a:solidFill>
          </p:spPr>
          <p:txBody>
            <a:bodyPr wrap="square" lIns="0" tIns="0" rIns="0" bIns="0" rtlCol="0">
              <a:noAutofit/>
            </a:bodyPr>
            <a:lstStyle/>
            <a:p>
              <a:endParaRPr>
                <a:cs typeface="+mn-ea"/>
                <a:sym typeface="+mn-lt"/>
              </a:endParaRPr>
            </a:p>
          </p:txBody>
        </p:sp>
        <p:sp>
          <p:nvSpPr>
            <p:cNvPr id="64" name="object 22">
              <a:extLst>
                <a:ext uri="{FF2B5EF4-FFF2-40B4-BE49-F238E27FC236}">
                  <a16:creationId xmlns:a16="http://schemas.microsoft.com/office/drawing/2014/main" id="{DAAE5FF5-E25C-4130-8249-B693F92031DF}"/>
                </a:ext>
              </a:extLst>
            </p:cNvPr>
            <p:cNvSpPr txBox="1"/>
            <p:nvPr/>
          </p:nvSpPr>
          <p:spPr>
            <a:xfrm>
              <a:off x="3877564" y="5857900"/>
              <a:ext cx="798956" cy="202733"/>
            </a:xfrm>
            <a:prstGeom prst="rect">
              <a:avLst/>
            </a:prstGeom>
          </p:spPr>
          <p:txBody>
            <a:bodyPr vert="horz" wrap="square" lIns="0" tIns="0" rIns="0" bIns="0" rtlCol="0">
              <a:noAutofit/>
            </a:bodyPr>
            <a:lstStyle/>
            <a:p>
              <a:pPr marL="12700" algn="ctr">
                <a:lnSpc>
                  <a:spcPct val="100000"/>
                </a:lnSpc>
              </a:pPr>
              <a:r>
                <a:rPr sz="1450" b="1" spc="-40" dirty="0">
                  <a:solidFill>
                    <a:srgbClr val="F9F9F9"/>
                  </a:solidFill>
                  <a:cs typeface="+mn-ea"/>
                  <a:sym typeface="+mn-lt"/>
                </a:rPr>
                <a:t>2</a:t>
              </a:r>
              <a:r>
                <a:rPr sz="1450" b="1" spc="-45" dirty="0">
                  <a:solidFill>
                    <a:srgbClr val="F9F9F9"/>
                  </a:solidFill>
                  <a:cs typeface="+mn-ea"/>
                  <a:sym typeface="+mn-lt"/>
                </a:rPr>
                <a:t>0</a:t>
              </a:r>
              <a:r>
                <a:rPr sz="1450" b="1" spc="-40" dirty="0">
                  <a:solidFill>
                    <a:srgbClr val="F9F9F9"/>
                  </a:solidFill>
                  <a:cs typeface="+mn-ea"/>
                  <a:sym typeface="+mn-lt"/>
                </a:rPr>
                <a:t>1</a:t>
              </a:r>
              <a:r>
                <a:rPr lang="en-US" altLang="zh-CN" sz="1450" b="1" spc="-40" dirty="0">
                  <a:solidFill>
                    <a:srgbClr val="F9F9F9"/>
                  </a:solidFill>
                  <a:cs typeface="+mn-ea"/>
                  <a:sym typeface="+mn-lt"/>
                </a:rPr>
                <a:t>9</a:t>
              </a:r>
              <a:r>
                <a:rPr sz="1450" b="1" spc="-30" dirty="0">
                  <a:solidFill>
                    <a:srgbClr val="F9F9F9"/>
                  </a:solidFill>
                  <a:cs typeface="+mn-ea"/>
                  <a:sym typeface="+mn-lt"/>
                </a:rPr>
                <a:t>.</a:t>
              </a:r>
              <a:r>
                <a:rPr lang="en-US" altLang="zh-CN" sz="1450" b="1" spc="-30" dirty="0">
                  <a:solidFill>
                    <a:srgbClr val="F9F9F9"/>
                  </a:solidFill>
                  <a:cs typeface="+mn-ea"/>
                  <a:sym typeface="+mn-lt"/>
                </a:rPr>
                <a:t>1</a:t>
              </a:r>
              <a:endParaRPr sz="1450" dirty="0">
                <a:cs typeface="+mn-ea"/>
                <a:sym typeface="+mn-lt"/>
              </a:endParaRPr>
            </a:p>
          </p:txBody>
        </p:sp>
        <p:sp>
          <p:nvSpPr>
            <p:cNvPr id="65" name="object 23">
              <a:extLst>
                <a:ext uri="{FF2B5EF4-FFF2-40B4-BE49-F238E27FC236}">
                  <a16:creationId xmlns:a16="http://schemas.microsoft.com/office/drawing/2014/main" id="{C89D5C50-E992-4684-B3DD-1CB2EE331640}"/>
                </a:ext>
              </a:extLst>
            </p:cNvPr>
            <p:cNvSpPr/>
            <p:nvPr/>
          </p:nvSpPr>
          <p:spPr>
            <a:xfrm>
              <a:off x="3826764" y="4700015"/>
              <a:ext cx="972312" cy="1048511"/>
            </a:xfrm>
            <a:custGeom>
              <a:avLst/>
              <a:gdLst/>
              <a:ahLst/>
              <a:cxnLst/>
              <a:rect l="l" t="t" r="r" b="b"/>
              <a:pathLst>
                <a:path w="972312" h="1048512">
                  <a:moveTo>
                    <a:pt x="972312" y="233171"/>
                  </a:moveTo>
                  <a:lnTo>
                    <a:pt x="0" y="233171"/>
                  </a:lnTo>
                  <a:lnTo>
                    <a:pt x="0" y="1048511"/>
                  </a:lnTo>
                  <a:lnTo>
                    <a:pt x="972312" y="1048511"/>
                  </a:lnTo>
                  <a:lnTo>
                    <a:pt x="972312" y="233171"/>
                  </a:lnTo>
                  <a:close/>
                </a:path>
                <a:path w="972312" h="1048512">
                  <a:moveTo>
                    <a:pt x="390778" y="0"/>
                  </a:moveTo>
                  <a:lnTo>
                    <a:pt x="162051" y="233171"/>
                  </a:lnTo>
                  <a:lnTo>
                    <a:pt x="405130" y="233171"/>
                  </a:lnTo>
                  <a:lnTo>
                    <a:pt x="390778" y="0"/>
                  </a:lnTo>
                  <a:close/>
                </a:path>
              </a:pathLst>
            </a:custGeom>
            <a:solidFill>
              <a:schemeClr val="accent2"/>
            </a:solidFill>
          </p:spPr>
          <p:txBody>
            <a:bodyPr wrap="square" lIns="0" tIns="0" rIns="0" bIns="0" rtlCol="0">
              <a:noAutofit/>
            </a:bodyPr>
            <a:lstStyle/>
            <a:p>
              <a:endParaRPr>
                <a:cs typeface="+mn-ea"/>
                <a:sym typeface="+mn-lt"/>
              </a:endParaRPr>
            </a:p>
          </p:txBody>
        </p:sp>
        <p:sp>
          <p:nvSpPr>
            <p:cNvPr id="66" name="object 24">
              <a:extLst>
                <a:ext uri="{FF2B5EF4-FFF2-40B4-BE49-F238E27FC236}">
                  <a16:creationId xmlns:a16="http://schemas.microsoft.com/office/drawing/2014/main" id="{46329172-02A6-43C0-A57A-C14959A720B6}"/>
                </a:ext>
              </a:extLst>
            </p:cNvPr>
            <p:cNvSpPr/>
            <p:nvPr/>
          </p:nvSpPr>
          <p:spPr>
            <a:xfrm>
              <a:off x="4242053" y="4228636"/>
              <a:ext cx="321563" cy="381925"/>
            </a:xfrm>
            <a:custGeom>
              <a:avLst/>
              <a:gdLst/>
              <a:ahLst/>
              <a:cxnLst/>
              <a:rect l="l" t="t" r="r" b="b"/>
              <a:pathLst>
                <a:path w="321563" h="381925">
                  <a:moveTo>
                    <a:pt x="151715" y="0"/>
                  </a:moveTo>
                  <a:lnTo>
                    <a:pt x="113158" y="8230"/>
                  </a:lnTo>
                  <a:lnTo>
                    <a:pt x="78380" y="26695"/>
                  </a:lnTo>
                  <a:lnTo>
                    <a:pt x="48555" y="54000"/>
                  </a:lnTo>
                  <a:lnTo>
                    <a:pt x="24858" y="88751"/>
                  </a:lnTo>
                  <a:lnTo>
                    <a:pt x="8465" y="129554"/>
                  </a:lnTo>
                  <a:lnTo>
                    <a:pt x="550" y="175015"/>
                  </a:lnTo>
                  <a:lnTo>
                    <a:pt x="0" y="190962"/>
                  </a:lnTo>
                  <a:lnTo>
                    <a:pt x="534" y="206653"/>
                  </a:lnTo>
                  <a:lnTo>
                    <a:pt x="8271" y="251426"/>
                  </a:lnTo>
                  <a:lnTo>
                    <a:pt x="24483" y="291713"/>
                  </a:lnTo>
                  <a:lnTo>
                    <a:pt x="48234" y="326180"/>
                  </a:lnTo>
                  <a:lnTo>
                    <a:pt x="78589" y="353495"/>
                  </a:lnTo>
                  <a:lnTo>
                    <a:pt x="114613" y="372324"/>
                  </a:lnTo>
                  <a:lnTo>
                    <a:pt x="155372" y="381334"/>
                  </a:lnTo>
                  <a:lnTo>
                    <a:pt x="169848" y="381925"/>
                  </a:lnTo>
                  <a:lnTo>
                    <a:pt x="183048" y="380405"/>
                  </a:lnTo>
                  <a:lnTo>
                    <a:pt x="220475" y="368608"/>
                  </a:lnTo>
                  <a:lnTo>
                    <a:pt x="253733" y="347042"/>
                  </a:lnTo>
                  <a:lnTo>
                    <a:pt x="281646" y="317100"/>
                  </a:lnTo>
                  <a:lnTo>
                    <a:pt x="303039" y="280177"/>
                  </a:lnTo>
                  <a:lnTo>
                    <a:pt x="316737" y="237666"/>
                  </a:lnTo>
                  <a:lnTo>
                    <a:pt x="321563" y="190962"/>
                  </a:lnTo>
                  <a:lnTo>
                    <a:pt x="321029" y="175272"/>
                  </a:lnTo>
                  <a:lnTo>
                    <a:pt x="313292" y="130499"/>
                  </a:lnTo>
                  <a:lnTo>
                    <a:pt x="297080" y="90212"/>
                  </a:lnTo>
                  <a:lnTo>
                    <a:pt x="273329" y="55745"/>
                  </a:lnTo>
                  <a:lnTo>
                    <a:pt x="242974" y="28430"/>
                  </a:lnTo>
                  <a:lnTo>
                    <a:pt x="206950" y="9601"/>
                  </a:lnTo>
                  <a:lnTo>
                    <a:pt x="166191" y="591"/>
                  </a:lnTo>
                  <a:lnTo>
                    <a:pt x="151715" y="0"/>
                  </a:lnTo>
                  <a:close/>
                </a:path>
              </a:pathLst>
            </a:custGeom>
            <a:solidFill>
              <a:srgbClr val="F9F9F9"/>
            </a:solidFill>
          </p:spPr>
          <p:txBody>
            <a:bodyPr wrap="square" lIns="0" tIns="0" rIns="0" bIns="0" rtlCol="0">
              <a:noAutofit/>
            </a:bodyPr>
            <a:lstStyle/>
            <a:p>
              <a:endParaRPr>
                <a:cs typeface="+mn-ea"/>
                <a:sym typeface="+mn-lt"/>
              </a:endParaRPr>
            </a:p>
          </p:txBody>
        </p:sp>
        <p:sp>
          <p:nvSpPr>
            <p:cNvPr id="67" name="object 25">
              <a:extLst>
                <a:ext uri="{FF2B5EF4-FFF2-40B4-BE49-F238E27FC236}">
                  <a16:creationId xmlns:a16="http://schemas.microsoft.com/office/drawing/2014/main" id="{AFD896F3-757F-435F-A223-C821BBDCB60D}"/>
                </a:ext>
              </a:extLst>
            </p:cNvPr>
            <p:cNvSpPr/>
            <p:nvPr/>
          </p:nvSpPr>
          <p:spPr>
            <a:xfrm>
              <a:off x="4242053" y="4228636"/>
              <a:ext cx="321563" cy="381925"/>
            </a:xfrm>
            <a:custGeom>
              <a:avLst/>
              <a:gdLst/>
              <a:ahLst/>
              <a:cxnLst/>
              <a:rect l="l" t="t" r="r" b="b"/>
              <a:pathLst>
                <a:path w="321563" h="381925">
                  <a:moveTo>
                    <a:pt x="0" y="190962"/>
                  </a:moveTo>
                  <a:lnTo>
                    <a:pt x="4826" y="144259"/>
                  </a:lnTo>
                  <a:lnTo>
                    <a:pt x="18524" y="101748"/>
                  </a:lnTo>
                  <a:lnTo>
                    <a:pt x="39917" y="64825"/>
                  </a:lnTo>
                  <a:lnTo>
                    <a:pt x="67830" y="34883"/>
                  </a:lnTo>
                  <a:lnTo>
                    <a:pt x="101088" y="13317"/>
                  </a:lnTo>
                  <a:lnTo>
                    <a:pt x="138515" y="1520"/>
                  </a:lnTo>
                  <a:lnTo>
                    <a:pt x="151715" y="0"/>
                  </a:lnTo>
                  <a:lnTo>
                    <a:pt x="166191" y="591"/>
                  </a:lnTo>
                  <a:lnTo>
                    <a:pt x="206950" y="9601"/>
                  </a:lnTo>
                  <a:lnTo>
                    <a:pt x="242974" y="28430"/>
                  </a:lnTo>
                  <a:lnTo>
                    <a:pt x="273329" y="55745"/>
                  </a:lnTo>
                  <a:lnTo>
                    <a:pt x="297080" y="90212"/>
                  </a:lnTo>
                  <a:lnTo>
                    <a:pt x="313292" y="130499"/>
                  </a:lnTo>
                  <a:lnTo>
                    <a:pt x="321029" y="175272"/>
                  </a:lnTo>
                  <a:lnTo>
                    <a:pt x="321563" y="190962"/>
                  </a:lnTo>
                  <a:lnTo>
                    <a:pt x="321013" y="206910"/>
                  </a:lnTo>
                  <a:lnTo>
                    <a:pt x="313098" y="252371"/>
                  </a:lnTo>
                  <a:lnTo>
                    <a:pt x="296705" y="293174"/>
                  </a:lnTo>
                  <a:lnTo>
                    <a:pt x="273008" y="327925"/>
                  </a:lnTo>
                  <a:lnTo>
                    <a:pt x="243183" y="355230"/>
                  </a:lnTo>
                  <a:lnTo>
                    <a:pt x="208405" y="373695"/>
                  </a:lnTo>
                  <a:lnTo>
                    <a:pt x="169848" y="381925"/>
                  </a:lnTo>
                  <a:lnTo>
                    <a:pt x="155372" y="381334"/>
                  </a:lnTo>
                  <a:lnTo>
                    <a:pt x="114613" y="372324"/>
                  </a:lnTo>
                  <a:lnTo>
                    <a:pt x="78589" y="353495"/>
                  </a:lnTo>
                  <a:lnTo>
                    <a:pt x="48234" y="326180"/>
                  </a:lnTo>
                  <a:lnTo>
                    <a:pt x="24483" y="291713"/>
                  </a:lnTo>
                  <a:lnTo>
                    <a:pt x="8271" y="251426"/>
                  </a:lnTo>
                  <a:lnTo>
                    <a:pt x="534" y="206653"/>
                  </a:lnTo>
                  <a:lnTo>
                    <a:pt x="0" y="190962"/>
                  </a:lnTo>
                  <a:close/>
                </a:path>
              </a:pathLst>
            </a:custGeom>
            <a:ln w="25908">
              <a:solidFill>
                <a:srgbClr val="53B8E0"/>
              </a:solidFill>
            </a:ln>
          </p:spPr>
          <p:txBody>
            <a:bodyPr wrap="square" lIns="0" tIns="0" rIns="0" bIns="0" rtlCol="0">
              <a:noAutofit/>
            </a:bodyPr>
            <a:lstStyle/>
            <a:p>
              <a:endParaRPr>
                <a:cs typeface="+mn-ea"/>
                <a:sym typeface="+mn-lt"/>
              </a:endParaRPr>
            </a:p>
          </p:txBody>
        </p:sp>
        <p:sp>
          <p:nvSpPr>
            <p:cNvPr id="68" name="object 41">
              <a:extLst>
                <a:ext uri="{FF2B5EF4-FFF2-40B4-BE49-F238E27FC236}">
                  <a16:creationId xmlns:a16="http://schemas.microsoft.com/office/drawing/2014/main" id="{3D766C63-9C16-4305-B6E0-EDEE2ED40FDA}"/>
                </a:ext>
              </a:extLst>
            </p:cNvPr>
            <p:cNvSpPr/>
            <p:nvPr/>
          </p:nvSpPr>
          <p:spPr>
            <a:xfrm>
              <a:off x="4078223" y="5100828"/>
              <a:ext cx="469391" cy="467868"/>
            </a:xfrm>
            <a:prstGeom prst="rect">
              <a:avLst/>
            </a:prstGeom>
            <a:blipFill>
              <a:blip r:embed="rId4" cstate="print"/>
              <a:stretch>
                <a:fillRect/>
              </a:stretch>
            </a:blipFill>
          </p:spPr>
          <p:txBody>
            <a:bodyPr wrap="square" lIns="0" tIns="0" rIns="0" bIns="0" rtlCol="0">
              <a:noAutofit/>
            </a:bodyPr>
            <a:lstStyle/>
            <a:p>
              <a:endParaRPr>
                <a:cs typeface="+mn-ea"/>
                <a:sym typeface="+mn-lt"/>
              </a:endParaRPr>
            </a:p>
          </p:txBody>
        </p:sp>
        <p:sp>
          <p:nvSpPr>
            <p:cNvPr id="69" name="object 48">
              <a:extLst>
                <a:ext uri="{FF2B5EF4-FFF2-40B4-BE49-F238E27FC236}">
                  <a16:creationId xmlns:a16="http://schemas.microsoft.com/office/drawing/2014/main" id="{794D62A7-7890-4338-8EBA-D3F78DC91ECF}"/>
                </a:ext>
              </a:extLst>
            </p:cNvPr>
            <p:cNvSpPr txBox="1"/>
            <p:nvPr/>
          </p:nvSpPr>
          <p:spPr>
            <a:xfrm>
              <a:off x="4893945" y="4944109"/>
              <a:ext cx="1943334" cy="1257300"/>
            </a:xfrm>
            <a:prstGeom prst="rect">
              <a:avLst/>
            </a:prstGeom>
          </p:spPr>
          <p:txBody>
            <a:bodyPr vert="horz" wrap="square" lIns="0" tIns="0" rIns="0" bIns="0" rtlCol="0">
              <a:noAutofit/>
            </a:bodyPr>
            <a:lstStyle/>
            <a:p>
              <a:pPr marL="12700" marR="12700">
                <a:lnSpc>
                  <a:spcPct val="100000"/>
                </a:lnSpc>
              </a:pPr>
              <a:r>
                <a:rPr sz="1400" b="1" dirty="0">
                  <a:cs typeface="+mn-ea"/>
                  <a:sym typeface="+mn-lt"/>
                </a:rPr>
                <a:t>《</a:t>
              </a:r>
              <a:r>
                <a:rPr lang="zh-CN" altLang="en-US" sz="1400" b="1" dirty="0">
                  <a:cs typeface="+mn-ea"/>
                  <a:sym typeface="+mn-lt"/>
                </a:rPr>
                <a:t>区块链信息服务管理规定</a:t>
              </a:r>
              <a:r>
                <a:rPr sz="1400" b="1" spc="0" dirty="0">
                  <a:cs typeface="+mn-ea"/>
                  <a:sym typeface="+mn-lt"/>
                </a:rPr>
                <a:t>》</a:t>
              </a:r>
              <a:endParaRPr sz="1400" dirty="0">
                <a:cs typeface="+mn-ea"/>
                <a:sym typeface="+mn-lt"/>
              </a:endParaRPr>
            </a:p>
            <a:p>
              <a:pPr>
                <a:lnSpc>
                  <a:spcPts val="650"/>
                </a:lnSpc>
                <a:spcBef>
                  <a:spcPts val="32"/>
                </a:spcBef>
              </a:pPr>
              <a:endParaRPr sz="650" dirty="0">
                <a:cs typeface="+mn-ea"/>
                <a:sym typeface="+mn-lt"/>
              </a:endParaRPr>
            </a:p>
          </p:txBody>
        </p:sp>
      </p:grpSp>
      <p:grpSp>
        <p:nvGrpSpPr>
          <p:cNvPr id="70" name="组合 69">
            <a:extLst>
              <a:ext uri="{FF2B5EF4-FFF2-40B4-BE49-F238E27FC236}">
                <a16:creationId xmlns:a16="http://schemas.microsoft.com/office/drawing/2014/main" id="{B37BC68A-8B68-4167-8974-584D283FE80D}"/>
              </a:ext>
            </a:extLst>
          </p:cNvPr>
          <p:cNvGrpSpPr/>
          <p:nvPr/>
        </p:nvGrpSpPr>
        <p:grpSpPr>
          <a:xfrm>
            <a:off x="8820531" y="2641091"/>
            <a:ext cx="3188589" cy="2074752"/>
            <a:chOff x="2220467" y="2535809"/>
            <a:chExt cx="3188589" cy="2074752"/>
          </a:xfrm>
        </p:grpSpPr>
        <p:sp>
          <p:nvSpPr>
            <p:cNvPr id="71" name="object 39">
              <a:extLst>
                <a:ext uri="{FF2B5EF4-FFF2-40B4-BE49-F238E27FC236}">
                  <a16:creationId xmlns:a16="http://schemas.microsoft.com/office/drawing/2014/main" id="{94EE495B-46AC-49CB-BFB7-7BC795C96336}"/>
                </a:ext>
              </a:extLst>
            </p:cNvPr>
            <p:cNvSpPr/>
            <p:nvPr/>
          </p:nvSpPr>
          <p:spPr>
            <a:xfrm>
              <a:off x="2483357" y="4228636"/>
              <a:ext cx="321564" cy="381925"/>
            </a:xfrm>
            <a:custGeom>
              <a:avLst/>
              <a:gdLst/>
              <a:ahLst/>
              <a:cxnLst/>
              <a:rect l="l" t="t" r="r" b="b"/>
              <a:pathLst>
                <a:path w="321564" h="381925">
                  <a:moveTo>
                    <a:pt x="151715" y="0"/>
                  </a:moveTo>
                  <a:lnTo>
                    <a:pt x="113158" y="8230"/>
                  </a:lnTo>
                  <a:lnTo>
                    <a:pt x="78380" y="26695"/>
                  </a:lnTo>
                  <a:lnTo>
                    <a:pt x="48555" y="54000"/>
                  </a:lnTo>
                  <a:lnTo>
                    <a:pt x="24858" y="88751"/>
                  </a:lnTo>
                  <a:lnTo>
                    <a:pt x="8465" y="129554"/>
                  </a:lnTo>
                  <a:lnTo>
                    <a:pt x="550" y="175015"/>
                  </a:lnTo>
                  <a:lnTo>
                    <a:pt x="0" y="190962"/>
                  </a:lnTo>
                  <a:lnTo>
                    <a:pt x="534" y="206653"/>
                  </a:lnTo>
                  <a:lnTo>
                    <a:pt x="8271" y="251426"/>
                  </a:lnTo>
                  <a:lnTo>
                    <a:pt x="24483" y="291713"/>
                  </a:lnTo>
                  <a:lnTo>
                    <a:pt x="48234" y="326180"/>
                  </a:lnTo>
                  <a:lnTo>
                    <a:pt x="78589" y="353495"/>
                  </a:lnTo>
                  <a:lnTo>
                    <a:pt x="114613" y="372324"/>
                  </a:lnTo>
                  <a:lnTo>
                    <a:pt x="155372" y="381334"/>
                  </a:lnTo>
                  <a:lnTo>
                    <a:pt x="169848" y="381925"/>
                  </a:lnTo>
                  <a:lnTo>
                    <a:pt x="183048" y="380405"/>
                  </a:lnTo>
                  <a:lnTo>
                    <a:pt x="220475" y="368608"/>
                  </a:lnTo>
                  <a:lnTo>
                    <a:pt x="253733" y="347042"/>
                  </a:lnTo>
                  <a:lnTo>
                    <a:pt x="281646" y="317100"/>
                  </a:lnTo>
                  <a:lnTo>
                    <a:pt x="303039" y="280177"/>
                  </a:lnTo>
                  <a:lnTo>
                    <a:pt x="316737" y="237666"/>
                  </a:lnTo>
                  <a:lnTo>
                    <a:pt x="321564" y="190962"/>
                  </a:lnTo>
                  <a:lnTo>
                    <a:pt x="321029" y="175272"/>
                  </a:lnTo>
                  <a:lnTo>
                    <a:pt x="313292" y="130499"/>
                  </a:lnTo>
                  <a:lnTo>
                    <a:pt x="297080" y="90212"/>
                  </a:lnTo>
                  <a:lnTo>
                    <a:pt x="273329" y="55745"/>
                  </a:lnTo>
                  <a:lnTo>
                    <a:pt x="242974" y="28430"/>
                  </a:lnTo>
                  <a:lnTo>
                    <a:pt x="206950" y="9601"/>
                  </a:lnTo>
                  <a:lnTo>
                    <a:pt x="166191" y="591"/>
                  </a:lnTo>
                  <a:lnTo>
                    <a:pt x="151715" y="0"/>
                  </a:lnTo>
                  <a:close/>
                </a:path>
              </a:pathLst>
            </a:custGeom>
            <a:solidFill>
              <a:srgbClr val="F9F9F9"/>
            </a:solidFill>
          </p:spPr>
          <p:txBody>
            <a:bodyPr wrap="square" lIns="0" tIns="0" rIns="0" bIns="0" rtlCol="0">
              <a:noAutofit/>
            </a:bodyPr>
            <a:lstStyle/>
            <a:p>
              <a:endParaRPr>
                <a:cs typeface="+mn-ea"/>
                <a:sym typeface="+mn-lt"/>
              </a:endParaRPr>
            </a:p>
          </p:txBody>
        </p:sp>
        <p:grpSp>
          <p:nvGrpSpPr>
            <p:cNvPr id="72" name="组合 71">
              <a:extLst>
                <a:ext uri="{FF2B5EF4-FFF2-40B4-BE49-F238E27FC236}">
                  <a16:creationId xmlns:a16="http://schemas.microsoft.com/office/drawing/2014/main" id="{227D250A-FEAD-43F5-A5EB-D00808C3F111}"/>
                </a:ext>
              </a:extLst>
            </p:cNvPr>
            <p:cNvGrpSpPr/>
            <p:nvPr/>
          </p:nvGrpSpPr>
          <p:grpSpPr>
            <a:xfrm>
              <a:off x="2220467" y="2535809"/>
              <a:ext cx="3188589" cy="2074752"/>
              <a:chOff x="2220467" y="2535809"/>
              <a:chExt cx="3188589" cy="2074752"/>
            </a:xfrm>
          </p:grpSpPr>
          <p:sp>
            <p:nvSpPr>
              <p:cNvPr id="73" name="object 40">
                <a:extLst>
                  <a:ext uri="{FF2B5EF4-FFF2-40B4-BE49-F238E27FC236}">
                    <a16:creationId xmlns:a16="http://schemas.microsoft.com/office/drawing/2014/main" id="{37756695-6643-48F4-9D3D-0934B5B3C375}"/>
                  </a:ext>
                </a:extLst>
              </p:cNvPr>
              <p:cNvSpPr/>
              <p:nvPr/>
            </p:nvSpPr>
            <p:spPr>
              <a:xfrm>
                <a:off x="2483357" y="4228636"/>
                <a:ext cx="321564" cy="381925"/>
              </a:xfrm>
              <a:custGeom>
                <a:avLst/>
                <a:gdLst/>
                <a:ahLst/>
                <a:cxnLst/>
                <a:rect l="l" t="t" r="r" b="b"/>
                <a:pathLst>
                  <a:path w="321564" h="381925">
                    <a:moveTo>
                      <a:pt x="0" y="190962"/>
                    </a:moveTo>
                    <a:lnTo>
                      <a:pt x="4826" y="144259"/>
                    </a:lnTo>
                    <a:lnTo>
                      <a:pt x="18524" y="101748"/>
                    </a:lnTo>
                    <a:lnTo>
                      <a:pt x="39917" y="64825"/>
                    </a:lnTo>
                    <a:lnTo>
                      <a:pt x="67830" y="34883"/>
                    </a:lnTo>
                    <a:lnTo>
                      <a:pt x="101088" y="13317"/>
                    </a:lnTo>
                    <a:lnTo>
                      <a:pt x="138515" y="1520"/>
                    </a:lnTo>
                    <a:lnTo>
                      <a:pt x="151715" y="0"/>
                    </a:lnTo>
                    <a:lnTo>
                      <a:pt x="166191" y="591"/>
                    </a:lnTo>
                    <a:lnTo>
                      <a:pt x="206950" y="9601"/>
                    </a:lnTo>
                    <a:lnTo>
                      <a:pt x="242974" y="28430"/>
                    </a:lnTo>
                    <a:lnTo>
                      <a:pt x="273329" y="55745"/>
                    </a:lnTo>
                    <a:lnTo>
                      <a:pt x="297080" y="90212"/>
                    </a:lnTo>
                    <a:lnTo>
                      <a:pt x="313292" y="130499"/>
                    </a:lnTo>
                    <a:lnTo>
                      <a:pt x="321029" y="175272"/>
                    </a:lnTo>
                    <a:lnTo>
                      <a:pt x="321564" y="190962"/>
                    </a:lnTo>
                    <a:lnTo>
                      <a:pt x="321013" y="206910"/>
                    </a:lnTo>
                    <a:lnTo>
                      <a:pt x="313098" y="252371"/>
                    </a:lnTo>
                    <a:lnTo>
                      <a:pt x="296705" y="293174"/>
                    </a:lnTo>
                    <a:lnTo>
                      <a:pt x="273008" y="327925"/>
                    </a:lnTo>
                    <a:lnTo>
                      <a:pt x="243183" y="355230"/>
                    </a:lnTo>
                    <a:lnTo>
                      <a:pt x="208405" y="373695"/>
                    </a:lnTo>
                    <a:lnTo>
                      <a:pt x="169848" y="381925"/>
                    </a:lnTo>
                    <a:lnTo>
                      <a:pt x="155372" y="381334"/>
                    </a:lnTo>
                    <a:lnTo>
                      <a:pt x="114613" y="372324"/>
                    </a:lnTo>
                    <a:lnTo>
                      <a:pt x="78589" y="353495"/>
                    </a:lnTo>
                    <a:lnTo>
                      <a:pt x="48234" y="326180"/>
                    </a:lnTo>
                    <a:lnTo>
                      <a:pt x="24483" y="291713"/>
                    </a:lnTo>
                    <a:lnTo>
                      <a:pt x="8271" y="251426"/>
                    </a:lnTo>
                    <a:lnTo>
                      <a:pt x="534" y="206653"/>
                    </a:lnTo>
                    <a:lnTo>
                      <a:pt x="0" y="190962"/>
                    </a:lnTo>
                    <a:close/>
                  </a:path>
                </a:pathLst>
              </a:custGeom>
              <a:ln w="25908">
                <a:solidFill>
                  <a:srgbClr val="F7D256"/>
                </a:solidFill>
              </a:ln>
            </p:spPr>
            <p:txBody>
              <a:bodyPr wrap="square" lIns="0" tIns="0" rIns="0" bIns="0" rtlCol="0">
                <a:noAutofit/>
              </a:bodyPr>
              <a:lstStyle/>
              <a:p>
                <a:endParaRPr>
                  <a:cs typeface="+mn-ea"/>
                  <a:sym typeface="+mn-lt"/>
                </a:endParaRPr>
              </a:p>
            </p:txBody>
          </p:sp>
          <p:grpSp>
            <p:nvGrpSpPr>
              <p:cNvPr id="74" name="组合 73">
                <a:extLst>
                  <a:ext uri="{FF2B5EF4-FFF2-40B4-BE49-F238E27FC236}">
                    <a16:creationId xmlns:a16="http://schemas.microsoft.com/office/drawing/2014/main" id="{1DFA60B1-CD2A-419F-A375-D78AEBAFD118}"/>
                  </a:ext>
                </a:extLst>
              </p:cNvPr>
              <p:cNvGrpSpPr/>
              <p:nvPr/>
            </p:nvGrpSpPr>
            <p:grpSpPr>
              <a:xfrm>
                <a:off x="2220467" y="2535809"/>
                <a:ext cx="3188589" cy="1488058"/>
                <a:chOff x="2220467" y="2535809"/>
                <a:chExt cx="3188589" cy="1488058"/>
              </a:xfrm>
            </p:grpSpPr>
            <p:sp>
              <p:nvSpPr>
                <p:cNvPr id="75" name="object 36">
                  <a:extLst>
                    <a:ext uri="{FF2B5EF4-FFF2-40B4-BE49-F238E27FC236}">
                      <a16:creationId xmlns:a16="http://schemas.microsoft.com/office/drawing/2014/main" id="{75660D81-9423-49DE-8392-5D884743913F}"/>
                    </a:ext>
                  </a:extLst>
                </p:cNvPr>
                <p:cNvSpPr/>
                <p:nvPr/>
              </p:nvSpPr>
              <p:spPr>
                <a:xfrm>
                  <a:off x="2220467" y="2993135"/>
                  <a:ext cx="810259" cy="1030732"/>
                </a:xfrm>
                <a:custGeom>
                  <a:avLst/>
                  <a:gdLst/>
                  <a:ahLst/>
                  <a:cxnLst/>
                  <a:rect l="l" t="t" r="r" b="b"/>
                  <a:pathLst>
                    <a:path w="810259" h="1030731">
                      <a:moveTo>
                        <a:pt x="810259" y="815339"/>
                      </a:moveTo>
                      <a:lnTo>
                        <a:pt x="567182" y="815339"/>
                      </a:lnTo>
                      <a:lnTo>
                        <a:pt x="524382" y="1030732"/>
                      </a:lnTo>
                      <a:lnTo>
                        <a:pt x="810259" y="815339"/>
                      </a:lnTo>
                      <a:close/>
                    </a:path>
                    <a:path w="810259" h="1030731">
                      <a:moveTo>
                        <a:pt x="972312" y="0"/>
                      </a:moveTo>
                      <a:lnTo>
                        <a:pt x="0" y="0"/>
                      </a:lnTo>
                      <a:lnTo>
                        <a:pt x="0" y="815339"/>
                      </a:lnTo>
                      <a:lnTo>
                        <a:pt x="972312" y="815339"/>
                      </a:lnTo>
                      <a:lnTo>
                        <a:pt x="972312" y="0"/>
                      </a:lnTo>
                      <a:close/>
                    </a:path>
                  </a:pathLst>
                </a:custGeom>
                <a:solidFill>
                  <a:srgbClr val="1B9ED2"/>
                </a:solidFill>
              </p:spPr>
              <p:txBody>
                <a:bodyPr wrap="square" lIns="0" tIns="0" rIns="0" bIns="0" rtlCol="0">
                  <a:noAutofit/>
                </a:bodyPr>
                <a:lstStyle/>
                <a:p>
                  <a:endParaRPr>
                    <a:cs typeface="+mn-ea"/>
                    <a:sym typeface="+mn-lt"/>
                  </a:endParaRPr>
                </a:p>
              </p:txBody>
            </p:sp>
            <p:sp>
              <p:nvSpPr>
                <p:cNvPr id="76" name="object 37">
                  <a:extLst>
                    <a:ext uri="{FF2B5EF4-FFF2-40B4-BE49-F238E27FC236}">
                      <a16:creationId xmlns:a16="http://schemas.microsoft.com/office/drawing/2014/main" id="{702CA73B-1BCB-43FB-9C3D-9EE0003B594B}"/>
                    </a:ext>
                  </a:extLst>
                </p:cNvPr>
                <p:cNvSpPr/>
                <p:nvPr/>
              </p:nvSpPr>
              <p:spPr>
                <a:xfrm>
                  <a:off x="2220467" y="2549651"/>
                  <a:ext cx="972312" cy="411479"/>
                </a:xfrm>
                <a:custGeom>
                  <a:avLst/>
                  <a:gdLst/>
                  <a:ahLst/>
                  <a:cxnLst/>
                  <a:rect l="l" t="t" r="r" b="b"/>
                  <a:pathLst>
                    <a:path w="972312" h="411479">
                      <a:moveTo>
                        <a:pt x="0" y="411479"/>
                      </a:moveTo>
                      <a:lnTo>
                        <a:pt x="972312" y="411479"/>
                      </a:lnTo>
                      <a:lnTo>
                        <a:pt x="972312" y="0"/>
                      </a:lnTo>
                      <a:lnTo>
                        <a:pt x="0" y="0"/>
                      </a:lnTo>
                      <a:lnTo>
                        <a:pt x="0" y="411479"/>
                      </a:lnTo>
                      <a:close/>
                    </a:path>
                  </a:pathLst>
                </a:custGeom>
                <a:solidFill>
                  <a:srgbClr val="1B9ED2"/>
                </a:solidFill>
              </p:spPr>
              <p:txBody>
                <a:bodyPr wrap="square" lIns="0" tIns="0" rIns="0" bIns="0" rtlCol="0">
                  <a:noAutofit/>
                </a:bodyPr>
                <a:lstStyle/>
                <a:p>
                  <a:endParaRPr>
                    <a:cs typeface="+mn-ea"/>
                    <a:sym typeface="+mn-lt"/>
                  </a:endParaRPr>
                </a:p>
              </p:txBody>
            </p:sp>
            <p:sp>
              <p:nvSpPr>
                <p:cNvPr id="77" name="object 38">
                  <a:extLst>
                    <a:ext uri="{FF2B5EF4-FFF2-40B4-BE49-F238E27FC236}">
                      <a16:creationId xmlns:a16="http://schemas.microsoft.com/office/drawing/2014/main" id="{ECF44EE5-AE7C-44C5-9487-747A9409E310}"/>
                    </a:ext>
                  </a:extLst>
                </p:cNvPr>
                <p:cNvSpPr txBox="1"/>
                <p:nvPr/>
              </p:nvSpPr>
              <p:spPr>
                <a:xfrm>
                  <a:off x="2393950" y="2635884"/>
                  <a:ext cx="624840" cy="234315"/>
                </a:xfrm>
                <a:prstGeom prst="rect">
                  <a:avLst/>
                </a:prstGeom>
                <a:solidFill>
                  <a:srgbClr val="1B9ED2"/>
                </a:solidFill>
              </p:spPr>
              <p:txBody>
                <a:bodyPr vert="horz" wrap="square" lIns="0" tIns="0" rIns="0" bIns="0" rtlCol="0">
                  <a:noAutofit/>
                </a:bodyPr>
                <a:lstStyle/>
                <a:p>
                  <a:pPr marL="12700">
                    <a:lnSpc>
                      <a:spcPct val="100000"/>
                    </a:lnSpc>
                  </a:pPr>
                  <a:r>
                    <a:rPr sz="1450" b="1" spc="-40" dirty="0">
                      <a:solidFill>
                        <a:srgbClr val="F9F9F9"/>
                      </a:solidFill>
                      <a:cs typeface="+mn-ea"/>
                      <a:sym typeface="+mn-lt"/>
                    </a:rPr>
                    <a:t>2</a:t>
                  </a:r>
                  <a:r>
                    <a:rPr sz="1450" b="1" spc="-45" dirty="0">
                      <a:solidFill>
                        <a:srgbClr val="F9F9F9"/>
                      </a:solidFill>
                      <a:cs typeface="+mn-ea"/>
                      <a:sym typeface="+mn-lt"/>
                    </a:rPr>
                    <a:t>0</a:t>
                  </a:r>
                  <a:r>
                    <a:rPr sz="1450" b="1" spc="-40" dirty="0">
                      <a:solidFill>
                        <a:srgbClr val="F9F9F9"/>
                      </a:solidFill>
                      <a:cs typeface="+mn-ea"/>
                      <a:sym typeface="+mn-lt"/>
                    </a:rPr>
                    <a:t>1</a:t>
                  </a:r>
                  <a:r>
                    <a:rPr lang="en-US" altLang="zh-CN" sz="1450" b="1" spc="-40" dirty="0">
                      <a:solidFill>
                        <a:srgbClr val="F9F9F9"/>
                      </a:solidFill>
                      <a:cs typeface="+mn-ea"/>
                      <a:sym typeface="+mn-lt"/>
                    </a:rPr>
                    <a:t>9</a:t>
                  </a:r>
                  <a:r>
                    <a:rPr sz="1450" b="1" spc="-30" dirty="0">
                      <a:solidFill>
                        <a:srgbClr val="F9F9F9"/>
                      </a:solidFill>
                      <a:cs typeface="+mn-ea"/>
                      <a:sym typeface="+mn-lt"/>
                    </a:rPr>
                    <a:t>.</a:t>
                  </a:r>
                  <a:r>
                    <a:rPr lang="en-US" altLang="zh-CN" sz="1450" b="1" spc="-30" dirty="0">
                      <a:solidFill>
                        <a:srgbClr val="F9F9F9"/>
                      </a:solidFill>
                      <a:cs typeface="+mn-ea"/>
                      <a:sym typeface="+mn-lt"/>
                    </a:rPr>
                    <a:t>3</a:t>
                  </a:r>
                  <a:endParaRPr sz="1450" dirty="0">
                    <a:cs typeface="+mn-ea"/>
                    <a:sym typeface="+mn-lt"/>
                  </a:endParaRPr>
                </a:p>
              </p:txBody>
            </p:sp>
            <p:sp>
              <p:nvSpPr>
                <p:cNvPr id="78" name="object 46">
                  <a:extLst>
                    <a:ext uri="{FF2B5EF4-FFF2-40B4-BE49-F238E27FC236}">
                      <a16:creationId xmlns:a16="http://schemas.microsoft.com/office/drawing/2014/main" id="{801271D6-53AB-415F-8F8A-87CB43368714}"/>
                    </a:ext>
                  </a:extLst>
                </p:cNvPr>
                <p:cNvSpPr/>
                <p:nvPr/>
              </p:nvSpPr>
              <p:spPr>
                <a:xfrm>
                  <a:off x="2471927" y="3165348"/>
                  <a:ext cx="467868" cy="467868"/>
                </a:xfrm>
                <a:prstGeom prst="rect">
                  <a:avLst/>
                </a:prstGeom>
                <a:blipFill>
                  <a:blip r:embed="rId5" cstate="print"/>
                  <a:stretch>
                    <a:fillRect/>
                  </a:stretch>
                </a:blipFill>
              </p:spPr>
              <p:txBody>
                <a:bodyPr wrap="square" lIns="0" tIns="0" rIns="0" bIns="0" rtlCol="0">
                  <a:noAutofit/>
                </a:bodyPr>
                <a:lstStyle/>
                <a:p>
                  <a:endParaRPr>
                    <a:cs typeface="+mn-ea"/>
                    <a:sym typeface="+mn-lt"/>
                  </a:endParaRPr>
                </a:p>
              </p:txBody>
            </p:sp>
            <p:sp>
              <p:nvSpPr>
                <p:cNvPr id="79" name="object 49">
                  <a:extLst>
                    <a:ext uri="{FF2B5EF4-FFF2-40B4-BE49-F238E27FC236}">
                      <a16:creationId xmlns:a16="http://schemas.microsoft.com/office/drawing/2014/main" id="{67B19CAE-9BDB-409F-8D90-89DB91C8B4CA}"/>
                    </a:ext>
                  </a:extLst>
                </p:cNvPr>
                <p:cNvSpPr txBox="1"/>
                <p:nvPr/>
              </p:nvSpPr>
              <p:spPr>
                <a:xfrm>
                  <a:off x="3244976" y="2535809"/>
                  <a:ext cx="2164080" cy="1257935"/>
                </a:xfrm>
                <a:prstGeom prst="rect">
                  <a:avLst/>
                </a:prstGeom>
              </p:spPr>
              <p:txBody>
                <a:bodyPr vert="horz" wrap="square" lIns="0" tIns="0" rIns="0" bIns="0" rtlCol="0">
                  <a:noAutofit/>
                </a:bodyPr>
                <a:lstStyle/>
                <a:p>
                  <a:pPr marL="12700" marR="12700" indent="0" algn="ctr">
                    <a:lnSpc>
                      <a:spcPct val="100000"/>
                    </a:lnSpc>
                  </a:pPr>
                  <a:r>
                    <a:rPr sz="1400" b="1" dirty="0">
                      <a:cs typeface="+mn-ea"/>
                      <a:sym typeface="+mn-lt"/>
                    </a:rPr>
                    <a:t>《</a:t>
                  </a:r>
                  <a:r>
                    <a:rPr lang="zh-CN" altLang="en-US" sz="1400" b="1" dirty="0">
                      <a:cs typeface="+mn-ea"/>
                      <a:sym typeface="+mn-lt"/>
                    </a:rPr>
                    <a:t>境内区块链信息服务备案清单</a:t>
                  </a:r>
                  <a:r>
                    <a:rPr sz="1400" b="1" spc="0" dirty="0">
                      <a:cs typeface="+mn-ea"/>
                      <a:sym typeface="+mn-lt"/>
                    </a:rPr>
                    <a:t>》</a:t>
                  </a:r>
                  <a:endParaRPr sz="1400" dirty="0">
                    <a:cs typeface="+mn-ea"/>
                    <a:sym typeface="+mn-lt"/>
                  </a:endParaRPr>
                </a:p>
                <a:p>
                  <a:pPr>
                    <a:lnSpc>
                      <a:spcPts val="650"/>
                    </a:lnSpc>
                    <a:spcBef>
                      <a:spcPts val="33"/>
                    </a:spcBef>
                  </a:pPr>
                  <a:endParaRPr sz="650" dirty="0">
                    <a:cs typeface="+mn-ea"/>
                    <a:sym typeface="+mn-lt"/>
                  </a:endParaRPr>
                </a:p>
              </p:txBody>
            </p:sp>
          </p:grpSp>
        </p:grpSp>
      </p:grpSp>
      <p:grpSp>
        <p:nvGrpSpPr>
          <p:cNvPr id="90" name="组合 89">
            <a:extLst>
              <a:ext uri="{FF2B5EF4-FFF2-40B4-BE49-F238E27FC236}">
                <a16:creationId xmlns:a16="http://schemas.microsoft.com/office/drawing/2014/main" id="{439335EE-C000-42AD-878A-47140CFD7F1E}"/>
              </a:ext>
            </a:extLst>
          </p:cNvPr>
          <p:cNvGrpSpPr/>
          <p:nvPr/>
        </p:nvGrpSpPr>
        <p:grpSpPr>
          <a:xfrm>
            <a:off x="4984621" y="2641091"/>
            <a:ext cx="3188589" cy="2074752"/>
            <a:chOff x="2220467" y="2535809"/>
            <a:chExt cx="3188589" cy="2074752"/>
          </a:xfrm>
        </p:grpSpPr>
        <p:sp>
          <p:nvSpPr>
            <p:cNvPr id="91" name="object 39">
              <a:extLst>
                <a:ext uri="{FF2B5EF4-FFF2-40B4-BE49-F238E27FC236}">
                  <a16:creationId xmlns:a16="http://schemas.microsoft.com/office/drawing/2014/main" id="{D42AA99B-BB47-4E98-8B64-83DAB5D9D203}"/>
                </a:ext>
              </a:extLst>
            </p:cNvPr>
            <p:cNvSpPr/>
            <p:nvPr/>
          </p:nvSpPr>
          <p:spPr>
            <a:xfrm>
              <a:off x="2483357" y="4228636"/>
              <a:ext cx="321564" cy="381925"/>
            </a:xfrm>
            <a:custGeom>
              <a:avLst/>
              <a:gdLst/>
              <a:ahLst/>
              <a:cxnLst/>
              <a:rect l="l" t="t" r="r" b="b"/>
              <a:pathLst>
                <a:path w="321564" h="381925">
                  <a:moveTo>
                    <a:pt x="151715" y="0"/>
                  </a:moveTo>
                  <a:lnTo>
                    <a:pt x="113158" y="8230"/>
                  </a:lnTo>
                  <a:lnTo>
                    <a:pt x="78380" y="26695"/>
                  </a:lnTo>
                  <a:lnTo>
                    <a:pt x="48555" y="54000"/>
                  </a:lnTo>
                  <a:lnTo>
                    <a:pt x="24858" y="88751"/>
                  </a:lnTo>
                  <a:lnTo>
                    <a:pt x="8465" y="129554"/>
                  </a:lnTo>
                  <a:lnTo>
                    <a:pt x="550" y="175015"/>
                  </a:lnTo>
                  <a:lnTo>
                    <a:pt x="0" y="190962"/>
                  </a:lnTo>
                  <a:lnTo>
                    <a:pt x="534" y="206653"/>
                  </a:lnTo>
                  <a:lnTo>
                    <a:pt x="8271" y="251426"/>
                  </a:lnTo>
                  <a:lnTo>
                    <a:pt x="24483" y="291713"/>
                  </a:lnTo>
                  <a:lnTo>
                    <a:pt x="48234" y="326180"/>
                  </a:lnTo>
                  <a:lnTo>
                    <a:pt x="78589" y="353495"/>
                  </a:lnTo>
                  <a:lnTo>
                    <a:pt x="114613" y="372324"/>
                  </a:lnTo>
                  <a:lnTo>
                    <a:pt x="155372" y="381334"/>
                  </a:lnTo>
                  <a:lnTo>
                    <a:pt x="169848" y="381925"/>
                  </a:lnTo>
                  <a:lnTo>
                    <a:pt x="183048" y="380405"/>
                  </a:lnTo>
                  <a:lnTo>
                    <a:pt x="220475" y="368608"/>
                  </a:lnTo>
                  <a:lnTo>
                    <a:pt x="253733" y="347042"/>
                  </a:lnTo>
                  <a:lnTo>
                    <a:pt x="281646" y="317100"/>
                  </a:lnTo>
                  <a:lnTo>
                    <a:pt x="303039" y="280177"/>
                  </a:lnTo>
                  <a:lnTo>
                    <a:pt x="316737" y="237666"/>
                  </a:lnTo>
                  <a:lnTo>
                    <a:pt x="321564" y="190962"/>
                  </a:lnTo>
                  <a:lnTo>
                    <a:pt x="321029" y="175272"/>
                  </a:lnTo>
                  <a:lnTo>
                    <a:pt x="313292" y="130499"/>
                  </a:lnTo>
                  <a:lnTo>
                    <a:pt x="297080" y="90212"/>
                  </a:lnTo>
                  <a:lnTo>
                    <a:pt x="273329" y="55745"/>
                  </a:lnTo>
                  <a:lnTo>
                    <a:pt x="242974" y="28430"/>
                  </a:lnTo>
                  <a:lnTo>
                    <a:pt x="206950" y="9601"/>
                  </a:lnTo>
                  <a:lnTo>
                    <a:pt x="166191" y="591"/>
                  </a:lnTo>
                  <a:lnTo>
                    <a:pt x="151715" y="0"/>
                  </a:lnTo>
                  <a:close/>
                </a:path>
              </a:pathLst>
            </a:custGeom>
            <a:solidFill>
              <a:srgbClr val="F9F9F9"/>
            </a:solidFill>
          </p:spPr>
          <p:txBody>
            <a:bodyPr wrap="square" lIns="0" tIns="0" rIns="0" bIns="0" rtlCol="0">
              <a:noAutofit/>
            </a:bodyPr>
            <a:lstStyle/>
            <a:p>
              <a:endParaRPr>
                <a:cs typeface="+mn-ea"/>
                <a:sym typeface="+mn-lt"/>
              </a:endParaRPr>
            </a:p>
          </p:txBody>
        </p:sp>
        <p:grpSp>
          <p:nvGrpSpPr>
            <p:cNvPr id="92" name="组合 91">
              <a:extLst>
                <a:ext uri="{FF2B5EF4-FFF2-40B4-BE49-F238E27FC236}">
                  <a16:creationId xmlns:a16="http://schemas.microsoft.com/office/drawing/2014/main" id="{1D9160AE-8D5B-45FB-ADCB-2522D66A4D64}"/>
                </a:ext>
              </a:extLst>
            </p:cNvPr>
            <p:cNvGrpSpPr/>
            <p:nvPr/>
          </p:nvGrpSpPr>
          <p:grpSpPr>
            <a:xfrm>
              <a:off x="2220467" y="2535809"/>
              <a:ext cx="3188589" cy="2074752"/>
              <a:chOff x="2220467" y="2535809"/>
              <a:chExt cx="3188589" cy="2074752"/>
            </a:xfrm>
          </p:grpSpPr>
          <p:sp>
            <p:nvSpPr>
              <p:cNvPr id="93" name="object 40">
                <a:extLst>
                  <a:ext uri="{FF2B5EF4-FFF2-40B4-BE49-F238E27FC236}">
                    <a16:creationId xmlns:a16="http://schemas.microsoft.com/office/drawing/2014/main" id="{5778EEB9-9FB7-4B9B-8BE6-1A0A90C83A98}"/>
                  </a:ext>
                </a:extLst>
              </p:cNvPr>
              <p:cNvSpPr/>
              <p:nvPr/>
            </p:nvSpPr>
            <p:spPr>
              <a:xfrm>
                <a:off x="2483357" y="4228636"/>
                <a:ext cx="321564" cy="381925"/>
              </a:xfrm>
              <a:custGeom>
                <a:avLst/>
                <a:gdLst/>
                <a:ahLst/>
                <a:cxnLst/>
                <a:rect l="l" t="t" r="r" b="b"/>
                <a:pathLst>
                  <a:path w="321564" h="381925">
                    <a:moveTo>
                      <a:pt x="0" y="190962"/>
                    </a:moveTo>
                    <a:lnTo>
                      <a:pt x="4826" y="144259"/>
                    </a:lnTo>
                    <a:lnTo>
                      <a:pt x="18524" y="101748"/>
                    </a:lnTo>
                    <a:lnTo>
                      <a:pt x="39917" y="64825"/>
                    </a:lnTo>
                    <a:lnTo>
                      <a:pt x="67830" y="34883"/>
                    </a:lnTo>
                    <a:lnTo>
                      <a:pt x="101088" y="13317"/>
                    </a:lnTo>
                    <a:lnTo>
                      <a:pt x="138515" y="1520"/>
                    </a:lnTo>
                    <a:lnTo>
                      <a:pt x="151715" y="0"/>
                    </a:lnTo>
                    <a:lnTo>
                      <a:pt x="166191" y="591"/>
                    </a:lnTo>
                    <a:lnTo>
                      <a:pt x="206950" y="9601"/>
                    </a:lnTo>
                    <a:lnTo>
                      <a:pt x="242974" y="28430"/>
                    </a:lnTo>
                    <a:lnTo>
                      <a:pt x="273329" y="55745"/>
                    </a:lnTo>
                    <a:lnTo>
                      <a:pt x="297080" y="90212"/>
                    </a:lnTo>
                    <a:lnTo>
                      <a:pt x="313292" y="130499"/>
                    </a:lnTo>
                    <a:lnTo>
                      <a:pt x="321029" y="175272"/>
                    </a:lnTo>
                    <a:lnTo>
                      <a:pt x="321564" y="190962"/>
                    </a:lnTo>
                    <a:lnTo>
                      <a:pt x="321013" y="206910"/>
                    </a:lnTo>
                    <a:lnTo>
                      <a:pt x="313098" y="252371"/>
                    </a:lnTo>
                    <a:lnTo>
                      <a:pt x="296705" y="293174"/>
                    </a:lnTo>
                    <a:lnTo>
                      <a:pt x="273008" y="327925"/>
                    </a:lnTo>
                    <a:lnTo>
                      <a:pt x="243183" y="355230"/>
                    </a:lnTo>
                    <a:lnTo>
                      <a:pt x="208405" y="373695"/>
                    </a:lnTo>
                    <a:lnTo>
                      <a:pt x="169848" y="381925"/>
                    </a:lnTo>
                    <a:lnTo>
                      <a:pt x="155372" y="381334"/>
                    </a:lnTo>
                    <a:lnTo>
                      <a:pt x="114613" y="372324"/>
                    </a:lnTo>
                    <a:lnTo>
                      <a:pt x="78589" y="353495"/>
                    </a:lnTo>
                    <a:lnTo>
                      <a:pt x="48234" y="326180"/>
                    </a:lnTo>
                    <a:lnTo>
                      <a:pt x="24483" y="291713"/>
                    </a:lnTo>
                    <a:lnTo>
                      <a:pt x="8271" y="251426"/>
                    </a:lnTo>
                    <a:lnTo>
                      <a:pt x="534" y="206653"/>
                    </a:lnTo>
                    <a:lnTo>
                      <a:pt x="0" y="190962"/>
                    </a:lnTo>
                    <a:close/>
                  </a:path>
                </a:pathLst>
              </a:custGeom>
              <a:ln w="25908">
                <a:solidFill>
                  <a:srgbClr val="F7D256"/>
                </a:solidFill>
              </a:ln>
            </p:spPr>
            <p:txBody>
              <a:bodyPr wrap="square" lIns="0" tIns="0" rIns="0" bIns="0" rtlCol="0">
                <a:noAutofit/>
              </a:bodyPr>
              <a:lstStyle/>
              <a:p>
                <a:endParaRPr>
                  <a:cs typeface="+mn-ea"/>
                  <a:sym typeface="+mn-lt"/>
                </a:endParaRPr>
              </a:p>
            </p:txBody>
          </p:sp>
          <p:grpSp>
            <p:nvGrpSpPr>
              <p:cNvPr id="94" name="组合 93">
                <a:extLst>
                  <a:ext uri="{FF2B5EF4-FFF2-40B4-BE49-F238E27FC236}">
                    <a16:creationId xmlns:a16="http://schemas.microsoft.com/office/drawing/2014/main" id="{4C677B60-C477-4C58-B143-95DEFE32041D}"/>
                  </a:ext>
                </a:extLst>
              </p:cNvPr>
              <p:cNvGrpSpPr/>
              <p:nvPr/>
            </p:nvGrpSpPr>
            <p:grpSpPr>
              <a:xfrm>
                <a:off x="2220467" y="2535809"/>
                <a:ext cx="3188589" cy="1488058"/>
                <a:chOff x="2220467" y="2535809"/>
                <a:chExt cx="3188589" cy="1488058"/>
              </a:xfrm>
            </p:grpSpPr>
            <p:sp>
              <p:nvSpPr>
                <p:cNvPr id="95" name="object 36">
                  <a:extLst>
                    <a:ext uri="{FF2B5EF4-FFF2-40B4-BE49-F238E27FC236}">
                      <a16:creationId xmlns:a16="http://schemas.microsoft.com/office/drawing/2014/main" id="{9882EB8D-A1B9-4660-91FC-1C7604E88809}"/>
                    </a:ext>
                  </a:extLst>
                </p:cNvPr>
                <p:cNvSpPr/>
                <p:nvPr/>
              </p:nvSpPr>
              <p:spPr>
                <a:xfrm>
                  <a:off x="2220467" y="2993135"/>
                  <a:ext cx="810259" cy="1030732"/>
                </a:xfrm>
                <a:custGeom>
                  <a:avLst/>
                  <a:gdLst/>
                  <a:ahLst/>
                  <a:cxnLst/>
                  <a:rect l="l" t="t" r="r" b="b"/>
                  <a:pathLst>
                    <a:path w="810259" h="1030731">
                      <a:moveTo>
                        <a:pt x="810259" y="815339"/>
                      </a:moveTo>
                      <a:lnTo>
                        <a:pt x="567182" y="815339"/>
                      </a:lnTo>
                      <a:lnTo>
                        <a:pt x="524382" y="1030732"/>
                      </a:lnTo>
                      <a:lnTo>
                        <a:pt x="810259" y="815339"/>
                      </a:lnTo>
                      <a:close/>
                    </a:path>
                    <a:path w="810259" h="1030731">
                      <a:moveTo>
                        <a:pt x="972312" y="0"/>
                      </a:moveTo>
                      <a:lnTo>
                        <a:pt x="0" y="0"/>
                      </a:lnTo>
                      <a:lnTo>
                        <a:pt x="0" y="815339"/>
                      </a:lnTo>
                      <a:lnTo>
                        <a:pt x="972312" y="815339"/>
                      </a:lnTo>
                      <a:lnTo>
                        <a:pt x="972312" y="0"/>
                      </a:lnTo>
                      <a:close/>
                    </a:path>
                  </a:pathLst>
                </a:custGeom>
                <a:solidFill>
                  <a:srgbClr val="1B9ED2"/>
                </a:solidFill>
              </p:spPr>
              <p:txBody>
                <a:bodyPr wrap="square" lIns="0" tIns="0" rIns="0" bIns="0" rtlCol="0">
                  <a:noAutofit/>
                </a:bodyPr>
                <a:lstStyle/>
                <a:p>
                  <a:endParaRPr>
                    <a:cs typeface="+mn-ea"/>
                    <a:sym typeface="+mn-lt"/>
                  </a:endParaRPr>
                </a:p>
              </p:txBody>
            </p:sp>
            <p:sp>
              <p:nvSpPr>
                <p:cNvPr id="96" name="object 37">
                  <a:extLst>
                    <a:ext uri="{FF2B5EF4-FFF2-40B4-BE49-F238E27FC236}">
                      <a16:creationId xmlns:a16="http://schemas.microsoft.com/office/drawing/2014/main" id="{4905F4F8-6D0D-473B-AA7D-69EE2B33640B}"/>
                    </a:ext>
                  </a:extLst>
                </p:cNvPr>
                <p:cNvSpPr/>
                <p:nvPr/>
              </p:nvSpPr>
              <p:spPr>
                <a:xfrm>
                  <a:off x="2220467" y="2549651"/>
                  <a:ext cx="972312" cy="411479"/>
                </a:xfrm>
                <a:custGeom>
                  <a:avLst/>
                  <a:gdLst/>
                  <a:ahLst/>
                  <a:cxnLst/>
                  <a:rect l="l" t="t" r="r" b="b"/>
                  <a:pathLst>
                    <a:path w="972312" h="411479">
                      <a:moveTo>
                        <a:pt x="0" y="411479"/>
                      </a:moveTo>
                      <a:lnTo>
                        <a:pt x="972312" y="411479"/>
                      </a:lnTo>
                      <a:lnTo>
                        <a:pt x="972312" y="0"/>
                      </a:lnTo>
                      <a:lnTo>
                        <a:pt x="0" y="0"/>
                      </a:lnTo>
                      <a:lnTo>
                        <a:pt x="0" y="411479"/>
                      </a:lnTo>
                      <a:close/>
                    </a:path>
                  </a:pathLst>
                </a:custGeom>
                <a:solidFill>
                  <a:srgbClr val="1B9ED2"/>
                </a:solidFill>
              </p:spPr>
              <p:txBody>
                <a:bodyPr wrap="square" lIns="0" tIns="0" rIns="0" bIns="0" rtlCol="0">
                  <a:noAutofit/>
                </a:bodyPr>
                <a:lstStyle/>
                <a:p>
                  <a:endParaRPr>
                    <a:cs typeface="+mn-ea"/>
                    <a:sym typeface="+mn-lt"/>
                  </a:endParaRPr>
                </a:p>
              </p:txBody>
            </p:sp>
            <p:sp>
              <p:nvSpPr>
                <p:cNvPr id="97" name="object 38">
                  <a:extLst>
                    <a:ext uri="{FF2B5EF4-FFF2-40B4-BE49-F238E27FC236}">
                      <a16:creationId xmlns:a16="http://schemas.microsoft.com/office/drawing/2014/main" id="{84882AE5-C4DD-4A24-B5EF-28BDDF6D1F2A}"/>
                    </a:ext>
                  </a:extLst>
                </p:cNvPr>
                <p:cNvSpPr txBox="1"/>
                <p:nvPr/>
              </p:nvSpPr>
              <p:spPr>
                <a:xfrm>
                  <a:off x="2306446" y="2613045"/>
                  <a:ext cx="798829" cy="209758"/>
                </a:xfrm>
                <a:prstGeom prst="rect">
                  <a:avLst/>
                </a:prstGeom>
              </p:spPr>
              <p:txBody>
                <a:bodyPr vert="horz" wrap="square" lIns="0" tIns="0" rIns="0" bIns="0" rtlCol="0">
                  <a:noAutofit/>
                </a:bodyPr>
                <a:lstStyle/>
                <a:p>
                  <a:pPr marL="12700">
                    <a:lnSpc>
                      <a:spcPct val="100000"/>
                    </a:lnSpc>
                  </a:pPr>
                  <a:r>
                    <a:rPr sz="1450" b="1" spc="-40" dirty="0">
                      <a:solidFill>
                        <a:srgbClr val="F9F9F9"/>
                      </a:solidFill>
                      <a:cs typeface="+mn-ea"/>
                      <a:sym typeface="+mn-lt"/>
                    </a:rPr>
                    <a:t>2</a:t>
                  </a:r>
                  <a:r>
                    <a:rPr sz="1450" b="1" spc="-45" dirty="0">
                      <a:solidFill>
                        <a:srgbClr val="F9F9F9"/>
                      </a:solidFill>
                      <a:cs typeface="+mn-ea"/>
                      <a:sym typeface="+mn-lt"/>
                    </a:rPr>
                    <a:t>0</a:t>
                  </a:r>
                  <a:r>
                    <a:rPr sz="1450" b="1" spc="-40" dirty="0">
                      <a:solidFill>
                        <a:srgbClr val="F9F9F9"/>
                      </a:solidFill>
                      <a:cs typeface="+mn-ea"/>
                      <a:sym typeface="+mn-lt"/>
                    </a:rPr>
                    <a:t>1</a:t>
                  </a:r>
                  <a:r>
                    <a:rPr lang="en-US" altLang="zh-CN" sz="1450" b="1" spc="-45" dirty="0">
                      <a:solidFill>
                        <a:srgbClr val="F9F9F9"/>
                      </a:solidFill>
                      <a:cs typeface="+mn-ea"/>
                      <a:sym typeface="+mn-lt"/>
                    </a:rPr>
                    <a:t>8</a:t>
                  </a:r>
                  <a:r>
                    <a:rPr sz="1450" b="1" spc="-30" dirty="0">
                      <a:solidFill>
                        <a:srgbClr val="F9F9F9"/>
                      </a:solidFill>
                      <a:cs typeface="+mn-ea"/>
                      <a:sym typeface="+mn-lt"/>
                    </a:rPr>
                    <a:t>.</a:t>
                  </a:r>
                  <a:r>
                    <a:rPr lang="en-US" altLang="zh-CN" sz="1450" b="1" spc="-30" dirty="0">
                      <a:solidFill>
                        <a:srgbClr val="F9F9F9"/>
                      </a:solidFill>
                      <a:cs typeface="+mn-ea"/>
                      <a:sym typeface="+mn-lt"/>
                    </a:rPr>
                    <a:t>11</a:t>
                  </a:r>
                  <a:endParaRPr sz="1450" dirty="0">
                    <a:cs typeface="+mn-ea"/>
                    <a:sym typeface="+mn-lt"/>
                  </a:endParaRPr>
                </a:p>
              </p:txBody>
            </p:sp>
            <p:sp>
              <p:nvSpPr>
                <p:cNvPr id="98" name="object 46">
                  <a:extLst>
                    <a:ext uri="{FF2B5EF4-FFF2-40B4-BE49-F238E27FC236}">
                      <a16:creationId xmlns:a16="http://schemas.microsoft.com/office/drawing/2014/main" id="{6530610D-C262-40F9-8202-AD1B845DCAC3}"/>
                    </a:ext>
                  </a:extLst>
                </p:cNvPr>
                <p:cNvSpPr/>
                <p:nvPr/>
              </p:nvSpPr>
              <p:spPr>
                <a:xfrm>
                  <a:off x="2471927" y="3165348"/>
                  <a:ext cx="467868" cy="467868"/>
                </a:xfrm>
                <a:prstGeom prst="rect">
                  <a:avLst/>
                </a:prstGeom>
                <a:blipFill>
                  <a:blip r:embed="rId5" cstate="print"/>
                  <a:stretch>
                    <a:fillRect/>
                  </a:stretch>
                </a:blipFill>
              </p:spPr>
              <p:txBody>
                <a:bodyPr wrap="square" lIns="0" tIns="0" rIns="0" bIns="0" rtlCol="0">
                  <a:noAutofit/>
                </a:bodyPr>
                <a:lstStyle/>
                <a:p>
                  <a:endParaRPr>
                    <a:cs typeface="+mn-ea"/>
                    <a:sym typeface="+mn-lt"/>
                  </a:endParaRPr>
                </a:p>
              </p:txBody>
            </p:sp>
            <p:sp>
              <p:nvSpPr>
                <p:cNvPr id="99" name="object 49">
                  <a:extLst>
                    <a:ext uri="{FF2B5EF4-FFF2-40B4-BE49-F238E27FC236}">
                      <a16:creationId xmlns:a16="http://schemas.microsoft.com/office/drawing/2014/main" id="{DB1B3D46-3BAB-4158-B1D2-A187298AAAE6}"/>
                    </a:ext>
                  </a:extLst>
                </p:cNvPr>
                <p:cNvSpPr txBox="1"/>
                <p:nvPr/>
              </p:nvSpPr>
              <p:spPr>
                <a:xfrm>
                  <a:off x="3244976" y="2535809"/>
                  <a:ext cx="2164080" cy="1257935"/>
                </a:xfrm>
                <a:prstGeom prst="rect">
                  <a:avLst/>
                </a:prstGeom>
              </p:spPr>
              <p:txBody>
                <a:bodyPr vert="horz" wrap="square" lIns="0" tIns="0" rIns="0" bIns="0" rtlCol="0">
                  <a:noAutofit/>
                </a:bodyPr>
                <a:lstStyle/>
                <a:p>
                  <a:pPr marL="12700" marR="12700" algn="ctr">
                    <a:lnSpc>
                      <a:spcPct val="100000"/>
                    </a:lnSpc>
                  </a:pPr>
                  <a:r>
                    <a:rPr lang="en-US" altLang="zh-CN" sz="1400" b="1" dirty="0">
                      <a:cs typeface="+mn-ea"/>
                      <a:sym typeface="+mn-lt"/>
                    </a:rPr>
                    <a:t>《</a:t>
                  </a:r>
                  <a:r>
                    <a:rPr lang="zh-CN" altLang="en-US" sz="1400" b="1" dirty="0">
                      <a:cs typeface="+mn-ea"/>
                      <a:sym typeface="+mn-lt"/>
                    </a:rPr>
                    <a:t>区块链能做什么、不能做什么？</a:t>
                  </a:r>
                  <a:r>
                    <a:rPr lang="en-US" altLang="zh-CN" sz="1400" b="1" dirty="0">
                      <a:cs typeface="+mn-ea"/>
                      <a:sym typeface="+mn-lt"/>
                    </a:rPr>
                    <a:t>》</a:t>
                  </a:r>
                  <a:endParaRPr lang="zh-CN" altLang="en-US" sz="1400" dirty="0">
                    <a:cs typeface="+mn-ea"/>
                    <a:sym typeface="+mn-lt"/>
                  </a:endParaRPr>
                </a:p>
                <a:p>
                  <a:pPr>
                    <a:lnSpc>
                      <a:spcPts val="650"/>
                    </a:lnSpc>
                    <a:spcBef>
                      <a:spcPts val="32"/>
                    </a:spcBef>
                  </a:pPr>
                  <a:endParaRPr lang="zh-CN" altLang="en-US" sz="1400" dirty="0">
                    <a:cs typeface="+mn-ea"/>
                    <a:sym typeface="+mn-lt"/>
                  </a:endParaRPr>
                </a:p>
              </p:txBody>
            </p:sp>
          </p:grpSp>
        </p:grpSp>
      </p:grpSp>
    </p:spTree>
    <p:extLst>
      <p:ext uri="{BB962C8B-B14F-4D97-AF65-F5344CB8AC3E}">
        <p14:creationId xmlns:p14="http://schemas.microsoft.com/office/powerpoint/2010/main" val="23992504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381AF6-BBB9-4738-B9A5-2158CD113C0D}"/>
              </a:ext>
            </a:extLst>
          </p:cNvPr>
          <p:cNvSpPr>
            <a:spLocks noGrp="1"/>
          </p:cNvSpPr>
          <p:nvPr>
            <p:ph type="title"/>
          </p:nvPr>
        </p:nvSpPr>
        <p:spPr/>
        <p:txBody>
          <a:bodyPr/>
          <a:lstStyle/>
          <a:p>
            <a:r>
              <a:rPr lang="zh-CN" altLang="en-US" dirty="0">
                <a:latin typeface="+mn-ea"/>
              </a:rPr>
              <a:t>区块链行业应用</a:t>
            </a:r>
            <a:r>
              <a:rPr lang="en-US" altLang="zh-CN" dirty="0">
                <a:latin typeface="+mn-ea"/>
              </a:rPr>
              <a:t>-</a:t>
            </a:r>
            <a:r>
              <a:rPr lang="zh-CN" altLang="en-US" dirty="0">
                <a:latin typeface="+mn-ea"/>
              </a:rPr>
              <a:t>中国政策态度</a:t>
            </a:r>
            <a:r>
              <a:rPr lang="zh-CN" altLang="en-US" dirty="0">
                <a:cs typeface="+mn-ea"/>
                <a:sym typeface="+mn-lt"/>
              </a:rPr>
              <a:t>√</a:t>
            </a:r>
            <a:endParaRPr lang="zh-CN" altLang="en-US" dirty="0"/>
          </a:p>
        </p:txBody>
      </p:sp>
      <p:sp>
        <p:nvSpPr>
          <p:cNvPr id="4" name="灯片编号占位符 3">
            <a:extLst>
              <a:ext uri="{FF2B5EF4-FFF2-40B4-BE49-F238E27FC236}">
                <a16:creationId xmlns:a16="http://schemas.microsoft.com/office/drawing/2014/main" id="{6BC4EB6E-5514-491C-A0BD-D0D34B8A36A5}"/>
              </a:ext>
            </a:extLst>
          </p:cNvPr>
          <p:cNvSpPr>
            <a:spLocks noGrp="1"/>
          </p:cNvSpPr>
          <p:nvPr>
            <p:ph type="sldNum" sz="quarter" idx="12"/>
          </p:nvPr>
        </p:nvSpPr>
        <p:spPr/>
        <p:txBody>
          <a:bodyPr/>
          <a:lstStyle/>
          <a:p>
            <a:fld id="{5DD3DB80-B894-403A-B48E-6FDC1A72010E}" type="slidenum">
              <a:rPr lang="zh-CN" altLang="en-US" smtClean="0"/>
              <a:pPr/>
              <a:t>8</a:t>
            </a:fld>
            <a:endParaRPr lang="zh-CN" altLang="en-US"/>
          </a:p>
        </p:txBody>
      </p:sp>
      <p:grpSp>
        <p:nvGrpSpPr>
          <p:cNvPr id="5" name="207548"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96B9FEA5-7646-48F8-9AA4-67EC3D9AAD78}"/>
              </a:ext>
            </a:extLst>
          </p:cNvPr>
          <p:cNvGrpSpPr>
            <a:grpSpLocks noChangeAspect="1"/>
          </p:cNvGrpSpPr>
          <p:nvPr>
            <p:custDataLst>
              <p:tags r:id="rId1"/>
            </p:custDataLst>
          </p:nvPr>
        </p:nvGrpSpPr>
        <p:grpSpPr>
          <a:xfrm>
            <a:off x="481731" y="1739673"/>
            <a:ext cx="10895410" cy="4308430"/>
            <a:chOff x="481731" y="1373913"/>
            <a:chExt cx="10895410" cy="4308430"/>
          </a:xfrm>
        </p:grpSpPr>
        <p:sp>
          <p:nvSpPr>
            <p:cNvPr id="6" name="îṩliḑê">
              <a:extLst>
                <a:ext uri="{FF2B5EF4-FFF2-40B4-BE49-F238E27FC236}">
                  <a16:creationId xmlns:a16="http://schemas.microsoft.com/office/drawing/2014/main" id="{EDC9FD27-6D49-420A-8E28-648CDA20D00A}"/>
                </a:ext>
              </a:extLst>
            </p:cNvPr>
            <p:cNvSpPr/>
            <p:nvPr/>
          </p:nvSpPr>
          <p:spPr>
            <a:xfrm flipH="1">
              <a:off x="3783180" y="3782360"/>
              <a:ext cx="2377306" cy="759315"/>
            </a:xfrm>
            <a:prstGeom prst="homePlate">
              <a:avLst/>
            </a:prstGeom>
            <a:solidFill>
              <a:schemeClr val="bg1">
                <a:lumMod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p>
              <a:pPr algn="r">
                <a:lnSpc>
                  <a:spcPct val="120000"/>
                </a:lnSpc>
                <a:spcBef>
                  <a:spcPts val="600"/>
                </a:spcBef>
              </a:pPr>
              <a:endParaRPr lang="en-US" sz="1000" dirty="0">
                <a:solidFill>
                  <a:schemeClr val="tx1">
                    <a:alpha val="70000"/>
                  </a:schemeClr>
                </a:solidFill>
              </a:endParaRPr>
            </a:p>
          </p:txBody>
        </p:sp>
        <p:sp>
          <p:nvSpPr>
            <p:cNvPr id="7" name="ïṩļîḑè">
              <a:extLst>
                <a:ext uri="{FF2B5EF4-FFF2-40B4-BE49-F238E27FC236}">
                  <a16:creationId xmlns:a16="http://schemas.microsoft.com/office/drawing/2014/main" id="{99432D8C-A3D9-4F8D-B341-1A490E5A887F}"/>
                </a:ext>
              </a:extLst>
            </p:cNvPr>
            <p:cNvSpPr/>
            <p:nvPr/>
          </p:nvSpPr>
          <p:spPr>
            <a:xfrm>
              <a:off x="6257670" y="2889165"/>
              <a:ext cx="2223058" cy="759315"/>
            </a:xfrm>
            <a:prstGeom prst="homePlate">
              <a:avLst/>
            </a:prstGeom>
            <a:solidFill>
              <a:schemeClr val="accent1"/>
            </a:solidFill>
            <a:ln w="25400">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p>
              <a:pPr>
                <a:lnSpc>
                  <a:spcPct val="120000"/>
                </a:lnSpc>
                <a:spcBef>
                  <a:spcPts val="600"/>
                </a:spcBef>
              </a:pPr>
              <a:endParaRPr lang="en-US" sz="1000" dirty="0">
                <a:solidFill>
                  <a:schemeClr val="tx1">
                    <a:alpha val="70000"/>
                  </a:schemeClr>
                </a:solidFill>
              </a:endParaRPr>
            </a:p>
          </p:txBody>
        </p:sp>
        <p:sp>
          <p:nvSpPr>
            <p:cNvPr id="8" name="î$ļiḋe">
              <a:extLst>
                <a:ext uri="{FF2B5EF4-FFF2-40B4-BE49-F238E27FC236}">
                  <a16:creationId xmlns:a16="http://schemas.microsoft.com/office/drawing/2014/main" id="{DE6F635F-2353-4792-AEFE-F84D1D831B90}"/>
                </a:ext>
              </a:extLst>
            </p:cNvPr>
            <p:cNvSpPr/>
            <p:nvPr/>
          </p:nvSpPr>
          <p:spPr bwMode="auto">
            <a:xfrm>
              <a:off x="4144830" y="3946459"/>
              <a:ext cx="392420" cy="377400"/>
            </a:xfrm>
            <a:custGeom>
              <a:avLst/>
              <a:gdLst>
                <a:gd name="connsiteX0" fmla="*/ 61288 w 609549"/>
                <a:gd name="connsiteY0" fmla="*/ 383285 h 586216"/>
                <a:gd name="connsiteX1" fmla="*/ 71162 w 609549"/>
                <a:gd name="connsiteY1" fmla="*/ 387101 h 586216"/>
                <a:gd name="connsiteX2" fmla="*/ 120018 w 609549"/>
                <a:gd name="connsiteY2" fmla="*/ 435892 h 586216"/>
                <a:gd name="connsiteX3" fmla="*/ 120018 w 609549"/>
                <a:gd name="connsiteY3" fmla="*/ 454200 h 586216"/>
                <a:gd name="connsiteX4" fmla="*/ 56639 w 609549"/>
                <a:gd name="connsiteY4" fmla="*/ 517543 h 586216"/>
                <a:gd name="connsiteX5" fmla="*/ 35592 w 609549"/>
                <a:gd name="connsiteY5" fmla="*/ 513644 h 586216"/>
                <a:gd name="connsiteX6" fmla="*/ 51877 w 609549"/>
                <a:gd name="connsiteY6" fmla="*/ 388099 h 586216"/>
                <a:gd name="connsiteX7" fmla="*/ 61288 w 609549"/>
                <a:gd name="connsiteY7" fmla="*/ 383285 h 586216"/>
                <a:gd name="connsiteX8" fmla="*/ 235245 w 609549"/>
                <a:gd name="connsiteY8" fmla="*/ 302810 h 586216"/>
                <a:gd name="connsiteX9" fmla="*/ 306042 w 609549"/>
                <a:gd name="connsiteY9" fmla="*/ 373466 h 586216"/>
                <a:gd name="connsiteX10" fmla="*/ 258717 w 609549"/>
                <a:gd name="connsiteY10" fmla="*/ 420680 h 586216"/>
                <a:gd name="connsiteX11" fmla="*/ 230246 w 609549"/>
                <a:gd name="connsiteY11" fmla="*/ 550152 h 586216"/>
                <a:gd name="connsiteX12" fmla="*/ 92223 w 609549"/>
                <a:gd name="connsiteY12" fmla="*/ 575305 h 586216"/>
                <a:gd name="connsiteX13" fmla="*/ 88748 w 609549"/>
                <a:gd name="connsiteY13" fmla="*/ 556143 h 586216"/>
                <a:gd name="connsiteX14" fmla="*/ 165115 w 609549"/>
                <a:gd name="connsiteY14" fmla="*/ 479877 h 586216"/>
                <a:gd name="connsiteX15" fmla="*/ 165115 w 609549"/>
                <a:gd name="connsiteY15" fmla="*/ 446308 h 586216"/>
                <a:gd name="connsiteX16" fmla="*/ 88700 w 609549"/>
                <a:gd name="connsiteY16" fmla="*/ 369995 h 586216"/>
                <a:gd name="connsiteX17" fmla="*/ 92128 w 609549"/>
                <a:gd name="connsiteY17" fmla="*/ 350976 h 586216"/>
                <a:gd name="connsiteX18" fmla="*/ 189111 w 609549"/>
                <a:gd name="connsiteY18" fmla="*/ 348884 h 586216"/>
                <a:gd name="connsiteX19" fmla="*/ 257958 w 609549"/>
                <a:gd name="connsiteY19" fmla="*/ 161679 h 586216"/>
                <a:gd name="connsiteX20" fmla="*/ 317251 w 609549"/>
                <a:gd name="connsiteY20" fmla="*/ 220879 h 586216"/>
                <a:gd name="connsiteX21" fmla="*/ 388070 w 609549"/>
                <a:gd name="connsiteY21" fmla="*/ 291586 h 586216"/>
                <a:gd name="connsiteX22" fmla="*/ 604906 w 609549"/>
                <a:gd name="connsiteY22" fmla="*/ 508130 h 586216"/>
                <a:gd name="connsiteX23" fmla="*/ 604906 w 609549"/>
                <a:gd name="connsiteY23" fmla="*/ 530526 h 586216"/>
                <a:gd name="connsiteX24" fmla="*/ 556567 w 609549"/>
                <a:gd name="connsiteY24" fmla="*/ 578789 h 586216"/>
                <a:gd name="connsiteX25" fmla="*/ 545327 w 609549"/>
                <a:gd name="connsiteY25" fmla="*/ 583449 h 586216"/>
                <a:gd name="connsiteX26" fmla="*/ 534135 w 609549"/>
                <a:gd name="connsiteY26" fmla="*/ 578789 h 586216"/>
                <a:gd name="connsiteX27" fmla="*/ 317251 w 609549"/>
                <a:gd name="connsiteY27" fmla="*/ 362293 h 586216"/>
                <a:gd name="connsiteX28" fmla="*/ 246481 w 609549"/>
                <a:gd name="connsiteY28" fmla="*/ 291586 h 586216"/>
                <a:gd name="connsiteX29" fmla="*/ 187140 w 609549"/>
                <a:gd name="connsiteY29" fmla="*/ 232339 h 586216"/>
                <a:gd name="connsiteX30" fmla="*/ 58606 w 609549"/>
                <a:gd name="connsiteY30" fmla="*/ 160814 h 586216"/>
                <a:gd name="connsiteX31" fmla="*/ 126401 w 609549"/>
                <a:gd name="connsiteY31" fmla="*/ 228498 h 586216"/>
                <a:gd name="connsiteX32" fmla="*/ 111975 w 609549"/>
                <a:gd name="connsiteY32" fmla="*/ 242899 h 586216"/>
                <a:gd name="connsiteX33" fmla="*/ 119307 w 609549"/>
                <a:gd name="connsiteY33" fmla="*/ 250219 h 586216"/>
                <a:gd name="connsiteX34" fmla="*/ 119307 w 609549"/>
                <a:gd name="connsiteY34" fmla="*/ 277692 h 586216"/>
                <a:gd name="connsiteX35" fmla="*/ 115641 w 609549"/>
                <a:gd name="connsiteY35" fmla="*/ 281352 h 586216"/>
                <a:gd name="connsiteX36" fmla="*/ 88123 w 609549"/>
                <a:gd name="connsiteY36" fmla="*/ 281352 h 586216"/>
                <a:gd name="connsiteX37" fmla="*/ 5712 w 609549"/>
                <a:gd name="connsiteY37" fmla="*/ 199029 h 586216"/>
                <a:gd name="connsiteX38" fmla="*/ 5712 w 609549"/>
                <a:gd name="connsiteY38" fmla="*/ 171604 h 586216"/>
                <a:gd name="connsiteX39" fmla="*/ 9378 w 609549"/>
                <a:gd name="connsiteY39" fmla="*/ 167944 h 586216"/>
                <a:gd name="connsiteX40" fmla="*/ 36849 w 609549"/>
                <a:gd name="connsiteY40" fmla="*/ 167944 h 586216"/>
                <a:gd name="connsiteX41" fmla="*/ 44180 w 609549"/>
                <a:gd name="connsiteY41" fmla="*/ 175264 h 586216"/>
                <a:gd name="connsiteX42" fmla="*/ 585775 w 609549"/>
                <a:gd name="connsiteY42" fmla="*/ 66370 h 586216"/>
                <a:gd name="connsiteX43" fmla="*/ 595263 w 609549"/>
                <a:gd name="connsiteY43" fmla="*/ 73839 h 586216"/>
                <a:gd name="connsiteX44" fmla="*/ 578978 w 609549"/>
                <a:gd name="connsiteY44" fmla="*/ 199341 h 586216"/>
                <a:gd name="connsiteX45" fmla="*/ 559693 w 609549"/>
                <a:gd name="connsiteY45" fmla="*/ 200387 h 586216"/>
                <a:gd name="connsiteX46" fmla="*/ 510789 w 609549"/>
                <a:gd name="connsiteY46" fmla="*/ 151612 h 586216"/>
                <a:gd name="connsiteX47" fmla="*/ 510789 w 609549"/>
                <a:gd name="connsiteY47" fmla="*/ 133262 h 586216"/>
                <a:gd name="connsiteX48" fmla="*/ 574216 w 609549"/>
                <a:gd name="connsiteY48" fmla="*/ 69988 h 586216"/>
                <a:gd name="connsiteX49" fmla="*/ 585775 w 609549"/>
                <a:gd name="connsiteY49" fmla="*/ 66370 h 586216"/>
                <a:gd name="connsiteX50" fmla="*/ 158702 w 609549"/>
                <a:gd name="connsiteY50" fmla="*/ 26758 h 586216"/>
                <a:gd name="connsiteX51" fmla="*/ 172463 w 609549"/>
                <a:gd name="connsiteY51" fmla="*/ 32464 h 586216"/>
                <a:gd name="connsiteX52" fmla="*/ 179701 w 609549"/>
                <a:gd name="connsiteY52" fmla="*/ 39691 h 586216"/>
                <a:gd name="connsiteX53" fmla="*/ 246935 w 609549"/>
                <a:gd name="connsiteY53" fmla="*/ 106831 h 586216"/>
                <a:gd name="connsiteX54" fmla="*/ 254886 w 609549"/>
                <a:gd name="connsiteY54" fmla="*/ 114819 h 586216"/>
                <a:gd name="connsiteX55" fmla="*/ 257600 w 609549"/>
                <a:gd name="connsiteY55" fmla="*/ 138879 h 586216"/>
                <a:gd name="connsiteX56" fmla="*/ 254886 w 609549"/>
                <a:gd name="connsiteY56" fmla="*/ 142255 h 586216"/>
                <a:gd name="connsiteX57" fmla="*/ 252315 w 609549"/>
                <a:gd name="connsiteY57" fmla="*/ 144823 h 586216"/>
                <a:gd name="connsiteX58" fmla="*/ 246696 w 609549"/>
                <a:gd name="connsiteY58" fmla="*/ 150434 h 586216"/>
                <a:gd name="connsiteX59" fmla="*/ 175892 w 609549"/>
                <a:gd name="connsiteY59" fmla="*/ 221140 h 586216"/>
                <a:gd name="connsiteX60" fmla="*/ 172463 w 609549"/>
                <a:gd name="connsiteY60" fmla="*/ 224611 h 586216"/>
                <a:gd name="connsiteX61" fmla="*/ 170130 w 609549"/>
                <a:gd name="connsiteY61" fmla="*/ 226560 h 586216"/>
                <a:gd name="connsiteX62" fmla="*/ 162274 w 609549"/>
                <a:gd name="connsiteY62" fmla="*/ 229936 h 586216"/>
                <a:gd name="connsiteX63" fmla="*/ 158702 w 609549"/>
                <a:gd name="connsiteY63" fmla="*/ 230269 h 586216"/>
                <a:gd name="connsiteX64" fmla="*/ 144942 w 609549"/>
                <a:gd name="connsiteY64" fmla="*/ 224611 h 586216"/>
                <a:gd name="connsiteX65" fmla="*/ 137609 w 609549"/>
                <a:gd name="connsiteY65" fmla="*/ 217288 h 586216"/>
                <a:gd name="connsiteX66" fmla="*/ 69804 w 609549"/>
                <a:gd name="connsiteY66" fmla="*/ 149578 h 586216"/>
                <a:gd name="connsiteX67" fmla="*/ 62519 w 609549"/>
                <a:gd name="connsiteY67" fmla="*/ 142255 h 586216"/>
                <a:gd name="connsiteX68" fmla="*/ 62519 w 609549"/>
                <a:gd name="connsiteY68" fmla="*/ 114819 h 586216"/>
                <a:gd name="connsiteX69" fmla="*/ 144942 w 609549"/>
                <a:gd name="connsiteY69" fmla="*/ 32464 h 586216"/>
                <a:gd name="connsiteX70" fmla="*/ 158702 w 609549"/>
                <a:gd name="connsiteY70" fmla="*/ 26758 h 586216"/>
                <a:gd name="connsiteX71" fmla="*/ 254809 w 609549"/>
                <a:gd name="connsiteY71" fmla="*/ 6542 h 586216"/>
                <a:gd name="connsiteX72" fmla="*/ 321015 w 609549"/>
                <a:gd name="connsiteY72" fmla="*/ 29913 h 586216"/>
                <a:gd name="connsiteX73" fmla="*/ 260017 w 609549"/>
                <a:gd name="connsiteY73" fmla="*/ 97465 h 586216"/>
                <a:gd name="connsiteX74" fmla="*/ 193067 w 609549"/>
                <a:gd name="connsiteY74" fmla="*/ 30626 h 586216"/>
                <a:gd name="connsiteX75" fmla="*/ 254809 w 609549"/>
                <a:gd name="connsiteY75" fmla="*/ 6542 h 586216"/>
                <a:gd name="connsiteX76" fmla="*/ 503105 w 609549"/>
                <a:gd name="connsiteY76" fmla="*/ 953 h 586216"/>
                <a:gd name="connsiteX77" fmla="*/ 538560 w 609549"/>
                <a:gd name="connsiteY77" fmla="*/ 10911 h 586216"/>
                <a:gd name="connsiteX78" fmla="*/ 542083 w 609549"/>
                <a:gd name="connsiteY78" fmla="*/ 30073 h 586216"/>
                <a:gd name="connsiteX79" fmla="*/ 465709 w 609549"/>
                <a:gd name="connsiteY79" fmla="*/ 106341 h 586216"/>
                <a:gd name="connsiteX80" fmla="*/ 465709 w 609549"/>
                <a:gd name="connsiteY80" fmla="*/ 139911 h 586216"/>
                <a:gd name="connsiteX81" fmla="*/ 542131 w 609549"/>
                <a:gd name="connsiteY81" fmla="*/ 216227 h 586216"/>
                <a:gd name="connsiteX82" fmla="*/ 538655 w 609549"/>
                <a:gd name="connsiteY82" fmla="*/ 235246 h 586216"/>
                <a:gd name="connsiteX83" fmla="*/ 442187 w 609549"/>
                <a:gd name="connsiteY83" fmla="*/ 237528 h 586216"/>
                <a:gd name="connsiteX84" fmla="*/ 399238 w 609549"/>
                <a:gd name="connsiteY84" fmla="*/ 280370 h 586216"/>
                <a:gd name="connsiteX85" fmla="*/ 328482 w 609549"/>
                <a:gd name="connsiteY85" fmla="*/ 209712 h 586216"/>
                <a:gd name="connsiteX86" fmla="*/ 372240 w 609549"/>
                <a:gd name="connsiteY86" fmla="*/ 166015 h 586216"/>
                <a:gd name="connsiteX87" fmla="*/ 400571 w 609549"/>
                <a:gd name="connsiteY87" fmla="*/ 36064 h 586216"/>
                <a:gd name="connsiteX88" fmla="*/ 503105 w 609549"/>
                <a:gd name="connsiteY88" fmla="*/ 953 h 586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609549" h="586216">
                  <a:moveTo>
                    <a:pt x="61288" y="383285"/>
                  </a:moveTo>
                  <a:cubicBezTo>
                    <a:pt x="64829" y="383106"/>
                    <a:pt x="68448" y="384367"/>
                    <a:pt x="71162" y="387101"/>
                  </a:cubicBezTo>
                  <a:lnTo>
                    <a:pt x="120018" y="435892"/>
                  </a:lnTo>
                  <a:cubicBezTo>
                    <a:pt x="125113" y="440933"/>
                    <a:pt x="125113" y="449160"/>
                    <a:pt x="120018" y="454200"/>
                  </a:cubicBezTo>
                  <a:lnTo>
                    <a:pt x="56639" y="517543"/>
                  </a:lnTo>
                  <a:cubicBezTo>
                    <a:pt x="50211" y="523963"/>
                    <a:pt x="39211" y="522013"/>
                    <a:pt x="35592" y="513644"/>
                  </a:cubicBezTo>
                  <a:cubicBezTo>
                    <a:pt x="17783" y="472794"/>
                    <a:pt x="23211" y="424288"/>
                    <a:pt x="51877" y="388099"/>
                  </a:cubicBezTo>
                  <a:cubicBezTo>
                    <a:pt x="54282" y="385079"/>
                    <a:pt x="57746" y="383463"/>
                    <a:pt x="61288" y="383285"/>
                  </a:cubicBezTo>
                  <a:close/>
                  <a:moveTo>
                    <a:pt x="235245" y="302810"/>
                  </a:moveTo>
                  <a:lnTo>
                    <a:pt x="306042" y="373466"/>
                  </a:lnTo>
                  <a:lnTo>
                    <a:pt x="258717" y="420680"/>
                  </a:lnTo>
                  <a:cubicBezTo>
                    <a:pt x="274667" y="464329"/>
                    <a:pt x="265192" y="515300"/>
                    <a:pt x="230246" y="550152"/>
                  </a:cubicBezTo>
                  <a:cubicBezTo>
                    <a:pt x="192919" y="587430"/>
                    <a:pt x="137644" y="595798"/>
                    <a:pt x="92223" y="575305"/>
                  </a:cubicBezTo>
                  <a:cubicBezTo>
                    <a:pt x="84701" y="571882"/>
                    <a:pt x="82892" y="561992"/>
                    <a:pt x="88748" y="556143"/>
                  </a:cubicBezTo>
                  <a:lnTo>
                    <a:pt x="165115" y="479877"/>
                  </a:lnTo>
                  <a:cubicBezTo>
                    <a:pt x="174399" y="470605"/>
                    <a:pt x="174399" y="455580"/>
                    <a:pt x="165115" y="446308"/>
                  </a:cubicBezTo>
                  <a:lnTo>
                    <a:pt x="88700" y="369995"/>
                  </a:lnTo>
                  <a:cubicBezTo>
                    <a:pt x="82844" y="364194"/>
                    <a:pt x="84653" y="354399"/>
                    <a:pt x="92128" y="350976"/>
                  </a:cubicBezTo>
                  <a:cubicBezTo>
                    <a:pt x="122789" y="337092"/>
                    <a:pt x="157973" y="336379"/>
                    <a:pt x="189111" y="348884"/>
                  </a:cubicBezTo>
                  <a:close/>
                  <a:moveTo>
                    <a:pt x="257958" y="161679"/>
                  </a:moveTo>
                  <a:lnTo>
                    <a:pt x="317251" y="220879"/>
                  </a:lnTo>
                  <a:lnTo>
                    <a:pt x="388070" y="291586"/>
                  </a:lnTo>
                  <a:lnTo>
                    <a:pt x="604906" y="508130"/>
                  </a:lnTo>
                  <a:cubicBezTo>
                    <a:pt x="611097" y="514311"/>
                    <a:pt x="611097" y="524344"/>
                    <a:pt x="604906" y="530526"/>
                  </a:cubicBezTo>
                  <a:lnTo>
                    <a:pt x="556567" y="578789"/>
                  </a:lnTo>
                  <a:cubicBezTo>
                    <a:pt x="553471" y="581880"/>
                    <a:pt x="549423" y="583449"/>
                    <a:pt x="545327" y="583449"/>
                  </a:cubicBezTo>
                  <a:cubicBezTo>
                    <a:pt x="541279" y="583449"/>
                    <a:pt x="537231" y="581880"/>
                    <a:pt x="534135" y="578789"/>
                  </a:cubicBezTo>
                  <a:lnTo>
                    <a:pt x="317251" y="362293"/>
                  </a:lnTo>
                  <a:lnTo>
                    <a:pt x="246481" y="291586"/>
                  </a:lnTo>
                  <a:lnTo>
                    <a:pt x="187140" y="232339"/>
                  </a:lnTo>
                  <a:close/>
                  <a:moveTo>
                    <a:pt x="58606" y="160814"/>
                  </a:moveTo>
                  <a:lnTo>
                    <a:pt x="126401" y="228498"/>
                  </a:lnTo>
                  <a:lnTo>
                    <a:pt x="111975" y="242899"/>
                  </a:lnTo>
                  <a:lnTo>
                    <a:pt x="119307" y="250219"/>
                  </a:lnTo>
                  <a:cubicBezTo>
                    <a:pt x="126877" y="257824"/>
                    <a:pt x="126877" y="270087"/>
                    <a:pt x="119307" y="277692"/>
                  </a:cubicBezTo>
                  <a:lnTo>
                    <a:pt x="115641" y="281352"/>
                  </a:lnTo>
                  <a:cubicBezTo>
                    <a:pt x="108024" y="288909"/>
                    <a:pt x="95741" y="288909"/>
                    <a:pt x="88123" y="281352"/>
                  </a:cubicBezTo>
                  <a:lnTo>
                    <a:pt x="5712" y="199029"/>
                  </a:lnTo>
                  <a:cubicBezTo>
                    <a:pt x="-1905" y="191424"/>
                    <a:pt x="-1905" y="179161"/>
                    <a:pt x="5712" y="171604"/>
                  </a:cubicBezTo>
                  <a:lnTo>
                    <a:pt x="9378" y="167944"/>
                  </a:lnTo>
                  <a:cubicBezTo>
                    <a:pt x="16948" y="160339"/>
                    <a:pt x="29231" y="160339"/>
                    <a:pt x="36849" y="167944"/>
                  </a:cubicBezTo>
                  <a:lnTo>
                    <a:pt x="44180" y="175264"/>
                  </a:lnTo>
                  <a:close/>
                  <a:moveTo>
                    <a:pt x="585775" y="66370"/>
                  </a:moveTo>
                  <a:cubicBezTo>
                    <a:pt x="589775" y="67101"/>
                    <a:pt x="593430" y="69680"/>
                    <a:pt x="595263" y="73839"/>
                  </a:cubicBezTo>
                  <a:cubicBezTo>
                    <a:pt x="613072" y="114675"/>
                    <a:pt x="607644" y="163212"/>
                    <a:pt x="578978" y="199341"/>
                  </a:cubicBezTo>
                  <a:cubicBezTo>
                    <a:pt x="574168" y="205379"/>
                    <a:pt x="565121" y="205854"/>
                    <a:pt x="559693" y="200387"/>
                  </a:cubicBezTo>
                  <a:lnTo>
                    <a:pt x="510789" y="151612"/>
                  </a:lnTo>
                  <a:cubicBezTo>
                    <a:pt x="505742" y="146526"/>
                    <a:pt x="505742" y="138349"/>
                    <a:pt x="510789" y="133262"/>
                  </a:cubicBezTo>
                  <a:lnTo>
                    <a:pt x="574216" y="69988"/>
                  </a:lnTo>
                  <a:cubicBezTo>
                    <a:pt x="577430" y="66756"/>
                    <a:pt x="581775" y="65639"/>
                    <a:pt x="585775" y="66370"/>
                  </a:cubicBezTo>
                  <a:close/>
                  <a:moveTo>
                    <a:pt x="158702" y="26758"/>
                  </a:moveTo>
                  <a:cubicBezTo>
                    <a:pt x="163655" y="26758"/>
                    <a:pt x="168654" y="28660"/>
                    <a:pt x="172463" y="32464"/>
                  </a:cubicBezTo>
                  <a:lnTo>
                    <a:pt x="179701" y="39691"/>
                  </a:lnTo>
                  <a:lnTo>
                    <a:pt x="246935" y="106831"/>
                  </a:lnTo>
                  <a:lnTo>
                    <a:pt x="254886" y="114819"/>
                  </a:lnTo>
                  <a:cubicBezTo>
                    <a:pt x="261457" y="121334"/>
                    <a:pt x="262362" y="131414"/>
                    <a:pt x="257600" y="138879"/>
                  </a:cubicBezTo>
                  <a:cubicBezTo>
                    <a:pt x="256839" y="140068"/>
                    <a:pt x="255934" y="141209"/>
                    <a:pt x="254886" y="142255"/>
                  </a:cubicBezTo>
                  <a:lnTo>
                    <a:pt x="252315" y="144823"/>
                  </a:lnTo>
                  <a:lnTo>
                    <a:pt x="246696" y="150434"/>
                  </a:lnTo>
                  <a:lnTo>
                    <a:pt x="175892" y="221140"/>
                  </a:lnTo>
                  <a:lnTo>
                    <a:pt x="172463" y="224611"/>
                  </a:lnTo>
                  <a:cubicBezTo>
                    <a:pt x="171702" y="225324"/>
                    <a:pt x="170940" y="225990"/>
                    <a:pt x="170130" y="226560"/>
                  </a:cubicBezTo>
                  <a:cubicBezTo>
                    <a:pt x="167749" y="228319"/>
                    <a:pt x="165083" y="229413"/>
                    <a:pt x="162274" y="229936"/>
                  </a:cubicBezTo>
                  <a:cubicBezTo>
                    <a:pt x="161083" y="230174"/>
                    <a:pt x="159893" y="230269"/>
                    <a:pt x="158702" y="230269"/>
                  </a:cubicBezTo>
                  <a:cubicBezTo>
                    <a:pt x="153703" y="230269"/>
                    <a:pt x="148751" y="228367"/>
                    <a:pt x="144942" y="224611"/>
                  </a:cubicBezTo>
                  <a:lnTo>
                    <a:pt x="137609" y="217288"/>
                  </a:lnTo>
                  <a:lnTo>
                    <a:pt x="69804" y="149578"/>
                  </a:lnTo>
                  <a:lnTo>
                    <a:pt x="62519" y="142255"/>
                  </a:lnTo>
                  <a:cubicBezTo>
                    <a:pt x="54900" y="134647"/>
                    <a:pt x="54900" y="122380"/>
                    <a:pt x="62519" y="114819"/>
                  </a:cubicBezTo>
                  <a:lnTo>
                    <a:pt x="144942" y="32464"/>
                  </a:lnTo>
                  <a:cubicBezTo>
                    <a:pt x="148751" y="28660"/>
                    <a:pt x="153750" y="26758"/>
                    <a:pt x="158702" y="26758"/>
                  </a:cubicBezTo>
                  <a:close/>
                  <a:moveTo>
                    <a:pt x="254809" y="6542"/>
                  </a:moveTo>
                  <a:cubicBezTo>
                    <a:pt x="277279" y="4029"/>
                    <a:pt x="300492" y="9424"/>
                    <a:pt x="321015" y="29913"/>
                  </a:cubicBezTo>
                  <a:cubicBezTo>
                    <a:pt x="380347" y="89193"/>
                    <a:pt x="337205" y="46124"/>
                    <a:pt x="260017" y="97465"/>
                  </a:cubicBezTo>
                  <a:lnTo>
                    <a:pt x="193067" y="30626"/>
                  </a:lnTo>
                  <a:cubicBezTo>
                    <a:pt x="210614" y="19479"/>
                    <a:pt x="232340" y="9056"/>
                    <a:pt x="254809" y="6542"/>
                  </a:cubicBezTo>
                  <a:close/>
                  <a:moveTo>
                    <a:pt x="503105" y="953"/>
                  </a:moveTo>
                  <a:cubicBezTo>
                    <a:pt x="515252" y="2468"/>
                    <a:pt x="527216" y="5788"/>
                    <a:pt x="538560" y="10911"/>
                  </a:cubicBezTo>
                  <a:cubicBezTo>
                    <a:pt x="546131" y="14334"/>
                    <a:pt x="547940" y="24224"/>
                    <a:pt x="542083" y="30073"/>
                  </a:cubicBezTo>
                  <a:lnTo>
                    <a:pt x="465709" y="106341"/>
                  </a:lnTo>
                  <a:cubicBezTo>
                    <a:pt x="456424" y="115613"/>
                    <a:pt x="456424" y="130639"/>
                    <a:pt x="465709" y="139911"/>
                  </a:cubicBezTo>
                  <a:lnTo>
                    <a:pt x="542131" y="216227"/>
                  </a:lnTo>
                  <a:cubicBezTo>
                    <a:pt x="547940" y="222028"/>
                    <a:pt x="546178" y="231823"/>
                    <a:pt x="538655" y="235246"/>
                  </a:cubicBezTo>
                  <a:cubicBezTo>
                    <a:pt x="508181" y="249035"/>
                    <a:pt x="473184" y="249844"/>
                    <a:pt x="442187" y="237528"/>
                  </a:cubicBezTo>
                  <a:lnTo>
                    <a:pt x="399238" y="280370"/>
                  </a:lnTo>
                  <a:lnTo>
                    <a:pt x="328482" y="209712"/>
                  </a:lnTo>
                  <a:lnTo>
                    <a:pt x="372240" y="166015"/>
                  </a:lnTo>
                  <a:cubicBezTo>
                    <a:pt x="356051" y="122270"/>
                    <a:pt x="365527" y="71060"/>
                    <a:pt x="400571" y="36064"/>
                  </a:cubicBezTo>
                  <a:cubicBezTo>
                    <a:pt x="428569" y="8106"/>
                    <a:pt x="466664" y="-3592"/>
                    <a:pt x="503105" y="953"/>
                  </a:cubicBezTo>
                  <a:close/>
                </a:path>
              </a:pathLst>
            </a:custGeom>
            <a:solidFill>
              <a:schemeClr val="tx1">
                <a:lumMod val="50000"/>
                <a:lumOff val="50000"/>
              </a:schemeClr>
            </a:solidFill>
            <a:ln>
              <a:noFill/>
            </a:ln>
          </p:spPr>
          <p:txBody>
            <a:bodyPr wrap="square" lIns="91440" tIns="45720" rIns="91440" bIns="45720">
              <a:normAutofit/>
            </a:bodyPr>
            <a:lstStyle/>
            <a:p>
              <a:endParaRPr lang="zh-CN" altLang="en-US"/>
            </a:p>
          </p:txBody>
        </p:sp>
        <p:sp>
          <p:nvSpPr>
            <p:cNvPr id="9" name="îṡḷiḋê">
              <a:extLst>
                <a:ext uri="{FF2B5EF4-FFF2-40B4-BE49-F238E27FC236}">
                  <a16:creationId xmlns:a16="http://schemas.microsoft.com/office/drawing/2014/main" id="{F49079B3-8B28-4F50-A090-7ACC37747CE2}"/>
                </a:ext>
              </a:extLst>
            </p:cNvPr>
            <p:cNvSpPr/>
            <p:nvPr/>
          </p:nvSpPr>
          <p:spPr>
            <a:xfrm flipH="1">
              <a:off x="4144830" y="1837706"/>
              <a:ext cx="1990256" cy="759315"/>
            </a:xfrm>
            <a:prstGeom prst="homePlate">
              <a:avLst/>
            </a:prstGeom>
            <a:solidFill>
              <a:schemeClr val="bg1">
                <a:lumMod val="9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p>
              <a:pPr algn="r">
                <a:lnSpc>
                  <a:spcPct val="120000"/>
                </a:lnSpc>
                <a:spcBef>
                  <a:spcPts val="600"/>
                </a:spcBef>
              </a:pPr>
              <a:endParaRPr lang="en-US" sz="1000" dirty="0">
                <a:solidFill>
                  <a:schemeClr val="tx1">
                    <a:alpha val="70000"/>
                  </a:schemeClr>
                </a:solidFill>
              </a:endParaRPr>
            </a:p>
          </p:txBody>
        </p:sp>
        <p:sp>
          <p:nvSpPr>
            <p:cNvPr id="10" name="išľíďe">
              <a:extLst>
                <a:ext uri="{FF2B5EF4-FFF2-40B4-BE49-F238E27FC236}">
                  <a16:creationId xmlns:a16="http://schemas.microsoft.com/office/drawing/2014/main" id="{CCBA6064-B35E-448B-B9BC-E62B330680D8}"/>
                </a:ext>
              </a:extLst>
            </p:cNvPr>
            <p:cNvSpPr/>
            <p:nvPr/>
          </p:nvSpPr>
          <p:spPr bwMode="auto">
            <a:xfrm>
              <a:off x="4527566" y="2028604"/>
              <a:ext cx="392420" cy="377518"/>
            </a:xfrm>
            <a:custGeom>
              <a:avLst/>
              <a:gdLst>
                <a:gd name="connsiteX0" fmla="*/ 195114 w 608814"/>
                <a:gd name="connsiteY0" fmla="*/ 351627 h 585693"/>
                <a:gd name="connsiteX1" fmla="*/ 258290 w 608814"/>
                <a:gd name="connsiteY1" fmla="*/ 351627 h 585693"/>
                <a:gd name="connsiteX2" fmla="*/ 282731 w 608814"/>
                <a:gd name="connsiteY2" fmla="*/ 376018 h 585693"/>
                <a:gd name="connsiteX3" fmla="*/ 282731 w 608814"/>
                <a:gd name="connsiteY3" fmla="*/ 561210 h 585693"/>
                <a:gd name="connsiteX4" fmla="*/ 258290 w 608814"/>
                <a:gd name="connsiteY4" fmla="*/ 585693 h 585693"/>
                <a:gd name="connsiteX5" fmla="*/ 195114 w 608814"/>
                <a:gd name="connsiteY5" fmla="*/ 585693 h 585693"/>
                <a:gd name="connsiteX6" fmla="*/ 170673 w 608814"/>
                <a:gd name="connsiteY6" fmla="*/ 561210 h 585693"/>
                <a:gd name="connsiteX7" fmla="*/ 170673 w 608814"/>
                <a:gd name="connsiteY7" fmla="*/ 376018 h 585693"/>
                <a:gd name="connsiteX8" fmla="*/ 195114 w 608814"/>
                <a:gd name="connsiteY8" fmla="*/ 351627 h 585693"/>
                <a:gd name="connsiteX9" fmla="*/ 358100 w 608814"/>
                <a:gd name="connsiteY9" fmla="*/ 249872 h 585693"/>
                <a:gd name="connsiteX10" fmla="*/ 421316 w 608814"/>
                <a:gd name="connsiteY10" fmla="*/ 249872 h 585693"/>
                <a:gd name="connsiteX11" fmla="*/ 445737 w 608814"/>
                <a:gd name="connsiteY11" fmla="*/ 274267 h 585693"/>
                <a:gd name="connsiteX12" fmla="*/ 445737 w 608814"/>
                <a:gd name="connsiteY12" fmla="*/ 561206 h 585693"/>
                <a:gd name="connsiteX13" fmla="*/ 421316 w 608814"/>
                <a:gd name="connsiteY13" fmla="*/ 585693 h 585693"/>
                <a:gd name="connsiteX14" fmla="*/ 358100 w 608814"/>
                <a:gd name="connsiteY14" fmla="*/ 585693 h 585693"/>
                <a:gd name="connsiteX15" fmla="*/ 333679 w 608814"/>
                <a:gd name="connsiteY15" fmla="*/ 561206 h 585693"/>
                <a:gd name="connsiteX16" fmla="*/ 333679 w 608814"/>
                <a:gd name="connsiteY16" fmla="*/ 274267 h 585693"/>
                <a:gd name="connsiteX17" fmla="*/ 358100 w 608814"/>
                <a:gd name="connsiteY17" fmla="*/ 249872 h 585693"/>
                <a:gd name="connsiteX18" fmla="*/ 140260 w 608814"/>
                <a:gd name="connsiteY18" fmla="*/ 224680 h 585693"/>
                <a:gd name="connsiteX19" fmla="*/ 191844 w 608814"/>
                <a:gd name="connsiteY19" fmla="*/ 276122 h 585693"/>
                <a:gd name="connsiteX20" fmla="*/ 140260 w 608814"/>
                <a:gd name="connsiteY20" fmla="*/ 327564 h 585693"/>
                <a:gd name="connsiteX21" fmla="*/ 88676 w 608814"/>
                <a:gd name="connsiteY21" fmla="*/ 276122 h 585693"/>
                <a:gd name="connsiteX22" fmla="*/ 140260 w 608814"/>
                <a:gd name="connsiteY22" fmla="*/ 224680 h 585693"/>
                <a:gd name="connsiteX23" fmla="*/ 521177 w 608814"/>
                <a:gd name="connsiteY23" fmla="*/ 148117 h 585693"/>
                <a:gd name="connsiteX24" fmla="*/ 584301 w 608814"/>
                <a:gd name="connsiteY24" fmla="*/ 148117 h 585693"/>
                <a:gd name="connsiteX25" fmla="*/ 608814 w 608814"/>
                <a:gd name="connsiteY25" fmla="*/ 172601 h 585693"/>
                <a:gd name="connsiteX26" fmla="*/ 608814 w 608814"/>
                <a:gd name="connsiteY26" fmla="*/ 561209 h 585693"/>
                <a:gd name="connsiteX27" fmla="*/ 584301 w 608814"/>
                <a:gd name="connsiteY27" fmla="*/ 585693 h 585693"/>
                <a:gd name="connsiteX28" fmla="*/ 521177 w 608814"/>
                <a:gd name="connsiteY28" fmla="*/ 585693 h 585693"/>
                <a:gd name="connsiteX29" fmla="*/ 496756 w 608814"/>
                <a:gd name="connsiteY29" fmla="*/ 561209 h 585693"/>
                <a:gd name="connsiteX30" fmla="*/ 496756 w 608814"/>
                <a:gd name="connsiteY30" fmla="*/ 172601 h 585693"/>
                <a:gd name="connsiteX31" fmla="*/ 521177 w 608814"/>
                <a:gd name="connsiteY31" fmla="*/ 148117 h 585693"/>
                <a:gd name="connsiteX32" fmla="*/ 116229 w 608814"/>
                <a:gd name="connsiteY32" fmla="*/ 131322 h 585693"/>
                <a:gd name="connsiteX33" fmla="*/ 164246 w 608814"/>
                <a:gd name="connsiteY33" fmla="*/ 131322 h 585693"/>
                <a:gd name="connsiteX34" fmla="*/ 184061 w 608814"/>
                <a:gd name="connsiteY34" fmla="*/ 151113 h 585693"/>
                <a:gd name="connsiteX35" fmla="*/ 184061 w 608814"/>
                <a:gd name="connsiteY35" fmla="*/ 171457 h 585693"/>
                <a:gd name="connsiteX36" fmla="*/ 208669 w 608814"/>
                <a:gd name="connsiteY36" fmla="*/ 186094 h 585693"/>
                <a:gd name="connsiteX37" fmla="*/ 226641 w 608814"/>
                <a:gd name="connsiteY37" fmla="*/ 175692 h 585693"/>
                <a:gd name="connsiteX38" fmla="*/ 253737 w 608814"/>
                <a:gd name="connsiteY38" fmla="*/ 182964 h 585693"/>
                <a:gd name="connsiteX39" fmla="*/ 277792 w 608814"/>
                <a:gd name="connsiteY39" fmla="*/ 224572 h 585693"/>
                <a:gd name="connsiteX40" fmla="*/ 279727 w 608814"/>
                <a:gd name="connsiteY40" fmla="*/ 239577 h 585693"/>
                <a:gd name="connsiteX41" fmla="*/ 270511 w 608814"/>
                <a:gd name="connsiteY41" fmla="*/ 251544 h 585693"/>
                <a:gd name="connsiteX42" fmla="*/ 252355 w 608814"/>
                <a:gd name="connsiteY42" fmla="*/ 262038 h 585693"/>
                <a:gd name="connsiteX43" fmla="*/ 253829 w 608814"/>
                <a:gd name="connsiteY43" fmla="*/ 276122 h 585693"/>
                <a:gd name="connsiteX44" fmla="*/ 252355 w 608814"/>
                <a:gd name="connsiteY44" fmla="*/ 290206 h 585693"/>
                <a:gd name="connsiteX45" fmla="*/ 270511 w 608814"/>
                <a:gd name="connsiteY45" fmla="*/ 300700 h 585693"/>
                <a:gd name="connsiteX46" fmla="*/ 278714 w 608814"/>
                <a:gd name="connsiteY46" fmla="*/ 325094 h 585693"/>
                <a:gd name="connsiteX47" fmla="*/ 258253 w 608814"/>
                <a:gd name="connsiteY47" fmla="*/ 321136 h 585693"/>
                <a:gd name="connsiteX48" fmla="*/ 195858 w 608814"/>
                <a:gd name="connsiteY48" fmla="*/ 321136 h 585693"/>
                <a:gd name="connsiteX49" fmla="*/ 212171 w 608814"/>
                <a:gd name="connsiteY49" fmla="*/ 276122 h 585693"/>
                <a:gd name="connsiteX50" fmla="*/ 140191 w 608814"/>
                <a:gd name="connsiteY50" fmla="*/ 204320 h 585693"/>
                <a:gd name="connsiteX51" fmla="*/ 68304 w 608814"/>
                <a:gd name="connsiteY51" fmla="*/ 276122 h 585693"/>
                <a:gd name="connsiteX52" fmla="*/ 140191 w 608814"/>
                <a:gd name="connsiteY52" fmla="*/ 348016 h 585693"/>
                <a:gd name="connsiteX53" fmla="*/ 148486 w 608814"/>
                <a:gd name="connsiteY53" fmla="*/ 347095 h 585693"/>
                <a:gd name="connsiteX54" fmla="*/ 140099 w 608814"/>
                <a:gd name="connsiteY54" fmla="*/ 376000 h 585693"/>
                <a:gd name="connsiteX55" fmla="*/ 140099 w 608814"/>
                <a:gd name="connsiteY55" fmla="*/ 420922 h 585693"/>
                <a:gd name="connsiteX56" fmla="*/ 116229 w 608814"/>
                <a:gd name="connsiteY56" fmla="*/ 420922 h 585693"/>
                <a:gd name="connsiteX57" fmla="*/ 96413 w 608814"/>
                <a:gd name="connsiteY57" fmla="*/ 401131 h 585693"/>
                <a:gd name="connsiteX58" fmla="*/ 96413 w 608814"/>
                <a:gd name="connsiteY58" fmla="*/ 380787 h 585693"/>
                <a:gd name="connsiteX59" fmla="*/ 71806 w 608814"/>
                <a:gd name="connsiteY59" fmla="*/ 366150 h 585693"/>
                <a:gd name="connsiteX60" fmla="*/ 53742 w 608814"/>
                <a:gd name="connsiteY60" fmla="*/ 376552 h 585693"/>
                <a:gd name="connsiteX61" fmla="*/ 38719 w 608814"/>
                <a:gd name="connsiteY61" fmla="*/ 378577 h 585693"/>
                <a:gd name="connsiteX62" fmla="*/ 26738 w 608814"/>
                <a:gd name="connsiteY62" fmla="*/ 369372 h 585693"/>
                <a:gd name="connsiteX63" fmla="*/ 2683 w 608814"/>
                <a:gd name="connsiteY63" fmla="*/ 327764 h 585693"/>
                <a:gd name="connsiteX64" fmla="*/ 9872 w 608814"/>
                <a:gd name="connsiteY64" fmla="*/ 300700 h 585693"/>
                <a:gd name="connsiteX65" fmla="*/ 28120 w 608814"/>
                <a:gd name="connsiteY65" fmla="*/ 290206 h 585693"/>
                <a:gd name="connsiteX66" fmla="*/ 26645 w 608814"/>
                <a:gd name="connsiteY66" fmla="*/ 276122 h 585693"/>
                <a:gd name="connsiteX67" fmla="*/ 28120 w 608814"/>
                <a:gd name="connsiteY67" fmla="*/ 262038 h 585693"/>
                <a:gd name="connsiteX68" fmla="*/ 9872 w 608814"/>
                <a:gd name="connsiteY68" fmla="*/ 251544 h 585693"/>
                <a:gd name="connsiteX69" fmla="*/ 2683 w 608814"/>
                <a:gd name="connsiteY69" fmla="*/ 224572 h 585693"/>
                <a:gd name="connsiteX70" fmla="*/ 26738 w 608814"/>
                <a:gd name="connsiteY70" fmla="*/ 182964 h 585693"/>
                <a:gd name="connsiteX71" fmla="*/ 38719 w 608814"/>
                <a:gd name="connsiteY71" fmla="*/ 173759 h 585693"/>
                <a:gd name="connsiteX72" fmla="*/ 53742 w 608814"/>
                <a:gd name="connsiteY72" fmla="*/ 175692 h 585693"/>
                <a:gd name="connsiteX73" fmla="*/ 71806 w 608814"/>
                <a:gd name="connsiteY73" fmla="*/ 186094 h 585693"/>
                <a:gd name="connsiteX74" fmla="*/ 96413 w 608814"/>
                <a:gd name="connsiteY74" fmla="*/ 171457 h 585693"/>
                <a:gd name="connsiteX75" fmla="*/ 96413 w 608814"/>
                <a:gd name="connsiteY75" fmla="*/ 151113 h 585693"/>
                <a:gd name="connsiteX76" fmla="*/ 116229 w 608814"/>
                <a:gd name="connsiteY76" fmla="*/ 131322 h 585693"/>
                <a:gd name="connsiteX77" fmla="*/ 445756 w 608814"/>
                <a:gd name="connsiteY77" fmla="*/ 83476 h 585693"/>
                <a:gd name="connsiteX78" fmla="*/ 414140 w 608814"/>
                <a:gd name="connsiteY78" fmla="*/ 115044 h 585693"/>
                <a:gd name="connsiteX79" fmla="*/ 445756 w 608814"/>
                <a:gd name="connsiteY79" fmla="*/ 146520 h 585693"/>
                <a:gd name="connsiteX80" fmla="*/ 477371 w 608814"/>
                <a:gd name="connsiteY80" fmla="*/ 115044 h 585693"/>
                <a:gd name="connsiteX81" fmla="*/ 445756 w 608814"/>
                <a:gd name="connsiteY81" fmla="*/ 83476 h 585693"/>
                <a:gd name="connsiteX82" fmla="*/ 426676 w 608814"/>
                <a:gd name="connsiteY82" fmla="*/ 0 h 585693"/>
                <a:gd name="connsiteX83" fmla="*/ 464835 w 608814"/>
                <a:gd name="connsiteY83" fmla="*/ 0 h 585693"/>
                <a:gd name="connsiteX84" fmla="*/ 480597 w 608814"/>
                <a:gd name="connsiteY84" fmla="*/ 15738 h 585693"/>
                <a:gd name="connsiteX85" fmla="*/ 480597 w 608814"/>
                <a:gd name="connsiteY85" fmla="*/ 31936 h 585693"/>
                <a:gd name="connsiteX86" fmla="*/ 500138 w 608814"/>
                <a:gd name="connsiteY86" fmla="*/ 43533 h 585693"/>
                <a:gd name="connsiteX87" fmla="*/ 514425 w 608814"/>
                <a:gd name="connsiteY87" fmla="*/ 35249 h 585693"/>
                <a:gd name="connsiteX88" fmla="*/ 535901 w 608814"/>
                <a:gd name="connsiteY88" fmla="*/ 40956 h 585693"/>
                <a:gd name="connsiteX89" fmla="*/ 554981 w 608814"/>
                <a:gd name="connsiteY89" fmla="*/ 73996 h 585693"/>
                <a:gd name="connsiteX90" fmla="*/ 556640 w 608814"/>
                <a:gd name="connsiteY90" fmla="*/ 85961 h 585693"/>
                <a:gd name="connsiteX91" fmla="*/ 549266 w 608814"/>
                <a:gd name="connsiteY91" fmla="*/ 95440 h 585693"/>
                <a:gd name="connsiteX92" fmla="*/ 534887 w 608814"/>
                <a:gd name="connsiteY92" fmla="*/ 103815 h 585693"/>
                <a:gd name="connsiteX93" fmla="*/ 535993 w 608814"/>
                <a:gd name="connsiteY93" fmla="*/ 115044 h 585693"/>
                <a:gd name="connsiteX94" fmla="*/ 535717 w 608814"/>
                <a:gd name="connsiteY94" fmla="*/ 117621 h 585693"/>
                <a:gd name="connsiteX95" fmla="*/ 521153 w 608814"/>
                <a:gd name="connsiteY95" fmla="*/ 117621 h 585693"/>
                <a:gd name="connsiteX96" fmla="*/ 466126 w 608814"/>
                <a:gd name="connsiteY96" fmla="*/ 172565 h 585693"/>
                <a:gd name="connsiteX97" fmla="*/ 466126 w 608814"/>
                <a:gd name="connsiteY97" fmla="*/ 229719 h 585693"/>
                <a:gd name="connsiteX98" fmla="*/ 466126 w 608814"/>
                <a:gd name="connsiteY98" fmla="*/ 242604 h 585693"/>
                <a:gd name="connsiteX99" fmla="*/ 453590 w 608814"/>
                <a:gd name="connsiteY99" fmla="*/ 229995 h 585693"/>
                <a:gd name="connsiteX100" fmla="*/ 421330 w 608814"/>
                <a:gd name="connsiteY100" fmla="*/ 219319 h 585693"/>
                <a:gd name="connsiteX101" fmla="*/ 411928 w 608814"/>
                <a:gd name="connsiteY101" fmla="*/ 219319 h 585693"/>
                <a:gd name="connsiteX102" fmla="*/ 410914 w 608814"/>
                <a:gd name="connsiteY102" fmla="*/ 214257 h 585693"/>
                <a:gd name="connsiteX103" fmla="*/ 410914 w 608814"/>
                <a:gd name="connsiteY103" fmla="*/ 198059 h 585693"/>
                <a:gd name="connsiteX104" fmla="*/ 391373 w 608814"/>
                <a:gd name="connsiteY104" fmla="*/ 186463 h 585693"/>
                <a:gd name="connsiteX105" fmla="*/ 377086 w 608814"/>
                <a:gd name="connsiteY105" fmla="*/ 194746 h 585693"/>
                <a:gd name="connsiteX106" fmla="*/ 365104 w 608814"/>
                <a:gd name="connsiteY106" fmla="*/ 196310 h 585693"/>
                <a:gd name="connsiteX107" fmla="*/ 355610 w 608814"/>
                <a:gd name="connsiteY107" fmla="*/ 189040 h 585693"/>
                <a:gd name="connsiteX108" fmla="*/ 336530 w 608814"/>
                <a:gd name="connsiteY108" fmla="*/ 155999 h 585693"/>
                <a:gd name="connsiteX109" fmla="*/ 342245 w 608814"/>
                <a:gd name="connsiteY109" fmla="*/ 134463 h 585693"/>
                <a:gd name="connsiteX110" fmla="*/ 356716 w 608814"/>
                <a:gd name="connsiteY110" fmla="*/ 126180 h 585693"/>
                <a:gd name="connsiteX111" fmla="*/ 355518 w 608814"/>
                <a:gd name="connsiteY111" fmla="*/ 115044 h 585693"/>
                <a:gd name="connsiteX112" fmla="*/ 356716 w 608814"/>
                <a:gd name="connsiteY112" fmla="*/ 103815 h 585693"/>
                <a:gd name="connsiteX113" fmla="*/ 342245 w 608814"/>
                <a:gd name="connsiteY113" fmla="*/ 95440 h 585693"/>
                <a:gd name="connsiteX114" fmla="*/ 336530 w 608814"/>
                <a:gd name="connsiteY114" fmla="*/ 73996 h 585693"/>
                <a:gd name="connsiteX115" fmla="*/ 355610 w 608814"/>
                <a:gd name="connsiteY115" fmla="*/ 40956 h 585693"/>
                <a:gd name="connsiteX116" fmla="*/ 365104 w 608814"/>
                <a:gd name="connsiteY116" fmla="*/ 33685 h 585693"/>
                <a:gd name="connsiteX117" fmla="*/ 377086 w 608814"/>
                <a:gd name="connsiteY117" fmla="*/ 35249 h 585693"/>
                <a:gd name="connsiteX118" fmla="*/ 391373 w 608814"/>
                <a:gd name="connsiteY118" fmla="*/ 43533 h 585693"/>
                <a:gd name="connsiteX119" fmla="*/ 410914 w 608814"/>
                <a:gd name="connsiteY119" fmla="*/ 31936 h 585693"/>
                <a:gd name="connsiteX120" fmla="*/ 410914 w 608814"/>
                <a:gd name="connsiteY120" fmla="*/ 15738 h 585693"/>
                <a:gd name="connsiteX121" fmla="*/ 426676 w 608814"/>
                <a:gd name="connsiteY121" fmla="*/ 0 h 585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608814" h="585693">
                  <a:moveTo>
                    <a:pt x="195114" y="351627"/>
                  </a:moveTo>
                  <a:lnTo>
                    <a:pt x="258290" y="351627"/>
                  </a:lnTo>
                  <a:cubicBezTo>
                    <a:pt x="271848" y="351627"/>
                    <a:pt x="282731" y="362580"/>
                    <a:pt x="282731" y="376018"/>
                  </a:cubicBezTo>
                  <a:lnTo>
                    <a:pt x="282731" y="561210"/>
                  </a:lnTo>
                  <a:cubicBezTo>
                    <a:pt x="282731" y="574740"/>
                    <a:pt x="271848" y="585693"/>
                    <a:pt x="258290" y="585693"/>
                  </a:cubicBezTo>
                  <a:lnTo>
                    <a:pt x="195114" y="585693"/>
                  </a:lnTo>
                  <a:cubicBezTo>
                    <a:pt x="181556" y="585693"/>
                    <a:pt x="170673" y="574740"/>
                    <a:pt x="170673" y="561210"/>
                  </a:cubicBezTo>
                  <a:lnTo>
                    <a:pt x="170673" y="376018"/>
                  </a:lnTo>
                  <a:cubicBezTo>
                    <a:pt x="170673" y="362580"/>
                    <a:pt x="181556" y="351627"/>
                    <a:pt x="195114" y="351627"/>
                  </a:cubicBezTo>
                  <a:close/>
                  <a:moveTo>
                    <a:pt x="358100" y="249872"/>
                  </a:moveTo>
                  <a:lnTo>
                    <a:pt x="421316" y="249872"/>
                  </a:lnTo>
                  <a:cubicBezTo>
                    <a:pt x="434771" y="249872"/>
                    <a:pt x="445737" y="260735"/>
                    <a:pt x="445737" y="274267"/>
                  </a:cubicBezTo>
                  <a:lnTo>
                    <a:pt x="445737" y="561206"/>
                  </a:lnTo>
                  <a:cubicBezTo>
                    <a:pt x="445737" y="574738"/>
                    <a:pt x="434771" y="585693"/>
                    <a:pt x="421316" y="585693"/>
                  </a:cubicBezTo>
                  <a:lnTo>
                    <a:pt x="358100" y="585693"/>
                  </a:lnTo>
                  <a:cubicBezTo>
                    <a:pt x="344645" y="585693"/>
                    <a:pt x="333679" y="574738"/>
                    <a:pt x="333679" y="561206"/>
                  </a:cubicBezTo>
                  <a:lnTo>
                    <a:pt x="333679" y="274267"/>
                  </a:lnTo>
                  <a:cubicBezTo>
                    <a:pt x="333679" y="260735"/>
                    <a:pt x="344645" y="249872"/>
                    <a:pt x="358100" y="249872"/>
                  </a:cubicBezTo>
                  <a:close/>
                  <a:moveTo>
                    <a:pt x="140260" y="224680"/>
                  </a:moveTo>
                  <a:cubicBezTo>
                    <a:pt x="168749" y="224680"/>
                    <a:pt x="191844" y="247711"/>
                    <a:pt x="191844" y="276122"/>
                  </a:cubicBezTo>
                  <a:cubicBezTo>
                    <a:pt x="191844" y="304533"/>
                    <a:pt x="168749" y="327564"/>
                    <a:pt x="140260" y="327564"/>
                  </a:cubicBezTo>
                  <a:cubicBezTo>
                    <a:pt x="111771" y="327564"/>
                    <a:pt x="88676" y="304533"/>
                    <a:pt x="88676" y="276122"/>
                  </a:cubicBezTo>
                  <a:cubicBezTo>
                    <a:pt x="88676" y="247711"/>
                    <a:pt x="111771" y="224680"/>
                    <a:pt x="140260" y="224680"/>
                  </a:cubicBezTo>
                  <a:close/>
                  <a:moveTo>
                    <a:pt x="521177" y="148117"/>
                  </a:moveTo>
                  <a:lnTo>
                    <a:pt x="584301" y="148117"/>
                  </a:lnTo>
                  <a:cubicBezTo>
                    <a:pt x="597848" y="148117"/>
                    <a:pt x="608814" y="159070"/>
                    <a:pt x="608814" y="172601"/>
                  </a:cubicBezTo>
                  <a:lnTo>
                    <a:pt x="608814" y="561209"/>
                  </a:lnTo>
                  <a:cubicBezTo>
                    <a:pt x="608814" y="574740"/>
                    <a:pt x="597848" y="585693"/>
                    <a:pt x="584301" y="585693"/>
                  </a:cubicBezTo>
                  <a:lnTo>
                    <a:pt x="521177" y="585693"/>
                  </a:lnTo>
                  <a:cubicBezTo>
                    <a:pt x="507722" y="585693"/>
                    <a:pt x="496756" y="574740"/>
                    <a:pt x="496756" y="561209"/>
                  </a:cubicBezTo>
                  <a:lnTo>
                    <a:pt x="496756" y="172601"/>
                  </a:lnTo>
                  <a:cubicBezTo>
                    <a:pt x="496756" y="159070"/>
                    <a:pt x="507722" y="148117"/>
                    <a:pt x="521177" y="148117"/>
                  </a:cubicBezTo>
                  <a:close/>
                  <a:moveTo>
                    <a:pt x="116229" y="131322"/>
                  </a:moveTo>
                  <a:lnTo>
                    <a:pt x="164246" y="131322"/>
                  </a:lnTo>
                  <a:cubicBezTo>
                    <a:pt x="175214" y="131322"/>
                    <a:pt x="184061" y="140159"/>
                    <a:pt x="184061" y="151113"/>
                  </a:cubicBezTo>
                  <a:lnTo>
                    <a:pt x="184061" y="171457"/>
                  </a:lnTo>
                  <a:cubicBezTo>
                    <a:pt x="193001" y="175231"/>
                    <a:pt x="201019" y="180386"/>
                    <a:pt x="208669" y="186094"/>
                  </a:cubicBezTo>
                  <a:lnTo>
                    <a:pt x="226641" y="175692"/>
                  </a:lnTo>
                  <a:cubicBezTo>
                    <a:pt x="236134" y="170261"/>
                    <a:pt x="248300" y="173482"/>
                    <a:pt x="253737" y="182964"/>
                  </a:cubicBezTo>
                  <a:lnTo>
                    <a:pt x="277792" y="224572"/>
                  </a:lnTo>
                  <a:cubicBezTo>
                    <a:pt x="280465" y="229083"/>
                    <a:pt x="281110" y="234514"/>
                    <a:pt x="279727" y="239577"/>
                  </a:cubicBezTo>
                  <a:cubicBezTo>
                    <a:pt x="278437" y="244640"/>
                    <a:pt x="275119" y="248966"/>
                    <a:pt x="270511" y="251544"/>
                  </a:cubicBezTo>
                  <a:lnTo>
                    <a:pt x="252355" y="262038"/>
                  </a:lnTo>
                  <a:cubicBezTo>
                    <a:pt x="253000" y="266733"/>
                    <a:pt x="253829" y="271335"/>
                    <a:pt x="253829" y="276122"/>
                  </a:cubicBezTo>
                  <a:cubicBezTo>
                    <a:pt x="253829" y="281001"/>
                    <a:pt x="253000" y="285604"/>
                    <a:pt x="252355" y="290206"/>
                  </a:cubicBezTo>
                  <a:lnTo>
                    <a:pt x="270511" y="300700"/>
                  </a:lnTo>
                  <a:cubicBezTo>
                    <a:pt x="279174" y="305671"/>
                    <a:pt x="282308" y="316165"/>
                    <a:pt x="278714" y="325094"/>
                  </a:cubicBezTo>
                  <a:cubicBezTo>
                    <a:pt x="272354" y="322609"/>
                    <a:pt x="265442" y="321136"/>
                    <a:pt x="258253" y="321136"/>
                  </a:cubicBezTo>
                  <a:lnTo>
                    <a:pt x="195858" y="321136"/>
                  </a:lnTo>
                  <a:cubicBezTo>
                    <a:pt x="205904" y="308709"/>
                    <a:pt x="212171" y="293244"/>
                    <a:pt x="212171" y="276122"/>
                  </a:cubicBezTo>
                  <a:cubicBezTo>
                    <a:pt x="212171" y="236539"/>
                    <a:pt x="179914" y="204320"/>
                    <a:pt x="140191" y="204320"/>
                  </a:cubicBezTo>
                  <a:cubicBezTo>
                    <a:pt x="100561" y="204320"/>
                    <a:pt x="68304" y="236539"/>
                    <a:pt x="68304" y="276122"/>
                  </a:cubicBezTo>
                  <a:cubicBezTo>
                    <a:pt x="68304" y="315797"/>
                    <a:pt x="100561" y="348016"/>
                    <a:pt x="140191" y="348016"/>
                  </a:cubicBezTo>
                  <a:cubicBezTo>
                    <a:pt x="143048" y="348016"/>
                    <a:pt x="145721" y="347463"/>
                    <a:pt x="148486" y="347095"/>
                  </a:cubicBezTo>
                  <a:cubicBezTo>
                    <a:pt x="143233" y="355564"/>
                    <a:pt x="140099" y="365414"/>
                    <a:pt x="140099" y="376000"/>
                  </a:cubicBezTo>
                  <a:lnTo>
                    <a:pt x="140099" y="420922"/>
                  </a:lnTo>
                  <a:lnTo>
                    <a:pt x="116229" y="420922"/>
                  </a:lnTo>
                  <a:cubicBezTo>
                    <a:pt x="105261" y="420922"/>
                    <a:pt x="96413" y="412085"/>
                    <a:pt x="96413" y="401131"/>
                  </a:cubicBezTo>
                  <a:lnTo>
                    <a:pt x="96413" y="380787"/>
                  </a:lnTo>
                  <a:cubicBezTo>
                    <a:pt x="87474" y="377013"/>
                    <a:pt x="79455" y="371950"/>
                    <a:pt x="71806" y="366150"/>
                  </a:cubicBezTo>
                  <a:lnTo>
                    <a:pt x="53742" y="376552"/>
                  </a:lnTo>
                  <a:cubicBezTo>
                    <a:pt x="49226" y="379222"/>
                    <a:pt x="43788" y="379866"/>
                    <a:pt x="38719" y="378577"/>
                  </a:cubicBezTo>
                  <a:cubicBezTo>
                    <a:pt x="33650" y="377197"/>
                    <a:pt x="29318" y="373883"/>
                    <a:pt x="26738" y="369372"/>
                  </a:cubicBezTo>
                  <a:lnTo>
                    <a:pt x="2683" y="327764"/>
                  </a:lnTo>
                  <a:cubicBezTo>
                    <a:pt x="-2847" y="318282"/>
                    <a:pt x="471" y="306131"/>
                    <a:pt x="9872" y="300700"/>
                  </a:cubicBezTo>
                  <a:lnTo>
                    <a:pt x="28120" y="290206"/>
                  </a:lnTo>
                  <a:cubicBezTo>
                    <a:pt x="27475" y="285604"/>
                    <a:pt x="26645" y="281001"/>
                    <a:pt x="26645" y="276122"/>
                  </a:cubicBezTo>
                  <a:cubicBezTo>
                    <a:pt x="26645" y="271335"/>
                    <a:pt x="27475" y="266733"/>
                    <a:pt x="28120" y="262038"/>
                  </a:cubicBezTo>
                  <a:lnTo>
                    <a:pt x="9872" y="251544"/>
                  </a:lnTo>
                  <a:cubicBezTo>
                    <a:pt x="471" y="246113"/>
                    <a:pt x="-2847" y="233962"/>
                    <a:pt x="2683" y="224572"/>
                  </a:cubicBezTo>
                  <a:lnTo>
                    <a:pt x="26738" y="182964"/>
                  </a:lnTo>
                  <a:cubicBezTo>
                    <a:pt x="29318" y="178361"/>
                    <a:pt x="33650" y="175139"/>
                    <a:pt x="38719" y="173759"/>
                  </a:cubicBezTo>
                  <a:cubicBezTo>
                    <a:pt x="43788" y="172378"/>
                    <a:pt x="49226" y="173114"/>
                    <a:pt x="53742" y="175692"/>
                  </a:cubicBezTo>
                  <a:lnTo>
                    <a:pt x="71806" y="186094"/>
                  </a:lnTo>
                  <a:cubicBezTo>
                    <a:pt x="79455" y="180386"/>
                    <a:pt x="87474" y="175231"/>
                    <a:pt x="96413" y="171457"/>
                  </a:cubicBezTo>
                  <a:lnTo>
                    <a:pt x="96413" y="151113"/>
                  </a:lnTo>
                  <a:cubicBezTo>
                    <a:pt x="96413" y="140159"/>
                    <a:pt x="105261" y="131322"/>
                    <a:pt x="116229" y="131322"/>
                  </a:cubicBezTo>
                  <a:close/>
                  <a:moveTo>
                    <a:pt x="445756" y="83476"/>
                  </a:moveTo>
                  <a:cubicBezTo>
                    <a:pt x="428335" y="83476"/>
                    <a:pt x="414140" y="97557"/>
                    <a:pt x="414140" y="115044"/>
                  </a:cubicBezTo>
                  <a:cubicBezTo>
                    <a:pt x="414140" y="132438"/>
                    <a:pt x="428335" y="146520"/>
                    <a:pt x="445756" y="146520"/>
                  </a:cubicBezTo>
                  <a:cubicBezTo>
                    <a:pt x="463176" y="146520"/>
                    <a:pt x="477371" y="132438"/>
                    <a:pt x="477371" y="115044"/>
                  </a:cubicBezTo>
                  <a:cubicBezTo>
                    <a:pt x="477371" y="97557"/>
                    <a:pt x="463176" y="83476"/>
                    <a:pt x="445756" y="83476"/>
                  </a:cubicBezTo>
                  <a:close/>
                  <a:moveTo>
                    <a:pt x="426676" y="0"/>
                  </a:moveTo>
                  <a:lnTo>
                    <a:pt x="464835" y="0"/>
                  </a:lnTo>
                  <a:cubicBezTo>
                    <a:pt x="473500" y="0"/>
                    <a:pt x="480597" y="7087"/>
                    <a:pt x="480597" y="15738"/>
                  </a:cubicBezTo>
                  <a:lnTo>
                    <a:pt x="480597" y="31936"/>
                  </a:lnTo>
                  <a:cubicBezTo>
                    <a:pt x="487694" y="34881"/>
                    <a:pt x="494054" y="38931"/>
                    <a:pt x="500138" y="43533"/>
                  </a:cubicBezTo>
                  <a:lnTo>
                    <a:pt x="514425" y="35249"/>
                  </a:lnTo>
                  <a:cubicBezTo>
                    <a:pt x="521983" y="30924"/>
                    <a:pt x="531569" y="33501"/>
                    <a:pt x="535901" y="40956"/>
                  </a:cubicBezTo>
                  <a:lnTo>
                    <a:pt x="554981" y="73996"/>
                  </a:lnTo>
                  <a:cubicBezTo>
                    <a:pt x="557101" y="77585"/>
                    <a:pt x="557654" y="81911"/>
                    <a:pt x="556640" y="85961"/>
                  </a:cubicBezTo>
                  <a:cubicBezTo>
                    <a:pt x="555534" y="89918"/>
                    <a:pt x="552861" y="93415"/>
                    <a:pt x="549266" y="95440"/>
                  </a:cubicBezTo>
                  <a:lnTo>
                    <a:pt x="534887" y="103815"/>
                  </a:lnTo>
                  <a:cubicBezTo>
                    <a:pt x="535348" y="107497"/>
                    <a:pt x="535993" y="111178"/>
                    <a:pt x="535993" y="115044"/>
                  </a:cubicBezTo>
                  <a:cubicBezTo>
                    <a:pt x="535993" y="115872"/>
                    <a:pt x="535809" y="116700"/>
                    <a:pt x="535717" y="117621"/>
                  </a:cubicBezTo>
                  <a:lnTo>
                    <a:pt x="521153" y="117621"/>
                  </a:lnTo>
                  <a:cubicBezTo>
                    <a:pt x="490828" y="117621"/>
                    <a:pt x="466126" y="142286"/>
                    <a:pt x="466126" y="172565"/>
                  </a:cubicBezTo>
                  <a:lnTo>
                    <a:pt x="466126" y="229719"/>
                  </a:lnTo>
                  <a:lnTo>
                    <a:pt x="466126" y="242604"/>
                  </a:lnTo>
                  <a:cubicBezTo>
                    <a:pt x="462715" y="237726"/>
                    <a:pt x="458383" y="233493"/>
                    <a:pt x="453590" y="229995"/>
                  </a:cubicBezTo>
                  <a:cubicBezTo>
                    <a:pt x="444465" y="223369"/>
                    <a:pt x="433404" y="219319"/>
                    <a:pt x="421330" y="219319"/>
                  </a:cubicBezTo>
                  <a:lnTo>
                    <a:pt x="411928" y="219319"/>
                  </a:lnTo>
                  <a:cubicBezTo>
                    <a:pt x="411375" y="217755"/>
                    <a:pt x="410914" y="216098"/>
                    <a:pt x="410914" y="214257"/>
                  </a:cubicBezTo>
                  <a:lnTo>
                    <a:pt x="410914" y="198059"/>
                  </a:lnTo>
                  <a:cubicBezTo>
                    <a:pt x="403817" y="195114"/>
                    <a:pt x="397457" y="191064"/>
                    <a:pt x="391373" y="186463"/>
                  </a:cubicBezTo>
                  <a:lnTo>
                    <a:pt x="377086" y="194746"/>
                  </a:lnTo>
                  <a:cubicBezTo>
                    <a:pt x="373492" y="196863"/>
                    <a:pt x="369160" y="197415"/>
                    <a:pt x="365104" y="196310"/>
                  </a:cubicBezTo>
                  <a:cubicBezTo>
                    <a:pt x="361140" y="195206"/>
                    <a:pt x="357638" y="192629"/>
                    <a:pt x="355610" y="189040"/>
                  </a:cubicBezTo>
                  <a:lnTo>
                    <a:pt x="336530" y="155999"/>
                  </a:lnTo>
                  <a:cubicBezTo>
                    <a:pt x="332198" y="148452"/>
                    <a:pt x="334687" y="138881"/>
                    <a:pt x="342245" y="134463"/>
                  </a:cubicBezTo>
                  <a:lnTo>
                    <a:pt x="356716" y="126180"/>
                  </a:lnTo>
                  <a:cubicBezTo>
                    <a:pt x="356163" y="122498"/>
                    <a:pt x="355518" y="118817"/>
                    <a:pt x="355518" y="115044"/>
                  </a:cubicBezTo>
                  <a:cubicBezTo>
                    <a:pt x="355518" y="111178"/>
                    <a:pt x="356163" y="107497"/>
                    <a:pt x="356716" y="103815"/>
                  </a:cubicBezTo>
                  <a:lnTo>
                    <a:pt x="342245" y="95440"/>
                  </a:lnTo>
                  <a:cubicBezTo>
                    <a:pt x="334687" y="91115"/>
                    <a:pt x="332198" y="81543"/>
                    <a:pt x="336530" y="73996"/>
                  </a:cubicBezTo>
                  <a:lnTo>
                    <a:pt x="355610" y="40956"/>
                  </a:lnTo>
                  <a:cubicBezTo>
                    <a:pt x="357638" y="37366"/>
                    <a:pt x="361140" y="34789"/>
                    <a:pt x="365104" y="33685"/>
                  </a:cubicBezTo>
                  <a:cubicBezTo>
                    <a:pt x="369160" y="32580"/>
                    <a:pt x="373492" y="33133"/>
                    <a:pt x="377086" y="35249"/>
                  </a:cubicBezTo>
                  <a:lnTo>
                    <a:pt x="391373" y="43533"/>
                  </a:lnTo>
                  <a:cubicBezTo>
                    <a:pt x="397457" y="38931"/>
                    <a:pt x="403817" y="34881"/>
                    <a:pt x="410914" y="31936"/>
                  </a:cubicBezTo>
                  <a:lnTo>
                    <a:pt x="410914" y="15738"/>
                  </a:lnTo>
                  <a:cubicBezTo>
                    <a:pt x="410914" y="7087"/>
                    <a:pt x="418011" y="0"/>
                    <a:pt x="426676" y="0"/>
                  </a:cubicBezTo>
                  <a:close/>
                </a:path>
              </a:pathLst>
            </a:custGeom>
            <a:solidFill>
              <a:schemeClr val="tx1">
                <a:lumMod val="50000"/>
                <a:lumOff val="50000"/>
              </a:schemeClr>
            </a:solidFill>
            <a:ln>
              <a:noFill/>
            </a:ln>
          </p:spPr>
          <p:txBody>
            <a:bodyPr wrap="square" lIns="91440" tIns="45720" rIns="91440" bIns="45720">
              <a:normAutofit/>
            </a:bodyPr>
            <a:lstStyle/>
            <a:p>
              <a:endParaRPr lang="zh-CN" altLang="en-US"/>
            </a:p>
          </p:txBody>
        </p:sp>
        <p:sp>
          <p:nvSpPr>
            <p:cNvPr id="11" name="iŝ1iḍe">
              <a:extLst>
                <a:ext uri="{FF2B5EF4-FFF2-40B4-BE49-F238E27FC236}">
                  <a16:creationId xmlns:a16="http://schemas.microsoft.com/office/drawing/2014/main" id="{7DD73817-BF42-40F6-A251-584C4E66EC0F}"/>
                </a:ext>
              </a:extLst>
            </p:cNvPr>
            <p:cNvSpPr/>
            <p:nvPr/>
          </p:nvSpPr>
          <p:spPr bwMode="auto">
            <a:xfrm>
              <a:off x="7695887" y="3072979"/>
              <a:ext cx="392420" cy="391686"/>
            </a:xfrm>
            <a:custGeom>
              <a:avLst/>
              <a:gdLst>
                <a:gd name="connsiteX0" fmla="*/ 290910 w 605702"/>
                <a:gd name="connsiteY0" fmla="*/ 156336 h 604568"/>
                <a:gd name="connsiteX1" fmla="*/ 335849 w 605702"/>
                <a:gd name="connsiteY1" fmla="*/ 164992 h 604568"/>
                <a:gd name="connsiteX2" fmla="*/ 288310 w 605702"/>
                <a:gd name="connsiteY2" fmla="*/ 212456 h 604568"/>
                <a:gd name="connsiteX3" fmla="*/ 203632 w 605702"/>
                <a:gd name="connsiteY3" fmla="*/ 244717 h 604568"/>
                <a:gd name="connsiteX4" fmla="*/ 203632 w 605702"/>
                <a:gd name="connsiteY4" fmla="*/ 401388 h 604568"/>
                <a:gd name="connsiteX5" fmla="*/ 360547 w 605702"/>
                <a:gd name="connsiteY5" fmla="*/ 401388 h 604568"/>
                <a:gd name="connsiteX6" fmla="*/ 392859 w 605702"/>
                <a:gd name="connsiteY6" fmla="*/ 316749 h 604568"/>
                <a:gd name="connsiteX7" fmla="*/ 440397 w 605702"/>
                <a:gd name="connsiteY7" fmla="*/ 269284 h 604568"/>
                <a:gd name="connsiteX8" fmla="*/ 400287 w 605702"/>
                <a:gd name="connsiteY8" fmla="*/ 441065 h 604568"/>
                <a:gd name="connsiteX9" fmla="*/ 163892 w 605702"/>
                <a:gd name="connsiteY9" fmla="*/ 441065 h 604568"/>
                <a:gd name="connsiteX10" fmla="*/ 163892 w 605702"/>
                <a:gd name="connsiteY10" fmla="*/ 205040 h 604568"/>
                <a:gd name="connsiteX11" fmla="*/ 290910 w 605702"/>
                <a:gd name="connsiteY11" fmla="*/ 156336 h 604568"/>
                <a:gd name="connsiteX12" fmla="*/ 246542 w 605702"/>
                <a:gd name="connsiteY12" fmla="*/ 43775 h 604568"/>
                <a:gd name="connsiteX13" fmla="*/ 422196 w 605702"/>
                <a:gd name="connsiteY13" fmla="*/ 78723 h 604568"/>
                <a:gd name="connsiteX14" fmla="*/ 376794 w 605702"/>
                <a:gd name="connsiteY14" fmla="*/ 124054 h 604568"/>
                <a:gd name="connsiteX15" fmla="*/ 126109 w 605702"/>
                <a:gd name="connsiteY15" fmla="*/ 167345 h 604568"/>
                <a:gd name="connsiteX16" fmla="*/ 126109 w 605702"/>
                <a:gd name="connsiteY16" fmla="*/ 478820 h 604568"/>
                <a:gd name="connsiteX17" fmla="*/ 438073 w 605702"/>
                <a:gd name="connsiteY17" fmla="*/ 478820 h 604568"/>
                <a:gd name="connsiteX18" fmla="*/ 481432 w 605702"/>
                <a:gd name="connsiteY18" fmla="*/ 228527 h 604568"/>
                <a:gd name="connsiteX19" fmla="*/ 526741 w 605702"/>
                <a:gd name="connsiteY19" fmla="*/ 183011 h 604568"/>
                <a:gd name="connsiteX20" fmla="*/ 481432 w 605702"/>
                <a:gd name="connsiteY20" fmla="*/ 522111 h 604568"/>
                <a:gd name="connsiteX21" fmla="*/ 82657 w 605702"/>
                <a:gd name="connsiteY21" fmla="*/ 522111 h 604568"/>
                <a:gd name="connsiteX22" fmla="*/ 82657 w 605702"/>
                <a:gd name="connsiteY22" fmla="*/ 123961 h 604568"/>
                <a:gd name="connsiteX23" fmla="*/ 246542 w 605702"/>
                <a:gd name="connsiteY23" fmla="*/ 43775 h 604568"/>
                <a:gd name="connsiteX24" fmla="*/ 536061 w 605702"/>
                <a:gd name="connsiteY24" fmla="*/ 0 h 604568"/>
                <a:gd name="connsiteX25" fmla="*/ 544232 w 605702"/>
                <a:gd name="connsiteY25" fmla="*/ 61368 h 604568"/>
                <a:gd name="connsiteX26" fmla="*/ 605702 w 605702"/>
                <a:gd name="connsiteY26" fmla="*/ 69526 h 604568"/>
                <a:gd name="connsiteX27" fmla="*/ 524361 w 605702"/>
                <a:gd name="connsiteY27" fmla="*/ 150732 h 604568"/>
                <a:gd name="connsiteX28" fmla="*/ 498361 w 605702"/>
                <a:gd name="connsiteY28" fmla="*/ 147302 h 604568"/>
                <a:gd name="connsiteX29" fmla="*/ 337721 w 605702"/>
                <a:gd name="connsiteY29" fmla="*/ 307767 h 604568"/>
                <a:gd name="connsiteX30" fmla="*/ 339764 w 605702"/>
                <a:gd name="connsiteY30" fmla="*/ 323063 h 604568"/>
                <a:gd name="connsiteX31" fmla="*/ 282101 w 605702"/>
                <a:gd name="connsiteY31" fmla="*/ 380630 h 604568"/>
                <a:gd name="connsiteX32" fmla="*/ 224437 w 605702"/>
                <a:gd name="connsiteY32" fmla="*/ 323063 h 604568"/>
                <a:gd name="connsiteX33" fmla="*/ 282101 w 605702"/>
                <a:gd name="connsiteY33" fmla="*/ 265495 h 604568"/>
                <a:gd name="connsiteX34" fmla="*/ 297422 w 605702"/>
                <a:gd name="connsiteY34" fmla="*/ 267535 h 604568"/>
                <a:gd name="connsiteX35" fmla="*/ 458155 w 605702"/>
                <a:gd name="connsiteY35" fmla="*/ 107162 h 604568"/>
                <a:gd name="connsiteX36" fmla="*/ 454719 w 605702"/>
                <a:gd name="connsiteY36" fmla="*/ 81206 h 604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05702" h="604568">
                  <a:moveTo>
                    <a:pt x="290910" y="156336"/>
                  </a:moveTo>
                  <a:cubicBezTo>
                    <a:pt x="306137" y="157147"/>
                    <a:pt x="321272" y="160032"/>
                    <a:pt x="335849" y="164992"/>
                  </a:cubicBezTo>
                  <a:lnTo>
                    <a:pt x="288310" y="212456"/>
                  </a:lnTo>
                  <a:cubicBezTo>
                    <a:pt x="257856" y="210695"/>
                    <a:pt x="226844" y="221449"/>
                    <a:pt x="203632" y="244717"/>
                  </a:cubicBezTo>
                  <a:cubicBezTo>
                    <a:pt x="160271" y="287918"/>
                    <a:pt x="160271" y="358187"/>
                    <a:pt x="203632" y="401388"/>
                  </a:cubicBezTo>
                  <a:cubicBezTo>
                    <a:pt x="246900" y="444680"/>
                    <a:pt x="317279" y="444680"/>
                    <a:pt x="360547" y="401388"/>
                  </a:cubicBezTo>
                  <a:cubicBezTo>
                    <a:pt x="383852" y="378211"/>
                    <a:pt x="394623" y="347156"/>
                    <a:pt x="392859" y="316749"/>
                  </a:cubicBezTo>
                  <a:lnTo>
                    <a:pt x="440397" y="269284"/>
                  </a:lnTo>
                  <a:cubicBezTo>
                    <a:pt x="460267" y="327595"/>
                    <a:pt x="446897" y="394620"/>
                    <a:pt x="400287" y="441065"/>
                  </a:cubicBezTo>
                  <a:cubicBezTo>
                    <a:pt x="335106" y="506236"/>
                    <a:pt x="229073" y="506236"/>
                    <a:pt x="163892" y="441065"/>
                  </a:cubicBezTo>
                  <a:cubicBezTo>
                    <a:pt x="98619" y="375987"/>
                    <a:pt x="98619" y="270118"/>
                    <a:pt x="163892" y="205040"/>
                  </a:cubicBezTo>
                  <a:cubicBezTo>
                    <a:pt x="198711" y="170137"/>
                    <a:pt x="245228" y="153902"/>
                    <a:pt x="290910" y="156336"/>
                  </a:cubicBezTo>
                  <a:close/>
                  <a:moveTo>
                    <a:pt x="246542" y="43775"/>
                  </a:moveTo>
                  <a:cubicBezTo>
                    <a:pt x="306463" y="36243"/>
                    <a:pt x="368345" y="47900"/>
                    <a:pt x="422196" y="78723"/>
                  </a:cubicBezTo>
                  <a:lnTo>
                    <a:pt x="376794" y="124054"/>
                  </a:lnTo>
                  <a:cubicBezTo>
                    <a:pt x="294811" y="85305"/>
                    <a:pt x="193980" y="99581"/>
                    <a:pt x="126109" y="167345"/>
                  </a:cubicBezTo>
                  <a:cubicBezTo>
                    <a:pt x="39948" y="253371"/>
                    <a:pt x="39948" y="392793"/>
                    <a:pt x="126109" y="478820"/>
                  </a:cubicBezTo>
                  <a:cubicBezTo>
                    <a:pt x="212271" y="564846"/>
                    <a:pt x="351912" y="564846"/>
                    <a:pt x="438073" y="478820"/>
                  </a:cubicBezTo>
                  <a:cubicBezTo>
                    <a:pt x="505944" y="411055"/>
                    <a:pt x="520428" y="310382"/>
                    <a:pt x="481432" y="228527"/>
                  </a:cubicBezTo>
                  <a:lnTo>
                    <a:pt x="526741" y="183011"/>
                  </a:lnTo>
                  <a:cubicBezTo>
                    <a:pt x="588484" y="290544"/>
                    <a:pt x="573350" y="430244"/>
                    <a:pt x="481432" y="522111"/>
                  </a:cubicBezTo>
                  <a:cubicBezTo>
                    <a:pt x="371316" y="632054"/>
                    <a:pt x="192866" y="632054"/>
                    <a:pt x="82657" y="522111"/>
                  </a:cubicBezTo>
                  <a:cubicBezTo>
                    <a:pt x="-27552" y="412168"/>
                    <a:pt x="-27552" y="233997"/>
                    <a:pt x="82657" y="123961"/>
                  </a:cubicBezTo>
                  <a:cubicBezTo>
                    <a:pt x="128662" y="78028"/>
                    <a:pt x="186622" y="51307"/>
                    <a:pt x="246542" y="43775"/>
                  </a:cubicBezTo>
                  <a:close/>
                  <a:moveTo>
                    <a:pt x="536061" y="0"/>
                  </a:moveTo>
                  <a:lnTo>
                    <a:pt x="544232" y="61368"/>
                  </a:lnTo>
                  <a:lnTo>
                    <a:pt x="605702" y="69526"/>
                  </a:lnTo>
                  <a:lnTo>
                    <a:pt x="524361" y="150732"/>
                  </a:lnTo>
                  <a:lnTo>
                    <a:pt x="498361" y="147302"/>
                  </a:lnTo>
                  <a:lnTo>
                    <a:pt x="337721" y="307767"/>
                  </a:lnTo>
                  <a:cubicBezTo>
                    <a:pt x="339021" y="312588"/>
                    <a:pt x="339764" y="317779"/>
                    <a:pt x="339764" y="323063"/>
                  </a:cubicBezTo>
                  <a:cubicBezTo>
                    <a:pt x="339764" y="354859"/>
                    <a:pt x="313950" y="380630"/>
                    <a:pt x="282101" y="380630"/>
                  </a:cubicBezTo>
                  <a:cubicBezTo>
                    <a:pt x="250251" y="380630"/>
                    <a:pt x="224437" y="354859"/>
                    <a:pt x="224437" y="323063"/>
                  </a:cubicBezTo>
                  <a:cubicBezTo>
                    <a:pt x="224437" y="291266"/>
                    <a:pt x="250251" y="265495"/>
                    <a:pt x="282101" y="265495"/>
                  </a:cubicBezTo>
                  <a:cubicBezTo>
                    <a:pt x="287393" y="265495"/>
                    <a:pt x="292500" y="266237"/>
                    <a:pt x="297422" y="267535"/>
                  </a:cubicBezTo>
                  <a:lnTo>
                    <a:pt x="458155" y="107162"/>
                  </a:lnTo>
                  <a:lnTo>
                    <a:pt x="454719" y="81206"/>
                  </a:lnTo>
                  <a:close/>
                </a:path>
              </a:pathLst>
            </a:custGeom>
            <a:solidFill>
              <a:schemeClr val="bg1"/>
            </a:solidFill>
            <a:ln>
              <a:noFill/>
            </a:ln>
          </p:spPr>
          <p:txBody>
            <a:bodyPr wrap="square" lIns="91440" tIns="45720" rIns="91440" bIns="4572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grpSp>
          <p:nvGrpSpPr>
            <p:cNvPr id="12" name="ïṩḷïḑê">
              <a:extLst>
                <a:ext uri="{FF2B5EF4-FFF2-40B4-BE49-F238E27FC236}">
                  <a16:creationId xmlns:a16="http://schemas.microsoft.com/office/drawing/2014/main" id="{F444CF99-49D7-49FA-9D2E-FA554BA57295}"/>
                </a:ext>
              </a:extLst>
            </p:cNvPr>
            <p:cNvGrpSpPr/>
            <p:nvPr/>
          </p:nvGrpSpPr>
          <p:grpSpPr>
            <a:xfrm>
              <a:off x="481731" y="1373913"/>
              <a:ext cx="3110081" cy="2090752"/>
              <a:chOff x="470095" y="2873632"/>
              <a:chExt cx="3247583" cy="2090752"/>
            </a:xfrm>
          </p:grpSpPr>
          <p:sp>
            <p:nvSpPr>
              <p:cNvPr id="24" name="ïṧḷïdê">
                <a:extLst>
                  <a:ext uri="{FF2B5EF4-FFF2-40B4-BE49-F238E27FC236}">
                    <a16:creationId xmlns:a16="http://schemas.microsoft.com/office/drawing/2014/main" id="{37D339DF-92A4-4FE6-814E-0FE2F3624A35}"/>
                  </a:ext>
                </a:extLst>
              </p:cNvPr>
              <p:cNvSpPr/>
              <p:nvPr/>
            </p:nvSpPr>
            <p:spPr bwMode="auto">
              <a:xfrm>
                <a:off x="669925" y="3548735"/>
                <a:ext cx="2389464" cy="14156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171450" indent="-171450">
                  <a:lnSpc>
                    <a:spcPct val="120000"/>
                  </a:lnSpc>
                  <a:buFont typeface="Arial" panose="020B0604020202020204" pitchFamily="34" charset="0"/>
                  <a:buChar char="•"/>
                </a:pPr>
                <a:r>
                  <a:rPr lang="zh-CN" altLang="en-US" dirty="0"/>
                  <a:t>无法履行货币职能</a:t>
                </a:r>
              </a:p>
              <a:p>
                <a:pPr marL="171450" indent="-171450">
                  <a:lnSpc>
                    <a:spcPct val="120000"/>
                  </a:lnSpc>
                  <a:buFont typeface="Arial" panose="020B0604020202020204" pitchFamily="34" charset="0"/>
                  <a:buChar char="•"/>
                </a:pPr>
                <a:r>
                  <a:rPr lang="zh-CN" altLang="en-US" dirty="0"/>
                  <a:t>不能取代制度信任</a:t>
                </a:r>
              </a:p>
              <a:p>
                <a:pPr marL="171450" indent="-171450">
                  <a:lnSpc>
                    <a:spcPct val="120000"/>
                  </a:lnSpc>
                  <a:buFont typeface="Arial" panose="020B0604020202020204" pitchFamily="34" charset="0"/>
                  <a:buChar char="•"/>
                </a:pPr>
                <a:r>
                  <a:rPr lang="zh-CN" altLang="en-US" dirty="0"/>
                  <a:t>数字货币交易缺少法律制约</a:t>
                </a:r>
              </a:p>
            </p:txBody>
          </p:sp>
          <p:sp>
            <p:nvSpPr>
              <p:cNvPr id="25" name="î$líďé">
                <a:extLst>
                  <a:ext uri="{FF2B5EF4-FFF2-40B4-BE49-F238E27FC236}">
                    <a16:creationId xmlns:a16="http://schemas.microsoft.com/office/drawing/2014/main" id="{488CD2D8-FF9E-4B6F-9BBE-F79AE22FC7C5}"/>
                  </a:ext>
                </a:extLst>
              </p:cNvPr>
              <p:cNvSpPr txBox="1"/>
              <p:nvPr/>
            </p:nvSpPr>
            <p:spPr bwMode="auto">
              <a:xfrm>
                <a:off x="470095" y="2873632"/>
                <a:ext cx="3247583" cy="682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r">
                  <a:spcBef>
                    <a:spcPct val="0"/>
                  </a:spcBef>
                </a:pPr>
                <a:r>
                  <a:rPr lang="zh-CN" altLang="en-US" sz="2400" b="1" dirty="0"/>
                  <a:t>不能做什么？ </a:t>
                </a:r>
              </a:p>
            </p:txBody>
          </p:sp>
        </p:grpSp>
        <p:sp>
          <p:nvSpPr>
            <p:cNvPr id="23" name="îṣlídé">
              <a:extLst>
                <a:ext uri="{FF2B5EF4-FFF2-40B4-BE49-F238E27FC236}">
                  <a16:creationId xmlns:a16="http://schemas.microsoft.com/office/drawing/2014/main" id="{7EFF5697-7FA2-4C1A-8B35-093C8684BC42}"/>
                </a:ext>
              </a:extLst>
            </p:cNvPr>
            <p:cNvSpPr txBox="1"/>
            <p:nvPr/>
          </p:nvSpPr>
          <p:spPr bwMode="auto">
            <a:xfrm>
              <a:off x="8753944" y="2669622"/>
              <a:ext cx="2623197" cy="1198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eaLnBrk="1" hangingPunct="1">
                <a:lnSpc>
                  <a:spcPct val="100000"/>
                </a:lnSpc>
                <a:spcBef>
                  <a:spcPct val="0"/>
                </a:spcBef>
                <a:buFontTx/>
                <a:buNone/>
              </a:pPr>
              <a:r>
                <a:rPr lang="zh-CN" altLang="en-US" sz="3600" b="1" dirty="0"/>
                <a:t>政策支持</a:t>
              </a:r>
              <a:endParaRPr lang="en-US" altLang="zh-CN" sz="3600" b="1" dirty="0"/>
            </a:p>
            <a:p>
              <a:pPr eaLnBrk="1" hangingPunct="1">
                <a:lnSpc>
                  <a:spcPct val="100000"/>
                </a:lnSpc>
                <a:spcBef>
                  <a:spcPct val="0"/>
                </a:spcBef>
                <a:buFontTx/>
                <a:buNone/>
              </a:pPr>
              <a:r>
                <a:rPr lang="zh-CN" altLang="en-US" sz="3600" b="1" dirty="0"/>
                <a:t>但需合规</a:t>
              </a:r>
              <a:endParaRPr lang="en-US" altLang="zh-CN" sz="3600" b="1" dirty="0"/>
            </a:p>
          </p:txBody>
        </p:sp>
        <p:grpSp>
          <p:nvGrpSpPr>
            <p:cNvPr id="14" name="ïṩļíḓe">
              <a:extLst>
                <a:ext uri="{FF2B5EF4-FFF2-40B4-BE49-F238E27FC236}">
                  <a16:creationId xmlns:a16="http://schemas.microsoft.com/office/drawing/2014/main" id="{CE56FABD-9091-47C5-97E6-393FC6D007C9}"/>
                </a:ext>
              </a:extLst>
            </p:cNvPr>
            <p:cNvGrpSpPr/>
            <p:nvPr/>
          </p:nvGrpSpPr>
          <p:grpSpPr>
            <a:xfrm>
              <a:off x="629716" y="3648480"/>
              <a:ext cx="3005478" cy="1380443"/>
              <a:chOff x="624622" y="3840003"/>
              <a:chExt cx="3138356" cy="1380443"/>
            </a:xfrm>
          </p:grpSpPr>
          <p:sp>
            <p:nvSpPr>
              <p:cNvPr id="20" name="íṡļíḑê">
                <a:extLst>
                  <a:ext uri="{FF2B5EF4-FFF2-40B4-BE49-F238E27FC236}">
                    <a16:creationId xmlns:a16="http://schemas.microsoft.com/office/drawing/2014/main" id="{12DA777E-6B70-4398-8535-4582545C9CBA}"/>
                  </a:ext>
                </a:extLst>
              </p:cNvPr>
              <p:cNvSpPr/>
              <p:nvPr/>
            </p:nvSpPr>
            <p:spPr bwMode="auto">
              <a:xfrm>
                <a:off x="669924" y="4496155"/>
                <a:ext cx="3093054" cy="724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171450" indent="-171450">
                  <a:lnSpc>
                    <a:spcPct val="120000"/>
                  </a:lnSpc>
                  <a:buFont typeface="Arial" panose="020B0604020202020204" pitchFamily="34" charset="0"/>
                  <a:buChar char="•"/>
                </a:pPr>
                <a:r>
                  <a:rPr lang="zh-CN" altLang="en-US" dirty="0"/>
                  <a:t>构建信任的工具</a:t>
                </a:r>
                <a:endParaRPr lang="en-US" altLang="zh-CN" dirty="0"/>
              </a:p>
              <a:p>
                <a:pPr marL="171450" indent="-171450">
                  <a:lnSpc>
                    <a:spcPct val="120000"/>
                  </a:lnSpc>
                  <a:buFont typeface="Arial" panose="020B0604020202020204" pitchFamily="34" charset="0"/>
                  <a:buChar char="•"/>
                </a:pPr>
                <a:r>
                  <a:rPr lang="zh-CN" altLang="en-US" dirty="0"/>
                  <a:t>信息交易的平台</a:t>
                </a:r>
                <a:endParaRPr lang="en-US" altLang="zh-CN" dirty="0"/>
              </a:p>
            </p:txBody>
          </p:sp>
          <p:sp>
            <p:nvSpPr>
              <p:cNvPr id="21" name="iṩḷíḍè">
                <a:extLst>
                  <a:ext uri="{FF2B5EF4-FFF2-40B4-BE49-F238E27FC236}">
                    <a16:creationId xmlns:a16="http://schemas.microsoft.com/office/drawing/2014/main" id="{B7856A1C-E933-4C5C-A26C-92E0934CA954}"/>
                  </a:ext>
                </a:extLst>
              </p:cNvPr>
              <p:cNvSpPr txBox="1"/>
              <p:nvPr/>
            </p:nvSpPr>
            <p:spPr bwMode="auto">
              <a:xfrm>
                <a:off x="624622" y="3840003"/>
                <a:ext cx="3093055" cy="658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b"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r">
                  <a:spcBef>
                    <a:spcPct val="0"/>
                  </a:spcBef>
                </a:pPr>
                <a:r>
                  <a:rPr lang="zh-CN" altLang="en-US" sz="2400" b="1" dirty="0"/>
                  <a:t>能做什么？ </a:t>
                </a:r>
              </a:p>
            </p:txBody>
          </p:sp>
        </p:grpSp>
        <p:grpSp>
          <p:nvGrpSpPr>
            <p:cNvPr id="16" name="íṣliḑè">
              <a:extLst>
                <a:ext uri="{FF2B5EF4-FFF2-40B4-BE49-F238E27FC236}">
                  <a16:creationId xmlns:a16="http://schemas.microsoft.com/office/drawing/2014/main" id="{81F2F8FD-5D5C-4A1A-8360-B2C2AE1A4754}"/>
                </a:ext>
              </a:extLst>
            </p:cNvPr>
            <p:cNvGrpSpPr/>
            <p:nvPr/>
          </p:nvGrpSpPr>
          <p:grpSpPr>
            <a:xfrm>
              <a:off x="5944132" y="1594757"/>
              <a:ext cx="501095" cy="4087586"/>
              <a:chOff x="5944132" y="1594757"/>
              <a:chExt cx="501095" cy="4087586"/>
            </a:xfrm>
          </p:grpSpPr>
          <p:sp>
            <p:nvSpPr>
              <p:cNvPr id="17" name="íṣlïḍê">
                <a:extLst>
                  <a:ext uri="{FF2B5EF4-FFF2-40B4-BE49-F238E27FC236}">
                    <a16:creationId xmlns:a16="http://schemas.microsoft.com/office/drawing/2014/main" id="{8887B2A7-05EA-425B-9238-32AEEC6BC502}"/>
                  </a:ext>
                </a:extLst>
              </p:cNvPr>
              <p:cNvSpPr/>
              <p:nvPr/>
            </p:nvSpPr>
            <p:spPr>
              <a:xfrm>
                <a:off x="6103421" y="1768921"/>
                <a:ext cx="170434" cy="2953655"/>
              </a:xfrm>
              <a:prstGeom prst="rect">
                <a:avLst/>
              </a:prstGeom>
              <a:solidFill>
                <a:schemeClr val="bg1">
                  <a:lumMod val="85000"/>
                </a:schemeClr>
              </a:solidFill>
              <a:ln w="25400">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p>
                <a:pPr algn="ctr"/>
                <a:endParaRPr lang="en-US"/>
              </a:p>
            </p:txBody>
          </p:sp>
          <p:sp>
            <p:nvSpPr>
              <p:cNvPr id="18" name="îṣḻïḑê">
                <a:extLst>
                  <a:ext uri="{FF2B5EF4-FFF2-40B4-BE49-F238E27FC236}">
                    <a16:creationId xmlns:a16="http://schemas.microsoft.com/office/drawing/2014/main" id="{27AD2FA8-51BE-4CC0-9320-B38E2D5999E1}"/>
                  </a:ext>
                </a:extLst>
              </p:cNvPr>
              <p:cNvSpPr/>
              <p:nvPr/>
            </p:nvSpPr>
            <p:spPr bwMode="auto">
              <a:xfrm>
                <a:off x="5944132" y="4651669"/>
                <a:ext cx="501095" cy="1030674"/>
              </a:xfrm>
              <a:custGeom>
                <a:avLst/>
                <a:gdLst>
                  <a:gd name="T0" fmla="*/ 250 w 304"/>
                  <a:gd name="T1" fmla="*/ 0 h 525"/>
                  <a:gd name="T2" fmla="*/ 304 w 304"/>
                  <a:gd name="T3" fmla="*/ 506 h 525"/>
                  <a:gd name="T4" fmla="*/ 155 w 304"/>
                  <a:gd name="T5" fmla="*/ 525 h 525"/>
                  <a:gd name="T6" fmla="*/ 0 w 304"/>
                  <a:gd name="T7" fmla="*/ 506 h 525"/>
                  <a:gd name="T8" fmla="*/ 56 w 304"/>
                  <a:gd name="T9" fmla="*/ 0 h 525"/>
                  <a:gd name="T10" fmla="*/ 250 w 304"/>
                  <a:gd name="T11" fmla="*/ 0 h 525"/>
                  <a:gd name="connsiteX0" fmla="*/ 10446 w 12222"/>
                  <a:gd name="connsiteY0" fmla="*/ 0 h 17359"/>
                  <a:gd name="connsiteX1" fmla="*/ 12222 w 12222"/>
                  <a:gd name="connsiteY1" fmla="*/ 9638 h 17359"/>
                  <a:gd name="connsiteX2" fmla="*/ 7321 w 12222"/>
                  <a:gd name="connsiteY2" fmla="*/ 10000 h 17359"/>
                  <a:gd name="connsiteX3" fmla="*/ 0 w 12222"/>
                  <a:gd name="connsiteY3" fmla="*/ 17359 h 17359"/>
                  <a:gd name="connsiteX4" fmla="*/ 4064 w 12222"/>
                  <a:gd name="connsiteY4" fmla="*/ 0 h 17359"/>
                  <a:gd name="connsiteX5" fmla="*/ 10446 w 12222"/>
                  <a:gd name="connsiteY5" fmla="*/ 0 h 17359"/>
                  <a:gd name="connsiteX0" fmla="*/ 10446 w 14575"/>
                  <a:gd name="connsiteY0" fmla="*/ 0 h 17359"/>
                  <a:gd name="connsiteX1" fmla="*/ 14575 w 14575"/>
                  <a:gd name="connsiteY1" fmla="*/ 17131 h 17359"/>
                  <a:gd name="connsiteX2" fmla="*/ 7321 w 14575"/>
                  <a:gd name="connsiteY2" fmla="*/ 10000 h 17359"/>
                  <a:gd name="connsiteX3" fmla="*/ 0 w 14575"/>
                  <a:gd name="connsiteY3" fmla="*/ 17359 h 17359"/>
                  <a:gd name="connsiteX4" fmla="*/ 4064 w 14575"/>
                  <a:gd name="connsiteY4" fmla="*/ 0 h 17359"/>
                  <a:gd name="connsiteX5" fmla="*/ 10446 w 14575"/>
                  <a:gd name="connsiteY5" fmla="*/ 0 h 17359"/>
                  <a:gd name="connsiteX0" fmla="*/ 10446 w 14575"/>
                  <a:gd name="connsiteY0" fmla="*/ 0 h 17359"/>
                  <a:gd name="connsiteX1" fmla="*/ 14575 w 14575"/>
                  <a:gd name="connsiteY1" fmla="*/ 17131 h 17359"/>
                  <a:gd name="connsiteX2" fmla="*/ 0 w 14575"/>
                  <a:gd name="connsiteY2" fmla="*/ 17359 h 17359"/>
                  <a:gd name="connsiteX3" fmla="*/ 4064 w 14575"/>
                  <a:gd name="connsiteY3" fmla="*/ 0 h 17359"/>
                  <a:gd name="connsiteX4" fmla="*/ 10446 w 14575"/>
                  <a:gd name="connsiteY4" fmla="*/ 0 h 17359"/>
                  <a:gd name="connsiteX0" fmla="*/ 10446 w 14575"/>
                  <a:gd name="connsiteY0" fmla="*/ 0 h 17359"/>
                  <a:gd name="connsiteX1" fmla="*/ 14575 w 14575"/>
                  <a:gd name="connsiteY1" fmla="*/ 17358 h 17359"/>
                  <a:gd name="connsiteX2" fmla="*/ 0 w 14575"/>
                  <a:gd name="connsiteY2" fmla="*/ 17359 h 17359"/>
                  <a:gd name="connsiteX3" fmla="*/ 4064 w 14575"/>
                  <a:gd name="connsiteY3" fmla="*/ 0 h 17359"/>
                  <a:gd name="connsiteX4" fmla="*/ 10446 w 14575"/>
                  <a:gd name="connsiteY4" fmla="*/ 0 h 173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75" h="17359">
                    <a:moveTo>
                      <a:pt x="10446" y="0"/>
                    </a:moveTo>
                    <a:lnTo>
                      <a:pt x="14575" y="17358"/>
                    </a:lnTo>
                    <a:lnTo>
                      <a:pt x="0" y="17359"/>
                    </a:lnTo>
                    <a:lnTo>
                      <a:pt x="4064" y="0"/>
                    </a:lnTo>
                    <a:lnTo>
                      <a:pt x="10446" y="0"/>
                    </a:lnTo>
                    <a:close/>
                  </a:path>
                </a:pathLst>
              </a:custGeom>
              <a:solidFill>
                <a:schemeClr val="bg1">
                  <a:lumMod val="85000"/>
                </a:schemeClr>
              </a:solidFill>
              <a:ln w="25400">
                <a:noFill/>
              </a:ln>
              <a:extLst/>
            </p:spPr>
            <p:txBody>
              <a:bodyPr vert="horz" wrap="square" lIns="91440" tIns="45720" rIns="91440" bIns="45720" numCol="1" anchor="t" anchorCtr="0" compatLnSpc="1">
                <a:prstTxWarp prst="textNoShape">
                  <a:avLst/>
                </a:prstTxWarp>
                <a:normAutofit/>
              </a:bodyPr>
              <a:lstStyle/>
              <a:p>
                <a:endParaRPr lang="en-US" dirty="0"/>
              </a:p>
            </p:txBody>
          </p:sp>
          <p:sp>
            <p:nvSpPr>
              <p:cNvPr id="19" name="iš1îḑê">
                <a:extLst>
                  <a:ext uri="{FF2B5EF4-FFF2-40B4-BE49-F238E27FC236}">
                    <a16:creationId xmlns:a16="http://schemas.microsoft.com/office/drawing/2014/main" id="{F3FE594F-10D9-4092-8803-A9BD52921287}"/>
                  </a:ext>
                </a:extLst>
              </p:cNvPr>
              <p:cNvSpPr/>
              <p:nvPr/>
            </p:nvSpPr>
            <p:spPr bwMode="auto">
              <a:xfrm>
                <a:off x="6063502" y="1594757"/>
                <a:ext cx="258984" cy="257853"/>
              </a:xfrm>
              <a:prstGeom prst="ellipse">
                <a:avLst/>
              </a:prstGeom>
              <a:solidFill>
                <a:schemeClr val="bg1">
                  <a:lumMod val="85000"/>
                </a:schemeClr>
              </a:solidFill>
              <a:ln>
                <a:noFill/>
              </a:ln>
              <a:extLst/>
            </p:spPr>
            <p:txBody>
              <a:bodyPr vert="horz" wrap="square" lIns="91440" tIns="45720" rIns="91440" bIns="45720" numCol="1" anchor="t" anchorCtr="0" compatLnSpc="1">
                <a:prstTxWarp prst="textNoShape">
                  <a:avLst/>
                </a:prstTxWarp>
                <a:normAutofit fontScale="40000" lnSpcReduction="20000"/>
              </a:bodyPr>
              <a:lstStyle/>
              <a:p>
                <a:endParaRPr lang="en-US" dirty="0"/>
              </a:p>
            </p:txBody>
          </p:sp>
        </p:grpSp>
      </p:grpSp>
    </p:spTree>
    <p:extLst>
      <p:ext uri="{BB962C8B-B14F-4D97-AF65-F5344CB8AC3E}">
        <p14:creationId xmlns:p14="http://schemas.microsoft.com/office/powerpoint/2010/main" val="30582667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形 3" descr="女性形象">
            <a:extLst>
              <a:ext uri="{FF2B5EF4-FFF2-40B4-BE49-F238E27FC236}">
                <a16:creationId xmlns:a16="http://schemas.microsoft.com/office/drawing/2014/main" id="{4592F192-E4E5-3F48-9584-78C0EE13EBC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77794" y="2488501"/>
            <a:ext cx="2226040" cy="2226040"/>
          </a:xfrm>
          <a:prstGeom prst="rect">
            <a:avLst/>
          </a:prstGeom>
        </p:spPr>
      </p:pic>
      <p:pic>
        <p:nvPicPr>
          <p:cNvPr id="7" name="图形 6" descr="女学生">
            <a:extLst>
              <a:ext uri="{FF2B5EF4-FFF2-40B4-BE49-F238E27FC236}">
                <a16:creationId xmlns:a16="http://schemas.microsoft.com/office/drawing/2014/main" id="{22E57231-6D93-9E4F-81C5-93A67C62FF7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198287" y="199689"/>
            <a:ext cx="2381303" cy="2381303"/>
          </a:xfrm>
          <a:prstGeom prst="rect">
            <a:avLst/>
          </a:prstGeom>
        </p:spPr>
      </p:pic>
      <p:sp>
        <p:nvSpPr>
          <p:cNvPr id="8" name="线形标注 2 7">
            <a:extLst>
              <a:ext uri="{FF2B5EF4-FFF2-40B4-BE49-F238E27FC236}">
                <a16:creationId xmlns:a16="http://schemas.microsoft.com/office/drawing/2014/main" id="{53357760-6DA5-774B-97C3-2984C57B4019}"/>
              </a:ext>
            </a:extLst>
          </p:cNvPr>
          <p:cNvSpPr/>
          <p:nvPr/>
        </p:nvSpPr>
        <p:spPr>
          <a:xfrm>
            <a:off x="2502845" y="2663652"/>
            <a:ext cx="4680000" cy="180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1"/>
            <a:r>
              <a:rPr lang="zh-CN" altLang="en-US" sz="2400" dirty="0">
                <a:cs typeface="+mn-ea"/>
                <a:sym typeface="+mn-lt"/>
              </a:rPr>
              <a:t>看起来区块链产业应用是未来发展的方向</a:t>
            </a:r>
            <a:endParaRPr lang="zh-CN" altLang="en-US" sz="2400" dirty="0">
              <a:cs typeface="+mn-ea"/>
            </a:endParaRPr>
          </a:p>
        </p:txBody>
      </p:sp>
      <p:sp>
        <p:nvSpPr>
          <p:cNvPr id="13" name="线形标注 1 12">
            <a:extLst>
              <a:ext uri="{FF2B5EF4-FFF2-40B4-BE49-F238E27FC236}">
                <a16:creationId xmlns:a16="http://schemas.microsoft.com/office/drawing/2014/main" id="{A12DB925-7D6C-F14E-9FCE-CB423B3C9BE3}"/>
              </a:ext>
            </a:extLst>
          </p:cNvPr>
          <p:cNvSpPr/>
          <p:nvPr/>
        </p:nvSpPr>
        <p:spPr>
          <a:xfrm>
            <a:off x="4336077" y="539648"/>
            <a:ext cx="4680000" cy="1800000"/>
          </a:xfrm>
          <a:prstGeom prst="rect">
            <a:avLst/>
          </a:prstGeom>
          <a:solidFill>
            <a:schemeClr val="accent4">
              <a:lumMod val="60000"/>
              <a:lumOff val="40000"/>
            </a:schemeClr>
          </a:solidFill>
          <a:ln>
            <a:solidFill>
              <a:srgbClr val="1B9E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1"/>
            <a:r>
              <a:rPr lang="zh-CN" altLang="en-US" sz="2400" dirty="0">
                <a:cs typeface="+mn-ea"/>
                <a:sym typeface="+mn-lt"/>
              </a:rPr>
              <a:t>炒币在国内已经全面禁止了，那些以发币和</a:t>
            </a:r>
            <a:r>
              <a:rPr lang="en-US" altLang="zh-CN" sz="2400" dirty="0">
                <a:cs typeface="+mn-ea"/>
                <a:sym typeface="+mn-lt"/>
              </a:rPr>
              <a:t>ICO</a:t>
            </a:r>
            <a:r>
              <a:rPr lang="zh-CN" altLang="en-US" sz="2400" dirty="0">
                <a:cs typeface="+mn-ea"/>
                <a:sym typeface="+mn-lt"/>
              </a:rPr>
              <a:t>为目的的公司都被强令关闭。</a:t>
            </a:r>
          </a:p>
        </p:txBody>
      </p:sp>
      <p:sp>
        <p:nvSpPr>
          <p:cNvPr id="11" name="线形标注 1 10">
            <a:extLst>
              <a:ext uri="{FF2B5EF4-FFF2-40B4-BE49-F238E27FC236}">
                <a16:creationId xmlns:a16="http://schemas.microsoft.com/office/drawing/2014/main" id="{6915A567-05C6-2F47-8CA8-A37AC137D2DE}"/>
              </a:ext>
            </a:extLst>
          </p:cNvPr>
          <p:cNvSpPr/>
          <p:nvPr/>
        </p:nvSpPr>
        <p:spPr>
          <a:xfrm>
            <a:off x="4336077" y="4787656"/>
            <a:ext cx="4680000" cy="1800000"/>
          </a:xfrm>
          <a:prstGeom prst="rect">
            <a:avLst/>
          </a:prstGeom>
          <a:solidFill>
            <a:schemeClr val="accent4">
              <a:lumMod val="60000"/>
              <a:lumOff val="40000"/>
            </a:schemeClr>
          </a:solidFill>
          <a:ln>
            <a:solidFill>
              <a:srgbClr val="1B9E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lvl="1"/>
            <a:r>
              <a:rPr lang="zh-CN" altLang="en-US" sz="2400" dirty="0">
                <a:cs typeface="+mn-ea"/>
                <a:sym typeface="+mn-lt"/>
              </a:rPr>
              <a:t>是的，然而区块链产业还不成熟，投资之前要先把区块链行业的发展情况摸清楚</a:t>
            </a:r>
          </a:p>
        </p:txBody>
      </p:sp>
      <p:pic>
        <p:nvPicPr>
          <p:cNvPr id="12" name="图形 11" descr="女学生">
            <a:extLst>
              <a:ext uri="{FF2B5EF4-FFF2-40B4-BE49-F238E27FC236}">
                <a16:creationId xmlns:a16="http://schemas.microsoft.com/office/drawing/2014/main" id="{433C5768-4204-4207-9543-E858CCA4881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198287" y="4447696"/>
            <a:ext cx="2381303" cy="2381303"/>
          </a:xfrm>
          <a:prstGeom prst="rect">
            <a:avLst/>
          </a:prstGeom>
        </p:spPr>
      </p:pic>
    </p:spTree>
    <p:extLst>
      <p:ext uri="{BB962C8B-B14F-4D97-AF65-F5344CB8AC3E}">
        <p14:creationId xmlns:p14="http://schemas.microsoft.com/office/powerpoint/2010/main" val="167099334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LIDE TOOLS.GUIDESSETTING" val="{&quot;Id&quot;:&quot;2d4375ee-8516-45e0-8956-45702a61a9b6&quot;,&quot;Name&quot;:&quot;iSlide&quot;,&quot;HeaderHeight&quot;:15.0,&quot;FooterHeight&quot;:9.0000000000000036,&quot;SideMargin&quot;:5.4999999999999982,&quot;TopMargin&quot;:0.0,&quot;BottomMargin&quot;:0.0,&quot;IntervalMargin&quot;:1.3999999999999997}"/>
  <p:tag name="ISLIDE.GUIDESSETTING" val="{&quot;Id&quot;:&quot;GuidesStyle_Normal&quot;,&quot;Name&quot;:&quot;正常&quot;,&quot;HeaderHeight&quot;:15.0,&quot;FooterHeight&quot;:9.0,&quot;SideMargin&quot;:5.5,&quot;TopMargin&quot;:0.0,&quot;BottomMargin&quot;:0.0,&quot;IntervalMargin&quot;:1.5}"/>
  <p:tag name="ISLIDE.THEME" val="1d29b480-efdf-4bac-9d09-af1df9a2b296"/>
</p:tagLst>
</file>

<file path=ppt/tags/tag2.xml><?xml version="1.0" encoding="utf-8"?>
<p:tagLst xmlns:a="http://schemas.openxmlformats.org/drawingml/2006/main" xmlns:r="http://schemas.openxmlformats.org/officeDocument/2006/relationships" xmlns:p="http://schemas.openxmlformats.org/presentationml/2006/main">
  <p:tag name="ISLIDE.DIAGRAM" val="207548"/>
</p:tagLst>
</file>

<file path=ppt/tags/tag3.xml><?xml version="1.0" encoding="utf-8"?>
<p:tagLst xmlns:a="http://schemas.openxmlformats.org/drawingml/2006/main" xmlns:r="http://schemas.openxmlformats.org/officeDocument/2006/relationships" xmlns:p="http://schemas.openxmlformats.org/presentationml/2006/main">
  <p:tag name="ISLIDE.DIAGRAM" val="99df9b78-0bad-45b2-a47b-2cded0ae7740"/>
</p:tagLst>
</file>

<file path=ppt/theme/theme1.xml><?xml version="1.0" encoding="utf-8"?>
<a:theme xmlns:a="http://schemas.openxmlformats.org/drawingml/2006/main" name="主题5">
  <a:themeElements>
    <a:clrScheme name="20171020-02">
      <a:dk1>
        <a:srgbClr val="000000"/>
      </a:dk1>
      <a:lt1>
        <a:srgbClr val="FFFFFF"/>
      </a:lt1>
      <a:dk2>
        <a:srgbClr val="778495"/>
      </a:dk2>
      <a:lt2>
        <a:srgbClr val="F0F0F0"/>
      </a:lt2>
      <a:accent1>
        <a:srgbClr val="1A2554"/>
      </a:accent1>
      <a:accent2>
        <a:srgbClr val="082F5F"/>
      </a:accent2>
      <a:accent3>
        <a:srgbClr val="2A4471"/>
      </a:accent3>
      <a:accent4>
        <a:srgbClr val="114F62"/>
      </a:accent4>
      <a:accent5>
        <a:srgbClr val="60438B"/>
      </a:accent5>
      <a:accent6>
        <a:srgbClr val="693364"/>
      </a:accent6>
      <a:hlink>
        <a:srgbClr val="86BC25"/>
      </a:hlink>
      <a:folHlink>
        <a:srgbClr val="BFBFBF"/>
      </a:folHlink>
    </a:clrScheme>
    <a:fontScheme name="4y4vywcy">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主题5" id="{B8EDB911-D765-4A7B-BBC7-40DBB672FBA6}" vid="{AECAB1C0-5DF6-436C-85E8-20094DBE11C0}"/>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20171020-02">
    <a:dk1>
      <a:srgbClr val="000000"/>
    </a:dk1>
    <a:lt1>
      <a:srgbClr val="FFFFFF"/>
    </a:lt1>
    <a:dk2>
      <a:srgbClr val="778495"/>
    </a:dk2>
    <a:lt2>
      <a:srgbClr val="F0F0F0"/>
    </a:lt2>
    <a:accent1>
      <a:srgbClr val="1A2554"/>
    </a:accent1>
    <a:accent2>
      <a:srgbClr val="082F5F"/>
    </a:accent2>
    <a:accent3>
      <a:srgbClr val="2A4471"/>
    </a:accent3>
    <a:accent4>
      <a:srgbClr val="114F62"/>
    </a:accent4>
    <a:accent5>
      <a:srgbClr val="60438B"/>
    </a:accent5>
    <a:accent6>
      <a:srgbClr val="693364"/>
    </a:accent6>
    <a:hlink>
      <a:srgbClr val="86BC25"/>
    </a:hlink>
    <a:folHlink>
      <a:srgbClr val="BFBFBF"/>
    </a:folHlink>
  </a:clrScheme>
</a:themeOverride>
</file>

<file path=ppt/theme/themeOverride2.xml><?xml version="1.0" encoding="utf-8"?>
<a:themeOverride xmlns:a="http://schemas.openxmlformats.org/drawingml/2006/main">
  <a:clrScheme name="20171020-02">
    <a:dk1>
      <a:srgbClr val="000000"/>
    </a:dk1>
    <a:lt1>
      <a:srgbClr val="FFFFFF"/>
    </a:lt1>
    <a:dk2>
      <a:srgbClr val="778495"/>
    </a:dk2>
    <a:lt2>
      <a:srgbClr val="F0F0F0"/>
    </a:lt2>
    <a:accent1>
      <a:srgbClr val="1A2554"/>
    </a:accent1>
    <a:accent2>
      <a:srgbClr val="082F5F"/>
    </a:accent2>
    <a:accent3>
      <a:srgbClr val="2A4471"/>
    </a:accent3>
    <a:accent4>
      <a:srgbClr val="114F62"/>
    </a:accent4>
    <a:accent5>
      <a:srgbClr val="60438B"/>
    </a:accent5>
    <a:accent6>
      <a:srgbClr val="693364"/>
    </a:accent6>
    <a:hlink>
      <a:srgbClr val="86BC25"/>
    </a:hlink>
    <a:folHlink>
      <a:srgbClr val="BFBFBF"/>
    </a:folHlink>
  </a:clrScheme>
</a:themeOverride>
</file>

<file path=docProps/app.xml><?xml version="1.0" encoding="utf-8"?>
<Properties xmlns="http://schemas.openxmlformats.org/officeDocument/2006/extended-properties" xmlns:vt="http://schemas.openxmlformats.org/officeDocument/2006/docPropsVTypes">
  <Template>iSlide</Template>
  <TotalTime>2750</TotalTime>
  <Words>2618</Words>
  <Application>Microsoft Office PowerPoint</Application>
  <PresentationFormat>宽屏</PresentationFormat>
  <Paragraphs>449</Paragraphs>
  <Slides>37</Slides>
  <Notes>14</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37</vt:i4>
      </vt:variant>
    </vt:vector>
  </HeadingPairs>
  <TitlesOfParts>
    <vt:vector size="44" baseType="lpstr">
      <vt:lpstr>-apple-system</vt:lpstr>
      <vt:lpstr>宋体</vt:lpstr>
      <vt:lpstr>微软雅黑</vt:lpstr>
      <vt:lpstr>Arial</vt:lpstr>
      <vt:lpstr>Calibri</vt:lpstr>
      <vt:lpstr>Wingdings</vt:lpstr>
      <vt:lpstr>主题5</vt:lpstr>
      <vt:lpstr>区块链投资防骗指南</vt:lpstr>
      <vt:lpstr>PowerPoint 演示文稿</vt:lpstr>
      <vt:lpstr>区块链全局分析</vt:lpstr>
      <vt:lpstr>区块链发展回顾√</vt:lpstr>
      <vt:lpstr>金钱聚集让比特币偏离信任本质√</vt:lpstr>
      <vt:lpstr>国家政策分析 – 重视区块链技术√</vt:lpstr>
      <vt:lpstr>国家政策分析 – 数字货币监管√ （这张可以简化一些么？）</vt:lpstr>
      <vt:lpstr>区块链行业应用-中国政策态度√</vt:lpstr>
      <vt:lpstr>PowerPoint 演示文稿</vt:lpstr>
      <vt:lpstr>区块链行业应用分析</vt:lpstr>
      <vt:lpstr>立足实体，去伪存真 √</vt:lpstr>
      <vt:lpstr>区块链行业应用-学术分析√</vt:lpstr>
      <vt:lpstr>区块链行业应用-专利分析√</vt:lpstr>
      <vt:lpstr>区块链行业应用-投融资分析√</vt:lpstr>
      <vt:lpstr>除金融行业外，供应链行业发展最成熟√</vt:lpstr>
      <vt:lpstr>PowerPoint 演示文稿</vt:lpstr>
      <vt:lpstr>寻找有价值的公司和应用</vt:lpstr>
      <vt:lpstr>供应链/溯源行业概览√</vt:lpstr>
      <vt:lpstr>区块链本质的元反空</vt:lpstr>
      <vt:lpstr>区块链行业应用公司评估框架√</vt:lpstr>
      <vt:lpstr>如何找到有价值的公司（根据需要会增加公司）</vt:lpstr>
      <vt:lpstr>食物优</vt:lpstr>
      <vt:lpstr>食物优之技术实力</vt:lpstr>
      <vt:lpstr>食物优之业务实力</vt:lpstr>
      <vt:lpstr>食物优之业务实力</vt:lpstr>
      <vt:lpstr>食物忧</vt:lpstr>
      <vt:lpstr>唯链VeChain</vt:lpstr>
      <vt:lpstr>唯链VeChain之技术实力</vt:lpstr>
      <vt:lpstr>唯链VeChain之业务实力</vt:lpstr>
      <vt:lpstr>唯链</vt:lpstr>
      <vt:lpstr>PowerPoint 演示文稿</vt:lpstr>
      <vt:lpstr>Skuchain</vt:lpstr>
      <vt:lpstr>SkuChain</vt:lpstr>
      <vt:lpstr>结论</vt:lpstr>
      <vt:lpstr>中国区块链产业之路前途茫茫</vt:lpstr>
      <vt:lpstr>PowerPoint 演示文稿</vt:lpstr>
      <vt:lpstr>PowerPoint 演示文稿</vt:lpstr>
    </vt:vector>
  </TitlesOfParts>
  <Manager>iSlide</Manager>
  <Company>iSlide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iSlide</dc:creator>
  <cp:lastModifiedBy>yuyang</cp:lastModifiedBy>
  <cp:revision>522</cp:revision>
  <cp:lastPrinted>2017-10-24T16:00:00Z</cp:lastPrinted>
  <dcterms:created xsi:type="dcterms:W3CDTF">2017-10-24T16:00:00Z</dcterms:created>
  <dcterms:modified xsi:type="dcterms:W3CDTF">2019-04-14T17:56:37Z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lide.Theme">
    <vt:lpwstr>48706f29-9ca0-418e-876d-de7b156ca083</vt:lpwstr>
  </property>
</Properties>
</file>